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theme/themeOverride4.xml" ContentType="application/vnd.openxmlformats-officedocument.themeOverride+xml"/>
  <Override PartName="/ppt/notesSlides/notesSlide24.xml" ContentType="application/vnd.openxmlformats-officedocument.presentationml.notesSlide+xml"/>
  <Override PartName="/ppt/theme/themeOverride5.xml" ContentType="application/vnd.openxmlformats-officedocument.themeOverride+xml"/>
  <Override PartName="/ppt/notesSlides/notesSlide25.xml" ContentType="application/vnd.openxmlformats-officedocument.presentationml.notesSlide+xml"/>
  <Override PartName="/ppt/theme/themeOverride6.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7.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8.xml" ContentType="application/vnd.openxmlformats-officedocument.themeOverride+xml"/>
  <Override PartName="/ppt/notesSlides/notesSlide30.xml" ContentType="application/vnd.openxmlformats-officedocument.presentationml.notesSlide+xml"/>
  <Override PartName="/ppt/theme/themeOverride9.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6" r:id="rId2"/>
    <p:sldMasterId id="2147484028" r:id="rId3"/>
  </p:sldMasterIdLst>
  <p:notesMasterIdLst>
    <p:notesMasterId r:id="rId79"/>
  </p:notesMasterIdLst>
  <p:handoutMasterIdLst>
    <p:handoutMasterId r:id="rId80"/>
  </p:handoutMasterIdLst>
  <p:sldIdLst>
    <p:sldId id="508" r:id="rId4"/>
    <p:sldId id="286" r:id="rId5"/>
    <p:sldId id="458" r:id="rId6"/>
    <p:sldId id="311" r:id="rId7"/>
    <p:sldId id="308" r:id="rId8"/>
    <p:sldId id="324" r:id="rId9"/>
    <p:sldId id="309" r:id="rId10"/>
    <p:sldId id="429" r:id="rId11"/>
    <p:sldId id="431" r:id="rId12"/>
    <p:sldId id="432" r:id="rId13"/>
    <p:sldId id="433" r:id="rId14"/>
    <p:sldId id="434" r:id="rId15"/>
    <p:sldId id="435" r:id="rId16"/>
    <p:sldId id="436" r:id="rId17"/>
    <p:sldId id="437" r:id="rId18"/>
    <p:sldId id="340" r:id="rId19"/>
    <p:sldId id="491" r:id="rId20"/>
    <p:sldId id="341" r:id="rId21"/>
    <p:sldId id="382" r:id="rId22"/>
    <p:sldId id="364" r:id="rId23"/>
    <p:sldId id="344" r:id="rId24"/>
    <p:sldId id="365" r:id="rId25"/>
    <p:sldId id="346" r:id="rId26"/>
    <p:sldId id="347" r:id="rId27"/>
    <p:sldId id="484" r:id="rId28"/>
    <p:sldId id="485" r:id="rId29"/>
    <p:sldId id="486" r:id="rId30"/>
    <p:sldId id="487" r:id="rId31"/>
    <p:sldId id="488" r:id="rId32"/>
    <p:sldId id="489" r:id="rId33"/>
    <p:sldId id="492" r:id="rId34"/>
    <p:sldId id="493" r:id="rId35"/>
    <p:sldId id="494" r:id="rId36"/>
    <p:sldId id="495" r:id="rId37"/>
    <p:sldId id="496" r:id="rId38"/>
    <p:sldId id="497" r:id="rId39"/>
    <p:sldId id="499" r:id="rId40"/>
    <p:sldId id="500" r:id="rId41"/>
    <p:sldId id="501" r:id="rId42"/>
    <p:sldId id="502" r:id="rId43"/>
    <p:sldId id="503" r:id="rId44"/>
    <p:sldId id="505" r:id="rId45"/>
    <p:sldId id="506" r:id="rId46"/>
    <p:sldId id="507" r:id="rId47"/>
    <p:sldId id="465" r:id="rId48"/>
    <p:sldId id="466" r:id="rId49"/>
    <p:sldId id="468" r:id="rId50"/>
    <p:sldId id="302" r:id="rId51"/>
    <p:sldId id="304" r:id="rId52"/>
    <p:sldId id="305" r:id="rId53"/>
    <p:sldId id="307" r:id="rId54"/>
    <p:sldId id="367" r:id="rId55"/>
    <p:sldId id="368" r:id="rId56"/>
    <p:sldId id="369" r:id="rId57"/>
    <p:sldId id="370" r:id="rId58"/>
    <p:sldId id="371" r:id="rId59"/>
    <p:sldId id="509" r:id="rId60"/>
    <p:sldId id="269" r:id="rId61"/>
    <p:sldId id="372" r:id="rId62"/>
    <p:sldId id="373" r:id="rId63"/>
    <p:sldId id="408" r:id="rId64"/>
    <p:sldId id="409" r:id="rId65"/>
    <p:sldId id="411" r:id="rId66"/>
    <p:sldId id="412" r:id="rId67"/>
    <p:sldId id="413" r:id="rId68"/>
    <p:sldId id="414" r:id="rId69"/>
    <p:sldId id="415" r:id="rId70"/>
    <p:sldId id="510" r:id="rId71"/>
    <p:sldId id="416" r:id="rId72"/>
    <p:sldId id="470" r:id="rId73"/>
    <p:sldId id="417" r:id="rId74"/>
    <p:sldId id="418" r:id="rId75"/>
    <p:sldId id="419" r:id="rId76"/>
    <p:sldId id="420" r:id="rId77"/>
    <p:sldId id="421" r:id="rId7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5852" autoAdjust="0"/>
  </p:normalViewPr>
  <p:slideViewPr>
    <p:cSldViewPr>
      <p:cViewPr varScale="1">
        <p:scale>
          <a:sx n="95" d="100"/>
          <a:sy n="95" d="100"/>
        </p:scale>
        <p:origin x="1018" y="53"/>
      </p:cViewPr>
      <p:guideLst>
        <p:guide orient="horz" pos="2160"/>
        <p:guide pos="2880"/>
      </p:guideLst>
    </p:cSldViewPr>
  </p:slideViewPr>
  <p:notesTextViewPr>
    <p:cViewPr>
      <p:scale>
        <a:sx n="3" d="2"/>
        <a:sy n="3" d="2"/>
      </p:scale>
      <p:origin x="0" y="0"/>
    </p:cViewPr>
  </p:notesTextViewPr>
  <p:sorterViewPr>
    <p:cViewPr varScale="1">
      <p:scale>
        <a:sx n="1" d="1"/>
        <a:sy n="1" d="1"/>
      </p:scale>
      <p:origin x="0" y="-1633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Distribution</a:t>
            </a:r>
            <a:r>
              <a:rPr lang="en-US" sz="1200" baseline="0" dirty="0"/>
              <a:t> of Children’s Home Location</a:t>
            </a:r>
            <a:endParaRPr lang="en-US" sz="1200" dirty="0"/>
          </a:p>
        </c:rich>
      </c:tx>
      <c:overlay val="0"/>
    </c:title>
    <c:autoTitleDeleted val="0"/>
    <c:plotArea>
      <c:layout/>
      <c:pieChart>
        <c:varyColors val="1"/>
        <c:ser>
          <c:idx val="0"/>
          <c:order val="0"/>
          <c:tx>
            <c:strRef>
              <c:f>Sheet1!$B$1</c:f>
              <c:strCache>
                <c:ptCount val="1"/>
                <c:pt idx="0">
                  <c:v>Country of Origin</c:v>
                </c:pt>
              </c:strCache>
            </c:strRef>
          </c:tx>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C3-4DE7-9DAA-A19D6ADAA22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C3-4DE7-9DAA-A19D6ADAA22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C3-4DE7-9DAA-A19D6ADAA2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United States</c:v>
                </c:pt>
                <c:pt idx="1">
                  <c:v>Beijing</c:v>
                </c:pt>
                <c:pt idx="2">
                  <c:v>Hong Kong</c:v>
                </c:pt>
              </c:strCache>
            </c:strRef>
          </c:cat>
          <c:val>
            <c:numRef>
              <c:f>Sheet1!$B$2:$B$4</c:f>
              <c:numCache>
                <c:formatCode>General</c:formatCode>
                <c:ptCount val="3"/>
                <c:pt idx="0">
                  <c:v>265</c:v>
                </c:pt>
                <c:pt idx="1">
                  <c:v>336</c:v>
                </c:pt>
                <c:pt idx="2">
                  <c:v>369</c:v>
                </c:pt>
              </c:numCache>
            </c:numRef>
          </c:val>
          <c:extLst>
            <c:ext xmlns:c16="http://schemas.microsoft.com/office/drawing/2014/chart" uri="{C3380CC4-5D6E-409C-BE32-E72D297353CC}">
              <c16:uniqueId val="{00000003-A7C3-4DE7-9DAA-A19D6ADAA228}"/>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400"/>
            </a:pPr>
            <a:endParaRPr lang="en-US"/>
          </a:p>
        </c:txPr>
      </c:legendEntry>
      <c:legendEntry>
        <c:idx val="1"/>
        <c:txPr>
          <a:bodyPr/>
          <a:lstStyle/>
          <a:p>
            <a:pPr>
              <a:defRPr sz="1400"/>
            </a:pPr>
            <a:endParaRPr lang="en-US"/>
          </a:p>
        </c:txPr>
      </c:legendEntry>
      <c:legendEntry>
        <c:idx val="2"/>
        <c:txPr>
          <a:bodyPr/>
          <a:lstStyle/>
          <a:p>
            <a:pPr>
              <a:defRPr sz="1400"/>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6720" units="cm"/>
          <inkml:channel name="Y" type="integer" max="1890" units="cm"/>
          <inkml:channel name="T" type="integer" max="2.14748E9" units="dev"/>
        </inkml:traceFormat>
        <inkml:channelProperties>
          <inkml:channelProperty channel="X" name="resolution" value="217.47572" units="1/cm"/>
          <inkml:channelProperty channel="Y" name="resolution" value="109.24856" units="1/cm"/>
          <inkml:channelProperty channel="T" name="resolution" value="1" units="1/dev"/>
        </inkml:channelProperties>
      </inkml:inkSource>
      <inkml:timestamp xml:id="ts0" timeString="2021-03-04T16:34:04.734"/>
    </inkml:context>
    <inkml:brush xml:id="br0">
      <inkml:brushProperty name="width" value="0.05292" units="cm"/>
      <inkml:brushProperty name="height" value="0.05292" units="cm"/>
      <inkml:brushProperty name="color" value="#FF0000"/>
    </inkml:brush>
  </inkml:definitions>
  <inkml:trace contextRef="#ctx0" brushRef="#br0">15692 10529 0,'-41'0'110,"0"0"-79,0 0-15,-82 41-16,82 0 15,0-41 1,0 41-1,0-41 48,-41 41-63,41-41 16,0 41-16,0 0 15,0-41 1,0 0-16,-41 0 15,0 82 1,41-82 0,0 0-1,0 41-15,0 0 16,1 0 0,-83 41-1,41 0-15,41-41 16,0 0-16,0 0 15,0 0-15,0 0 16,41 0 0,-41 0-16,0 0 15,-41 41-15,82-41 16,-41 0-16,41 0 16,0 41 15,41 40 0,0-40-15,0-41-16,0 41 15,0-41 1,0 0-16,0 82 31,0-82-31,0 0 0,0 0 16,0 0-1,82 41 1,-82-41-16,-1-41 16,42 41-16,0 0 15,41 0-15,0-41 16,0 41-16,-82-41 16,0 0-16,0 0 15,0 0 16,0 0-31,0 0 32,0 0-17,41 0-15,0 0 16,0 0-16,-41 0 16,82 0-16,-83-41 15,1 0 1,0 0-1,0 0 1,0 0 0,0 0-16,-41 0 15,41 0-15,0 0 16,0 0 0,-41 0-1,82-41-15,-82 41 16,0 0-16,0 0 15,0 0-15,0 0 16,0 0-16,0 0 16,0-41-16,0 41 15,0 1-15,0-42 16,0 0-16,0 0 16,41-82-16,0 41 15,-41 41-15,41 41 16,-41 0-16,0 0 15,0 0-15,0 0 16,0 0 0,0 0-16,-41 0 47,41 0-16,-41 0-31,0 0 15,41 0 1,-41 0 15,0 0 32,0 41-32,0 0-15,0 0 31,0 0-1,0-41-30,0 41 15,0 0 1,0-40-17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441806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66CFD27F-ECD6-484A-990D-FD322871529F}" type="slidenum">
              <a:rPr lang="en-US" smtClean="0"/>
              <a:pPr>
                <a:defRPr/>
              </a:pPr>
              <a:t>14</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1574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66F06250-DEC2-462C-99BC-953164DCC6CF}" type="slidenum">
              <a:rPr lang="en-US" smtClean="0"/>
              <a:pPr>
                <a:defRPr/>
              </a:pPr>
              <a:t>15</a:t>
            </a:fld>
            <a:endParaRPr lang="en-US"/>
          </a:p>
        </p:txBody>
      </p:sp>
    </p:spTree>
    <p:extLst>
      <p:ext uri="{BB962C8B-B14F-4D97-AF65-F5344CB8AC3E}">
        <p14:creationId xmlns:p14="http://schemas.microsoft.com/office/powerpoint/2010/main" val="46552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BA01950F-230C-4571-B916-04372087F3A7}" type="slidenum">
              <a:rPr lang="en-US" smtClean="0"/>
              <a:pPr>
                <a:defRPr/>
              </a:pPr>
              <a:t>17</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8668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 typeface="Arial"/>
              <a:buNone/>
              <a:tabLst/>
              <a:defRPr/>
            </a:pPr>
            <a:r>
              <a:rPr lang="en-US" baseline="0" dirty="0"/>
              <a:t>Effect of environment global – supportive environment benefits all aspects of development and unsupportive impede them. The fact that  the effects of SES are pervasive is consistent with the global effect model </a:t>
            </a:r>
            <a:endParaRPr lang="en-US" dirty="0"/>
          </a:p>
          <a:p>
            <a:pPr>
              <a:buFont typeface="Arial"/>
              <a:buNone/>
            </a:pPr>
            <a:endParaRPr lang="en-US" dirty="0"/>
          </a:p>
          <a:p>
            <a:pPr>
              <a:buFont typeface="Arial"/>
              <a:buNone/>
            </a:pPr>
            <a:r>
              <a:rPr lang="en-US" dirty="0"/>
              <a:t>Principle of Environmental</a:t>
            </a:r>
            <a:r>
              <a:rPr lang="en-US" baseline="0" dirty="0"/>
              <a:t> specificity –  different aspects of the environment affect different aspects of development. E.g. aspects of maternal behavior that predict language development </a:t>
            </a:r>
            <a:r>
              <a:rPr lang="en-US" baseline="0" dirty="0" err="1"/>
              <a:t>arent</a:t>
            </a:r>
            <a:r>
              <a:rPr lang="en-US" baseline="0" dirty="0"/>
              <a:t> the same as those that predict play development</a:t>
            </a:r>
          </a:p>
          <a:p>
            <a:pPr>
              <a:buFont typeface="Arial"/>
              <a:buNone/>
            </a:pPr>
            <a:endParaRPr lang="en-US" baseline="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18</a:t>
            </a:fld>
            <a:endParaRPr lang="en-US"/>
          </a:p>
        </p:txBody>
      </p:sp>
    </p:spTree>
    <p:extLst>
      <p:ext uri="{BB962C8B-B14F-4D97-AF65-F5344CB8AC3E}">
        <p14:creationId xmlns:p14="http://schemas.microsoft.com/office/powerpoint/2010/main" val="765457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19</a:t>
            </a:fld>
            <a:endParaRPr lang="en-US"/>
          </a:p>
        </p:txBody>
      </p:sp>
    </p:spTree>
    <p:extLst>
      <p:ext uri="{BB962C8B-B14F-4D97-AF65-F5344CB8AC3E}">
        <p14:creationId xmlns:p14="http://schemas.microsoft.com/office/powerpoint/2010/main" val="395914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0846A25-FABA-4277-80DF-709A33F82C8F}" type="slidenum">
              <a:rPr lang="en-US" smtClean="0"/>
              <a:pPr>
                <a:defRPr/>
              </a:pPr>
              <a:t>20</a:t>
            </a:fld>
            <a:endParaRPr lang="en-US"/>
          </a:p>
        </p:txBody>
      </p:sp>
    </p:spTree>
    <p:extLst>
      <p:ext uri="{BB962C8B-B14F-4D97-AF65-F5344CB8AC3E}">
        <p14:creationId xmlns:p14="http://schemas.microsoft.com/office/powerpoint/2010/main" val="325364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r>
              <a:rPr lang="en-US" dirty="0"/>
              <a:t>Table 3: SES at time</a:t>
            </a:r>
            <a:r>
              <a:rPr lang="en-US" baseline="0" dirty="0"/>
              <a:t> 1 </a:t>
            </a:r>
            <a:r>
              <a:rPr lang="en-US" baseline="0" dirty="0" err="1"/>
              <a:t>assoc</a:t>
            </a:r>
            <a:r>
              <a:rPr lang="en-US" baseline="0" dirty="0"/>
              <a:t> with child vocab; accounted for an additional 5% of the variance</a:t>
            </a:r>
          </a:p>
          <a:p>
            <a:pPr>
              <a:buFont typeface="Arial"/>
              <a:buNone/>
            </a:pPr>
            <a:endParaRPr lang="en-US" baseline="0" dirty="0"/>
          </a:p>
          <a:p>
            <a:r>
              <a:rPr lang="en-US" baseline="0" dirty="0"/>
              <a:t>Table 4: </a:t>
            </a:r>
            <a:r>
              <a:rPr lang="en-US" sz="1200" b="0" i="0" u="none" strike="noStrike" kern="1200" baseline="0" dirty="0">
                <a:solidFill>
                  <a:schemeClr val="tx1"/>
                </a:solidFill>
                <a:latin typeface="Arial" charset="0"/>
                <a:ea typeface="+mn-ea"/>
                <a:cs typeface="+mn-cs"/>
              </a:rPr>
              <a:t> The high-SES mothers produced more utterances, more word tokens, and more word types; had higher MLUs; and produced more topic continuing replies to their children than did the mid-SES mothers.</a:t>
            </a:r>
          </a:p>
          <a:p>
            <a:endParaRPr lang="en-US" sz="1200" b="0"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A8B732B4-A220-4D64-89E5-594291243225}" type="slidenum">
              <a:rPr lang="en-US" smtClean="0"/>
              <a:pPr/>
              <a:t>21</a:t>
            </a:fld>
            <a:endParaRPr lang="en-US"/>
          </a:p>
        </p:txBody>
      </p:sp>
    </p:spTree>
    <p:extLst>
      <p:ext uri="{BB962C8B-B14F-4D97-AF65-F5344CB8AC3E}">
        <p14:creationId xmlns:p14="http://schemas.microsoft.com/office/powerpoint/2010/main" val="2819143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64828F2E-E639-4314-B049-83A53930184B}" type="slidenum">
              <a:rPr lang="en-US">
                <a:solidFill>
                  <a:prstClr val="black"/>
                </a:solidFill>
              </a:rPr>
              <a:pPr>
                <a:defRPr/>
              </a:pPr>
              <a:t>22</a:t>
            </a:fld>
            <a:endParaRPr 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7459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a:t>SES related differences in language</a:t>
            </a:r>
            <a:r>
              <a:rPr lang="en-US" baseline="0" dirty="0"/>
              <a:t> use - </a:t>
            </a:r>
            <a:r>
              <a:rPr lang="en-US" sz="1200" b="0" i="0" u="none" strike="noStrike" kern="1200" baseline="0" dirty="0">
                <a:solidFill>
                  <a:schemeClr val="tx1"/>
                </a:solidFill>
                <a:latin typeface="Arial" charset="0"/>
                <a:ea typeface="+mn-ea"/>
                <a:cs typeface="+mn-cs"/>
              </a:rPr>
              <a:t> differences in the quantity, lexical richness, and sentence complexity of mothers’ speech to their children</a:t>
            </a:r>
          </a:p>
          <a:p>
            <a:pPr marL="228600" indent="-228600">
              <a:buFont typeface="+mj-lt"/>
              <a:buAutoNum type="arabicPeriod"/>
            </a:pPr>
            <a:r>
              <a:rPr lang="en-US" sz="1200" b="0" i="0" u="none" strike="noStrike" kern="1200" baseline="0" dirty="0">
                <a:solidFill>
                  <a:schemeClr val="tx1"/>
                </a:solidFill>
                <a:latin typeface="Arial" charset="0"/>
                <a:ea typeface="+mn-ea"/>
                <a:cs typeface="+mn-cs"/>
              </a:rPr>
              <a:t> SES may also be associated with differences in the time available for leisurely parent–child interaction</a:t>
            </a:r>
          </a:p>
          <a:p>
            <a:pPr marL="228600" indent="-228600">
              <a:buFont typeface="+mj-lt"/>
              <a:buAutoNum type="arabicPeriod"/>
            </a:pPr>
            <a:r>
              <a:rPr lang="en-US" sz="1200" b="0" i="0" u="none" strike="noStrike" kern="1200" baseline="0" dirty="0">
                <a:solidFill>
                  <a:schemeClr val="tx1"/>
                </a:solidFill>
                <a:latin typeface="Arial" charset="0"/>
                <a:ea typeface="+mn-ea"/>
                <a:cs typeface="+mn-cs"/>
              </a:rPr>
              <a:t>Children who heard longer utterances built productive vocabularies at faster rates than children who heard shorter utterances</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23</a:t>
            </a:fld>
            <a:endParaRPr lang="en-US"/>
          </a:p>
        </p:txBody>
      </p:sp>
    </p:spTree>
    <p:extLst>
      <p:ext uri="{BB962C8B-B14F-4D97-AF65-F5344CB8AC3E}">
        <p14:creationId xmlns:p14="http://schemas.microsoft.com/office/powerpoint/2010/main" val="131557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charset="0"/>
                <a:ea typeface="+mn-ea"/>
                <a:cs typeface="+mn-cs"/>
              </a:rPr>
              <a:t>one reason children from different social strata use different-sized vocabularies is that they have different language experiences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Argument for specificity:  not that any experiential correlate of SES predicts any developmental correlate of SES. Rather, the picture of environmental influence and of SES effects that the present findings suggest is one in which vocabulary development depends on particular properties of language experience.</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Implication: Specific remediation should be effective – change language experience of low SES kids, should see and effect </a:t>
            </a:r>
            <a:r>
              <a:rPr lang="en-US" sz="1200" b="0" i="0" u="none" strike="noStrike" kern="1200" baseline="0">
                <a:solidFill>
                  <a:schemeClr val="tx1"/>
                </a:solidFill>
                <a:latin typeface="Arial" charset="0"/>
                <a:ea typeface="+mn-ea"/>
                <a:cs typeface="+mn-cs"/>
              </a:rPr>
              <a:t>on vocab</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24</a:t>
            </a:fld>
            <a:endParaRPr lang="en-US"/>
          </a:p>
        </p:txBody>
      </p:sp>
    </p:spTree>
    <p:extLst>
      <p:ext uri="{BB962C8B-B14F-4D97-AF65-F5344CB8AC3E}">
        <p14:creationId xmlns:p14="http://schemas.microsoft.com/office/powerpoint/2010/main" val="220954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113632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 be talking about Hirsh </a:t>
            </a:r>
            <a:r>
              <a:rPr lang="en-US" dirty="0" err="1"/>
              <a:t>Pasek</a:t>
            </a:r>
            <a:r>
              <a:rPr lang="en-US" dirty="0"/>
              <a:t> et al.'s article on the contribution of early communication quality for child’s language success in lower income households”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203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055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890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83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32F2CC-AC93-F94D-9760-F99F0C461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31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101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666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983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487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23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5B0D27B0-7761-477F-9265-1198699E4DB7}" type="slidenum">
              <a:rPr lang="en-US" smtClean="0"/>
              <a:pPr>
                <a:defRPr/>
              </a:pPr>
              <a:t>4</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58125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303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501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49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A99EE-F91B-4B4F-A5C1-CC241B43DB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150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570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763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732B4-A220-4D64-89E5-5942912432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345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49</a:t>
            </a:fld>
            <a:endParaRPr lang="en-US"/>
          </a:p>
        </p:txBody>
      </p:sp>
    </p:spTree>
    <p:extLst>
      <p:ext uri="{BB962C8B-B14F-4D97-AF65-F5344CB8AC3E}">
        <p14:creationId xmlns:p14="http://schemas.microsoft.com/office/powerpoint/2010/main" val="33651136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Social </a:t>
            </a:r>
            <a:r>
              <a:rPr lang="en-US" dirty="0" err="1"/>
              <a:t>Interactionist</a:t>
            </a:r>
            <a:r>
              <a:rPr lang="en-US" baseline="0" dirty="0"/>
              <a:t> Theory of language development – young children learn language in the context of their daily experiences and interactions</a:t>
            </a:r>
          </a:p>
          <a:p>
            <a:r>
              <a:rPr lang="en-US" dirty="0"/>
              <a:t>Maternal</a:t>
            </a:r>
            <a:r>
              <a:rPr lang="en-US" baseline="0" dirty="0"/>
              <a:t> sensitivity has been shown to significantly predict growth in oral language for deaf children</a:t>
            </a:r>
          </a:p>
          <a:p>
            <a:r>
              <a:rPr lang="en-US" baseline="0" dirty="0"/>
              <a:t>Children implanted earlier have better language outcomes</a:t>
            </a:r>
          </a:p>
          <a:p>
            <a:r>
              <a:rPr lang="en-US" baseline="0" dirty="0"/>
              <a:t>Better baseline hearing thresholds and a shorter history of hearing deprivation were associated with steeper increases in receptive and expressive language over 3 years</a:t>
            </a:r>
          </a:p>
          <a:p>
            <a:r>
              <a:rPr lang="en-US" baseline="0" dirty="0"/>
              <a:t>Higher SES and Maternal education predicted better receptive and expressive language skills in deaf children receiving cochlear implants</a:t>
            </a:r>
          </a:p>
          <a:p>
            <a:r>
              <a:rPr lang="en-US" baseline="0" dirty="0"/>
              <a:t>Quality of parental involvement have a major impact on growth of language development in children who are deaf</a:t>
            </a:r>
          </a:p>
          <a:p>
            <a:r>
              <a:rPr lang="en-US" baseline="0" dirty="0"/>
              <a:t>Both quantitative and qualitative linguistic input is associated with better receptive and expressive language outcomes in young, hearing children (kids learn words more rapidly when they frequently hear different types of words)</a:t>
            </a:r>
          </a:p>
          <a:p>
            <a:r>
              <a:rPr lang="en-US" baseline="0" dirty="0"/>
              <a:t>Higher level </a:t>
            </a:r>
            <a:r>
              <a:rPr lang="en-US" baseline="0" dirty="0" err="1"/>
              <a:t>FLTs</a:t>
            </a:r>
            <a:r>
              <a:rPr lang="en-US" baseline="0" dirty="0"/>
              <a:t> – recast, open ended question, parallel talk</a:t>
            </a:r>
          </a:p>
          <a:p>
            <a:r>
              <a:rPr lang="en-US" baseline="0" dirty="0"/>
              <a:t>Lower level </a:t>
            </a:r>
            <a:r>
              <a:rPr lang="en-US" baseline="0" dirty="0" err="1"/>
              <a:t>FLTs</a:t>
            </a:r>
            <a:r>
              <a:rPr lang="en-US" baseline="0" dirty="0"/>
              <a:t> – close ended questions, comment, directives</a:t>
            </a:r>
          </a:p>
        </p:txBody>
      </p:sp>
      <p:sp>
        <p:nvSpPr>
          <p:cNvPr id="4" name="Slide Number Placeholder 3"/>
          <p:cNvSpPr>
            <a:spLocks noGrp="1"/>
          </p:cNvSpPr>
          <p:nvPr>
            <p:ph type="sldNum" sz="quarter" idx="10"/>
          </p:nvPr>
        </p:nvSpPr>
        <p:spPr/>
        <p:txBody>
          <a:bodyPr/>
          <a:lstStyle/>
          <a:p>
            <a:fld id="{64C1D798-F0A4-7049-937B-65352F271A93}" type="slidenum">
              <a:rPr lang="en-US" smtClean="0"/>
              <a:pPr/>
              <a:t>53</a:t>
            </a:fld>
            <a:endParaRPr lang="en-US"/>
          </a:p>
        </p:txBody>
      </p:sp>
    </p:spTree>
    <p:extLst>
      <p:ext uri="{BB962C8B-B14F-4D97-AF65-F5344CB8AC3E}">
        <p14:creationId xmlns:p14="http://schemas.microsoft.com/office/powerpoint/2010/main" val="3391654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Play in both structured and</a:t>
            </a:r>
            <a:r>
              <a:rPr lang="en-US" baseline="0" dirty="0"/>
              <a:t> unstructured task was for 10 minutes, the first 5 minutes was coded</a:t>
            </a:r>
          </a:p>
          <a:p>
            <a:r>
              <a:rPr lang="en-US" baseline="0" dirty="0"/>
              <a:t>Unstructured: age-appropriate toys were provided and each parent-child dyad was told to play as they did at home</a:t>
            </a:r>
          </a:p>
          <a:p>
            <a:r>
              <a:rPr lang="en-US" baseline="0" dirty="0"/>
              <a:t>Structured: art gallery task – parents were asked to show child a series of art pictures mounted on the wall at different heights, were told to talk about the pictures for 5 minutes, and to determine which picture the child liked best</a:t>
            </a:r>
            <a:endParaRPr lang="en-US" dirty="0"/>
          </a:p>
        </p:txBody>
      </p:sp>
      <p:sp>
        <p:nvSpPr>
          <p:cNvPr id="4" name="Slide Number Placeholder 3"/>
          <p:cNvSpPr>
            <a:spLocks noGrp="1"/>
          </p:cNvSpPr>
          <p:nvPr>
            <p:ph type="sldNum" sz="quarter" idx="10"/>
          </p:nvPr>
        </p:nvSpPr>
        <p:spPr/>
        <p:txBody>
          <a:bodyPr/>
          <a:lstStyle/>
          <a:p>
            <a:fld id="{64C1D798-F0A4-7049-937B-65352F271A93}" type="slidenum">
              <a:rPr lang="en-US" smtClean="0"/>
              <a:pPr/>
              <a:t>55</a:t>
            </a:fld>
            <a:endParaRPr lang="en-US"/>
          </a:p>
        </p:txBody>
      </p:sp>
    </p:spTree>
    <p:extLst>
      <p:ext uri="{BB962C8B-B14F-4D97-AF65-F5344CB8AC3E}">
        <p14:creationId xmlns:p14="http://schemas.microsoft.com/office/powerpoint/2010/main" val="275368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B26A5B14-FE14-42E0-8E55-0DFBBB74963A}" type="slidenum">
              <a:rPr lang="en-US" smtClean="0"/>
              <a:pPr>
                <a:defRPr/>
              </a:pPr>
              <a:t>5</a:t>
            </a:fld>
            <a:endParaRPr lang="en-US"/>
          </a:p>
        </p:txBody>
      </p:sp>
    </p:spTree>
    <p:extLst>
      <p:ext uri="{BB962C8B-B14F-4D97-AF65-F5344CB8AC3E}">
        <p14:creationId xmlns:p14="http://schemas.microsoft.com/office/powerpoint/2010/main" val="2427172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9E1D-EF5E-814B-8C0C-44B13DAA1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361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Structured tasks produced a higher amount of oral communication, but not</a:t>
            </a:r>
            <a:r>
              <a:rPr lang="en-US" baseline="0" dirty="0"/>
              <a:t> higher quality</a:t>
            </a:r>
          </a:p>
          <a:p>
            <a:r>
              <a:rPr lang="en-US" baseline="0" dirty="0"/>
              <a:t>Lower level </a:t>
            </a:r>
            <a:r>
              <a:rPr lang="en-US" baseline="0" dirty="0" err="1"/>
              <a:t>FLTs</a:t>
            </a:r>
            <a:r>
              <a:rPr lang="en-US" baseline="0" dirty="0"/>
              <a:t> enhance language learning in young hearing children at the </a:t>
            </a:r>
            <a:r>
              <a:rPr lang="en-US" baseline="0" dirty="0" err="1"/>
              <a:t>prelinguistic</a:t>
            </a:r>
            <a:r>
              <a:rPr lang="en-US" baseline="0" dirty="0"/>
              <a:t> stage of development, but they did not appear to affect language learning in this sample</a:t>
            </a:r>
            <a:endParaRPr lang="en-US" dirty="0"/>
          </a:p>
        </p:txBody>
      </p:sp>
      <p:sp>
        <p:nvSpPr>
          <p:cNvPr id="4" name="Slide Number Placeholder 3"/>
          <p:cNvSpPr>
            <a:spLocks noGrp="1"/>
          </p:cNvSpPr>
          <p:nvPr>
            <p:ph type="sldNum" sz="quarter" idx="10"/>
          </p:nvPr>
        </p:nvSpPr>
        <p:spPr/>
        <p:txBody>
          <a:bodyPr/>
          <a:lstStyle/>
          <a:p>
            <a:fld id="{64C1D798-F0A4-7049-937B-65352F271A93}" type="slidenum">
              <a:rPr lang="en-US" smtClean="0"/>
              <a:pPr/>
              <a:t>59</a:t>
            </a:fld>
            <a:endParaRPr lang="en-US"/>
          </a:p>
        </p:txBody>
      </p:sp>
    </p:spTree>
    <p:extLst>
      <p:ext uri="{BB962C8B-B14F-4D97-AF65-F5344CB8AC3E}">
        <p14:creationId xmlns:p14="http://schemas.microsoft.com/office/powerpoint/2010/main" val="459415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B30D3A9C-98AC-4F90-88D2-968BD7A6697D}" type="slidenum">
              <a:rPr lang="en-US" smtClean="0"/>
              <a:pPr>
                <a:defRPr/>
              </a:pPr>
              <a:t>61</a:t>
            </a:fld>
            <a:endParaRPr lang="en-US"/>
          </a:p>
        </p:txBody>
      </p:sp>
    </p:spTree>
    <p:extLst>
      <p:ext uri="{BB962C8B-B14F-4D97-AF65-F5344CB8AC3E}">
        <p14:creationId xmlns:p14="http://schemas.microsoft.com/office/powerpoint/2010/main" val="23042021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62</a:t>
            </a:fld>
            <a:endParaRPr lang="en-US"/>
          </a:p>
        </p:txBody>
      </p:sp>
    </p:spTree>
    <p:extLst>
      <p:ext uri="{BB962C8B-B14F-4D97-AF65-F5344CB8AC3E}">
        <p14:creationId xmlns:p14="http://schemas.microsoft.com/office/powerpoint/2010/main" val="3587879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63</a:t>
            </a:fld>
            <a:endParaRPr lang="en-US"/>
          </a:p>
        </p:txBody>
      </p:sp>
    </p:spTree>
    <p:extLst>
      <p:ext uri="{BB962C8B-B14F-4D97-AF65-F5344CB8AC3E}">
        <p14:creationId xmlns:p14="http://schemas.microsoft.com/office/powerpoint/2010/main" val="3478099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64</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539150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65</a:t>
            </a:fld>
            <a:endParaRPr lang="en-US"/>
          </a:p>
        </p:txBody>
      </p:sp>
    </p:spTree>
    <p:extLst>
      <p:ext uri="{BB962C8B-B14F-4D97-AF65-F5344CB8AC3E}">
        <p14:creationId xmlns:p14="http://schemas.microsoft.com/office/powerpoint/2010/main" val="2037634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61881-F616-4403-9F23-FB4BAA44EF96}" type="slidenum">
              <a:rPr lang="en-US"/>
              <a:pPr/>
              <a:t>66</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11658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9362969-D923-4295-968D-588181BE73B9}" type="slidenum">
              <a:rPr lang="en-US" smtClean="0"/>
              <a:pPr>
                <a:defRPr/>
              </a:pPr>
              <a:t>67</a:t>
            </a:fld>
            <a:endParaRPr lang="en-US"/>
          </a:p>
        </p:txBody>
      </p:sp>
    </p:spTree>
    <p:extLst>
      <p:ext uri="{BB962C8B-B14F-4D97-AF65-F5344CB8AC3E}">
        <p14:creationId xmlns:p14="http://schemas.microsoft.com/office/powerpoint/2010/main" val="2474744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9362969-D923-4295-968D-588181BE73B9}" type="slidenum">
              <a:rPr lang="en-US" smtClean="0"/>
              <a:pPr>
                <a:defRPr/>
              </a:pPr>
              <a:t>68</a:t>
            </a:fld>
            <a:endParaRPr lang="en-US"/>
          </a:p>
        </p:txBody>
      </p:sp>
    </p:spTree>
    <p:extLst>
      <p:ext uri="{BB962C8B-B14F-4D97-AF65-F5344CB8AC3E}">
        <p14:creationId xmlns:p14="http://schemas.microsoft.com/office/powerpoint/2010/main" val="247474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Fig. 1. An illustration of distributional learning and acquired distinctiveness. The top panel illustrates the variability around the pronunciation </a:t>
            </a:r>
          </a:p>
          <a:p>
            <a:r>
              <a:rPr lang="en-US" altLang="en-US" dirty="0"/>
              <a:t>of “d” an infant might hear in a natural-language environment, depending on whether the infant is growing up learning Hindi (left) or English </a:t>
            </a:r>
          </a:p>
          <a:p>
            <a:r>
              <a:rPr lang="en-US" altLang="en-US" dirty="0"/>
              <a:t>(right). The middle panel illustrates how this variability is modeled using relative frequencies of sounds that are created along an 8-step </a:t>
            </a:r>
          </a:p>
          <a:p>
            <a:r>
              <a:rPr lang="en-US" altLang="en-US" dirty="0"/>
              <a:t>continuum from dental [</a:t>
            </a:r>
            <a:r>
              <a:rPr lang="en-US" altLang="en-US" dirty="0" err="1"/>
              <a:t>d̪a</a:t>
            </a:r>
            <a:r>
              <a:rPr lang="en-US" altLang="en-US" dirty="0"/>
              <a:t>] to retroflex [</a:t>
            </a:r>
            <a:r>
              <a:rPr lang="en-US" altLang="en-US" dirty="0" err="1"/>
              <a:t>ɖa</a:t>
            </a:r>
            <a:r>
              <a:rPr lang="en-US" altLang="en-US" dirty="0"/>
              <a:t>], as used in studies of distributional learning. The bottom panel illustrates how this variability is </a:t>
            </a:r>
          </a:p>
          <a:p>
            <a:r>
              <a:rPr lang="en-US" altLang="en-US" dirty="0"/>
              <a:t>modeled in studies of acquired distinctiveness: Two consistent sound-object pairings are presented to highlight the distinction between [</a:t>
            </a:r>
            <a:r>
              <a:rPr lang="en-US" altLang="en-US" dirty="0" err="1"/>
              <a:t>d̪a</a:t>
            </a:r>
            <a:r>
              <a:rPr lang="en-US" altLang="en-US" dirty="0"/>
              <a:t>] </a:t>
            </a:r>
          </a:p>
          <a:p>
            <a:r>
              <a:rPr lang="en-US" altLang="en-US" dirty="0"/>
              <a:t>and [</a:t>
            </a:r>
            <a:r>
              <a:rPr lang="en-US" altLang="en-US" dirty="0" err="1"/>
              <a:t>ɖa</a:t>
            </a:r>
            <a:r>
              <a:rPr lang="en-US" altLang="en-US" dirty="0"/>
              <a:t>] in comparison to inconsistent pairings. Image of lentils: </a:t>
            </a:r>
            <a:r>
              <a:rPr lang="en-US" altLang="en-US" dirty="0" err="1"/>
              <a:t>FoodStories</a:t>
            </a:r>
            <a:r>
              <a:rPr lang="en-US" altLang="en-US" dirty="0"/>
              <a:t> (2009). Retrieved from Flickr: http://www.flickr.com/photos/</a:t>
            </a:r>
          </a:p>
          <a:p>
            <a:r>
              <a:rPr lang="en-US" altLang="en-US" dirty="0" err="1"/>
              <a:t>foodstories</a:t>
            </a:r>
            <a:r>
              <a:rPr lang="en-US" altLang="en-US" dirty="0"/>
              <a:t>/4016993694/. Image of branch: Andy Magee (2011). Retrieved from Flickr: http://www.flickr.com/photos/amagee3/5394212150/. </a:t>
            </a:r>
          </a:p>
          <a:p>
            <a:r>
              <a:rPr lang="en-US" altLang="en-US" dirty="0"/>
              <a:t>Image of doll: </a:t>
            </a:r>
            <a:r>
              <a:rPr lang="en-US" altLang="en-US" dirty="0" err="1"/>
              <a:t>elasticcamel</a:t>
            </a:r>
            <a:r>
              <a:rPr lang="en-US" altLang="en-US" dirty="0"/>
              <a:t> (2004). Retrieved from Flickr: http://www.flickr.com/photos/91524358@N00/2419004722/. All images used with </a:t>
            </a:r>
          </a:p>
          <a:p>
            <a:r>
              <a:rPr lang="en-US" altLang="en-US" dirty="0"/>
              <a:t>permission.</a:t>
            </a:r>
          </a:p>
        </p:txBody>
      </p:sp>
      <p:sp>
        <p:nvSpPr>
          <p:cNvPr id="4" name="Slide Number Placeholder 3"/>
          <p:cNvSpPr>
            <a:spLocks noGrp="1"/>
          </p:cNvSpPr>
          <p:nvPr>
            <p:ph type="sldNum" sz="quarter" idx="5"/>
          </p:nvPr>
        </p:nvSpPr>
        <p:spPr/>
        <p:txBody>
          <a:bodyPr/>
          <a:lstStyle/>
          <a:p>
            <a:pPr>
              <a:defRPr/>
            </a:pPr>
            <a:fld id="{22A04139-FFC9-4AFD-BF5A-45DB5F73D5AA}" type="slidenum">
              <a:rPr lang="en-US" smtClean="0"/>
              <a:pPr>
                <a:defRPr/>
              </a:pPr>
              <a:t>7</a:t>
            </a:fld>
            <a:endParaRPr lang="en-US"/>
          </a:p>
        </p:txBody>
      </p:sp>
    </p:spTree>
    <p:extLst>
      <p:ext uri="{BB962C8B-B14F-4D97-AF65-F5344CB8AC3E}">
        <p14:creationId xmlns:p14="http://schemas.microsoft.com/office/powerpoint/2010/main" val="1025623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69</a:t>
            </a:fld>
            <a:endParaRPr lang="en-US"/>
          </a:p>
        </p:txBody>
      </p:sp>
    </p:spTree>
    <p:extLst>
      <p:ext uri="{BB962C8B-B14F-4D97-AF65-F5344CB8AC3E}">
        <p14:creationId xmlns:p14="http://schemas.microsoft.com/office/powerpoint/2010/main" val="4998456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70</a:t>
            </a:fld>
            <a:endParaRPr lang="en-US"/>
          </a:p>
        </p:txBody>
      </p:sp>
    </p:spTree>
    <p:extLst>
      <p:ext uri="{BB962C8B-B14F-4D97-AF65-F5344CB8AC3E}">
        <p14:creationId xmlns:p14="http://schemas.microsoft.com/office/powerpoint/2010/main" val="70407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4443A1D4-1604-4BEC-A177-2DC1EEC36315}" type="slidenum">
              <a:rPr lang="en-US" smtClean="0"/>
              <a:pPr>
                <a:defRPr/>
              </a:pPr>
              <a:t>10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7562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F1C00C85-B326-4408-80F8-77641C7D370C}" type="slidenum">
              <a:rPr lang="en-US" smtClean="0"/>
              <a:pPr>
                <a:defRPr/>
              </a:pPr>
              <a:t>11</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0588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38BEDE21-73C8-4794-8486-319D1FEDB673}" type="slidenum">
              <a:rPr lang="en-US" smtClean="0"/>
              <a:pPr>
                <a:defRPr/>
              </a:pPr>
              <a:t>12</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9948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005D1FE8-018B-46F5-95C6-09D071554166}" type="slidenum">
              <a:rPr lang="en-US" smtClean="0"/>
              <a:pPr>
                <a:defRPr/>
              </a:pPr>
              <a:t>13</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014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dirty="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1918806-E694-4072-87DD-816945278F51}" type="slidenum">
              <a:rPr lang="en-US"/>
              <a:pPr>
                <a:defRPr/>
              </a:pPr>
              <a:t>‹#›</a:t>
            </a:fld>
            <a:endParaRPr lang="en-US" dirty="0"/>
          </a:p>
        </p:txBody>
      </p:sp>
    </p:spTree>
    <p:extLst>
      <p:ext uri="{BB962C8B-B14F-4D97-AF65-F5344CB8AC3E}">
        <p14:creationId xmlns:p14="http://schemas.microsoft.com/office/powerpoint/2010/main" val="150856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0600" y="1752600"/>
            <a:ext cx="3810000" cy="4114800"/>
          </a:xfrm>
        </p:spPr>
        <p:txBody>
          <a:bodyPr/>
          <a:lstStyle/>
          <a:p>
            <a:pPr lvl="0"/>
            <a:endParaRPr lang="en-US" noProof="0" dirty="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991D3BE2-3FE9-4304-B228-AEE7118B7A89}" type="slidenum">
              <a:rPr lang="en-US"/>
              <a:pPr>
                <a:defRPr/>
              </a:pPr>
              <a:t>‹#›</a:t>
            </a:fld>
            <a:endParaRPr lang="en-US" dirty="0"/>
          </a:p>
        </p:txBody>
      </p:sp>
    </p:spTree>
    <p:extLst>
      <p:ext uri="{BB962C8B-B14F-4D97-AF65-F5344CB8AC3E}">
        <p14:creationId xmlns:p14="http://schemas.microsoft.com/office/powerpoint/2010/main" val="231250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6DEF-7D42-C94F-AAD4-918460BA0D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FEB0696-E442-454C-B33F-B340069054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E35AA5-9D2B-6B4F-ABAE-DC56786291A9}"/>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5" name="Footer Placeholder 4">
            <a:extLst>
              <a:ext uri="{FF2B5EF4-FFF2-40B4-BE49-F238E27FC236}">
                <a16:creationId xmlns:a16="http://schemas.microsoft.com/office/drawing/2014/main" id="{8ED41B25-DC53-A643-961D-0AE191441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50070-D905-8649-A89A-08648316B370}"/>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3300477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B0E0-D272-3648-A137-0033E06C78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46469-4246-8F49-B3AF-5E10CD649B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43BDA-2AEE-824C-ACDB-995E02F9E74B}"/>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5" name="Footer Placeholder 4">
            <a:extLst>
              <a:ext uri="{FF2B5EF4-FFF2-40B4-BE49-F238E27FC236}">
                <a16:creationId xmlns:a16="http://schemas.microsoft.com/office/drawing/2014/main" id="{6B0A8166-4DAD-6643-84BB-4C8101572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0640A-F664-D040-A76F-0C692585072C}"/>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2501300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9618-644F-E14F-B5D4-0EC3826B47F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5C8A35C-5817-EC4E-9CD5-A4B780F2BB1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D6936A-3638-A54C-BF9F-2E7482B28CEF}"/>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5" name="Footer Placeholder 4">
            <a:extLst>
              <a:ext uri="{FF2B5EF4-FFF2-40B4-BE49-F238E27FC236}">
                <a16:creationId xmlns:a16="http://schemas.microsoft.com/office/drawing/2014/main" id="{2093267D-7925-114A-8C16-B7316EA1A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406D0-6243-E24F-A5A5-A979BD67A7C5}"/>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2850077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68C1-CB54-564B-8042-9EF950C5A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A67741-6570-C849-B1CB-DC966DACCCF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A25A39-EA11-6844-99E5-B3D7DCAFA07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3F58F0-F205-964F-A0EA-EBFF0A6F4CC6}"/>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6" name="Footer Placeholder 5">
            <a:extLst>
              <a:ext uri="{FF2B5EF4-FFF2-40B4-BE49-F238E27FC236}">
                <a16:creationId xmlns:a16="http://schemas.microsoft.com/office/drawing/2014/main" id="{B7AA9636-A95C-084C-8F38-F5EECA002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09B93-E6E0-464D-9D83-228715C1A13D}"/>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405027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CDFE-FE6E-504C-AF45-9E7246C245F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7C9C2-FEB1-944D-AFC9-526A9BCAF5B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128CD44-396F-DB4E-93D7-7DBE88AE3C5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11D7E3-2D33-014D-A450-073DFD4A950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D999341-5930-D745-A2F9-CD401CA8630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43E5F0-0622-4448-85EA-63971B361652}"/>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8" name="Footer Placeholder 7">
            <a:extLst>
              <a:ext uri="{FF2B5EF4-FFF2-40B4-BE49-F238E27FC236}">
                <a16:creationId xmlns:a16="http://schemas.microsoft.com/office/drawing/2014/main" id="{150F6EE1-4BEF-A54E-8E10-376DADF4ED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972346-6E16-004B-9F5E-4F0ACCFF1CA9}"/>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173154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C9E2-A2DD-F543-92B1-E4845E6D04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7F10CE-C7BB-134A-8D49-0FDB3AE9E56F}"/>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4" name="Footer Placeholder 3">
            <a:extLst>
              <a:ext uri="{FF2B5EF4-FFF2-40B4-BE49-F238E27FC236}">
                <a16:creationId xmlns:a16="http://schemas.microsoft.com/office/drawing/2014/main" id="{30A1CD63-592E-CF44-A263-07DE7947F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C7C85-0D55-9D48-8F89-69145B15E56E}"/>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287372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43D8F-5910-DC46-8F8B-1A405047863A}"/>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3" name="Footer Placeholder 2">
            <a:extLst>
              <a:ext uri="{FF2B5EF4-FFF2-40B4-BE49-F238E27FC236}">
                <a16:creationId xmlns:a16="http://schemas.microsoft.com/office/drawing/2014/main" id="{D0D1A601-D430-D240-A0AD-56E4264A3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C2A418-F2CB-8446-B1D1-C89A90F95FE0}"/>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2259646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D754-ECB4-B04F-A5E9-272A0CC452B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4EBF870-6402-9B4C-A2C9-6FDB88CF977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F5A3F8-49C1-444F-9594-0844EE586B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125A5C9-2A73-1347-BED3-715342E2500E}"/>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6" name="Footer Placeholder 5">
            <a:extLst>
              <a:ext uri="{FF2B5EF4-FFF2-40B4-BE49-F238E27FC236}">
                <a16:creationId xmlns:a16="http://schemas.microsoft.com/office/drawing/2014/main" id="{37C37B67-5825-F642-8153-118104C46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E00CB-F85D-F24A-A985-BEEB24F970DA}"/>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613384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D8FA-966C-4D48-8373-6D66714050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1048404-940A-634C-A9E0-F56B71F99FE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268D019-B01D-F240-839B-31EC2E1EAD7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6CFB024-F871-804D-962F-7998C8AFC1BF}"/>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6" name="Footer Placeholder 5">
            <a:extLst>
              <a:ext uri="{FF2B5EF4-FFF2-40B4-BE49-F238E27FC236}">
                <a16:creationId xmlns:a16="http://schemas.microsoft.com/office/drawing/2014/main" id="{2BF2FD38-54CD-B743-A7CA-811371A9E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C0935-50BB-9043-82D0-FD9E39F23989}"/>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1932417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A5A0-8353-1D4C-80C1-C603CC54B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437C84-8281-634F-8597-6936880427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103B6-547A-D14B-92AB-0EC5A85DC557}"/>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5" name="Footer Placeholder 4">
            <a:extLst>
              <a:ext uri="{FF2B5EF4-FFF2-40B4-BE49-F238E27FC236}">
                <a16:creationId xmlns:a16="http://schemas.microsoft.com/office/drawing/2014/main" id="{96877F5D-8CCC-C643-B926-ACDAC3DE7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14F77-EE66-8949-8E86-B117CDDCDCCD}"/>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2739940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6C42A6-5ABB-6642-A7B9-79F8A6F2755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9D9B63-AAB3-3845-80BB-8C66385542A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C53AF-118D-CD43-A1C9-D39AD66B3480}"/>
              </a:ext>
            </a:extLst>
          </p:cNvPr>
          <p:cNvSpPr>
            <a:spLocks noGrp="1"/>
          </p:cNvSpPr>
          <p:nvPr>
            <p:ph type="dt" sz="half" idx="10"/>
          </p:nvPr>
        </p:nvSpPr>
        <p:spPr/>
        <p:txBody>
          <a:bodyPr/>
          <a:lstStyle/>
          <a:p>
            <a:fld id="{7D4E4DA8-014A-F745-8F39-55C7611B21C7}" type="datetimeFigureOut">
              <a:rPr lang="en-US" smtClean="0"/>
              <a:t>10/6/2022</a:t>
            </a:fld>
            <a:endParaRPr lang="en-US"/>
          </a:p>
        </p:txBody>
      </p:sp>
      <p:sp>
        <p:nvSpPr>
          <p:cNvPr id="5" name="Footer Placeholder 4">
            <a:extLst>
              <a:ext uri="{FF2B5EF4-FFF2-40B4-BE49-F238E27FC236}">
                <a16:creationId xmlns:a16="http://schemas.microsoft.com/office/drawing/2014/main" id="{2E396CAC-D28B-BA4B-BD3A-851A2025C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A9068-A13F-5544-80B9-8D7B1EA12DFE}"/>
              </a:ext>
            </a:extLst>
          </p:cNvPr>
          <p:cNvSpPr>
            <a:spLocks noGrp="1"/>
          </p:cNvSpPr>
          <p:nvPr>
            <p:ph type="sldNum" sz="quarter" idx="12"/>
          </p:nvPr>
        </p:nvSpPr>
        <p:spPr/>
        <p:txBody>
          <a:bodyPr/>
          <a:lstStyle/>
          <a:p>
            <a:fld id="{0709AAC8-7547-5341-88BD-0B5A0420EF76}" type="slidenum">
              <a:rPr lang="en-US" smtClean="0"/>
              <a:t>‹#›</a:t>
            </a:fld>
            <a:endParaRPr lang="en-US"/>
          </a:p>
        </p:txBody>
      </p:sp>
    </p:spTree>
    <p:extLst>
      <p:ext uri="{BB962C8B-B14F-4D97-AF65-F5344CB8AC3E}">
        <p14:creationId xmlns:p14="http://schemas.microsoft.com/office/powerpoint/2010/main" val="4073423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5680315" y="0"/>
            <a:ext cx="3463685"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641542" y="863068"/>
            <a:ext cx="4505768" cy="4985916"/>
          </a:xfrm>
        </p:spPr>
        <p:txBody>
          <a:bodyPr anchor="ctr">
            <a:noAutofit/>
          </a:bodyPr>
          <a:lstStyle>
            <a:lvl1pPr algn="l">
              <a:lnSpc>
                <a:spcPct val="125000"/>
              </a:lnSpc>
              <a:defRPr sz="4500" b="0" cap="all" spc="113"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6148014" y="863069"/>
            <a:ext cx="2513797" cy="5120069"/>
          </a:xfrm>
        </p:spPr>
        <p:txBody>
          <a:bodyPr anchor="ctr">
            <a:normAutofit/>
          </a:bodyPr>
          <a:lstStyle>
            <a:lvl1pPr marL="0" indent="0" algn="l">
              <a:lnSpc>
                <a:spcPct val="150000"/>
              </a:lnSpc>
              <a:buNone/>
              <a:defRPr sz="1800" b="0" cap="none"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2218661"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6148015" y="6309360"/>
            <a:ext cx="1613351" cy="457200"/>
          </a:xfrm>
        </p:spPr>
        <p:txBody>
          <a:bodyPr/>
          <a:lstStyle/>
          <a:p>
            <a:pPr algn="l"/>
            <a:fld id="{0DCFB061-4267-4D9F-8017-6F550D3068DF}" type="datetime1">
              <a:rPr lang="en-US" smtClean="0"/>
              <a:t>10/6/2022</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641542" y="6309360"/>
            <a:ext cx="4505768"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6918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936804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9144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6487" y="1406285"/>
            <a:ext cx="7945271" cy="2597841"/>
          </a:xfrm>
        </p:spPr>
        <p:txBody>
          <a:bodyPr anchor="b">
            <a:normAutofit/>
          </a:bodyPr>
          <a:lstStyle>
            <a:lvl1pPr algn="ctr">
              <a:lnSpc>
                <a:spcPct val="125000"/>
              </a:lnSpc>
              <a:defRPr sz="33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13734" y="4527857"/>
            <a:ext cx="4919264" cy="1570245"/>
          </a:xfrm>
        </p:spPr>
        <p:txBody>
          <a:bodyPr anchor="t">
            <a:normAutofit/>
          </a:bodyPr>
          <a:lstStyle>
            <a:lvl1pPr marL="0" indent="0" algn="ctr">
              <a:lnSpc>
                <a:spcPct val="130000"/>
              </a:lnSpc>
              <a:spcBef>
                <a:spcPts val="0"/>
              </a:spcBef>
              <a:buNone/>
              <a:defRPr sz="1800" b="0" baseline="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10/6/2022</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914171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512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4032503" y="705114"/>
            <a:ext cx="4629309"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32503" y="3749040"/>
            <a:ext cx="4629308"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3520440" y="3396997"/>
            <a:ext cx="562356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1727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32500" y="658999"/>
            <a:ext cx="4624817" cy="457200"/>
          </a:xfrm>
        </p:spPr>
        <p:txBody>
          <a:bodyPr anchor="b">
            <a:normAutofit/>
          </a:bodyPr>
          <a:lstStyle>
            <a:lvl1pPr marL="0" indent="0">
              <a:lnSpc>
                <a:spcPct val="130000"/>
              </a:lnSpc>
              <a:buNone/>
              <a:defRPr sz="1350" b="1"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32501" y="1116200"/>
            <a:ext cx="4624817"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032501" y="3623098"/>
            <a:ext cx="4624816" cy="457200"/>
          </a:xfrm>
        </p:spPr>
        <p:txBody>
          <a:bodyPr anchor="b">
            <a:normAutofit/>
          </a:bodyPr>
          <a:lstStyle>
            <a:lvl1pPr marL="0" indent="0">
              <a:lnSpc>
                <a:spcPct val="99000"/>
              </a:lnSpc>
              <a:buNone/>
              <a:defRPr lang="en-US" sz="1350" b="1" kern="1200" cap="all" spc="113"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30000"/>
              </a:lnSpc>
              <a:spcBef>
                <a:spcPts val="698"/>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4032503" y="4102370"/>
            <a:ext cx="4624814"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3520440" y="3396997"/>
            <a:ext cx="562356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60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602827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10/6/2022</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975595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618644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64761" y="640080"/>
            <a:ext cx="2097050" cy="2551751"/>
          </a:xfrm>
        </p:spPr>
        <p:txBody>
          <a:bodyPr anchor="b">
            <a:normAutofit/>
          </a:bodyPr>
          <a:lstStyle>
            <a:lvl1pPr algn="l">
              <a:lnSpc>
                <a:spcPct val="135000"/>
              </a:lnSpc>
              <a:defRPr sz="2400"/>
            </a:lvl1pPr>
          </a:lstStyle>
          <a:p>
            <a:r>
              <a:rPr lang="en-US"/>
              <a:t>Click to edit Master title style</a:t>
            </a:r>
            <a:endParaRPr lang="en-US" dirty="0"/>
          </a:p>
        </p:txBody>
      </p:sp>
      <p:sp>
        <p:nvSpPr>
          <p:cNvPr id="3" name="Content Placeholder 2"/>
          <p:cNvSpPr>
            <a:spLocks noGrp="1"/>
          </p:cNvSpPr>
          <p:nvPr>
            <p:ph idx="1"/>
          </p:nvPr>
        </p:nvSpPr>
        <p:spPr>
          <a:xfrm>
            <a:off x="479114" y="640079"/>
            <a:ext cx="5227270" cy="5455921"/>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564761" y="3223804"/>
            <a:ext cx="2097050" cy="2872197"/>
          </a:xfrm>
        </p:spPr>
        <p:txBody>
          <a:bodyPr anchor="t">
            <a:normAutofit/>
          </a:bodyPr>
          <a:lstStyle>
            <a:lvl1pPr marL="0" indent="0">
              <a:spcBef>
                <a:spcPts val="1050"/>
              </a:spcBef>
              <a:buNone/>
              <a:defRPr sz="135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2781446"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6564762" y="6309360"/>
            <a:ext cx="1300655" cy="457200"/>
          </a:xfrm>
        </p:spPr>
        <p:txBody>
          <a:bodyPr/>
          <a:lstStyle>
            <a:lvl1pPr algn="l">
              <a:defRPr/>
            </a:lvl1pPr>
          </a:lstStyle>
          <a:p>
            <a:fld id="{61A2E4C8-2960-4ADD-862C-4D9643CB15AC}" type="datetime1">
              <a:rPr lang="en-US" smtClean="0"/>
              <a:t>10/6/2022</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479114" y="6309360"/>
            <a:ext cx="5245400"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30311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247" y="640080"/>
            <a:ext cx="2035564" cy="2695903"/>
          </a:xfrm>
        </p:spPr>
        <p:txBody>
          <a:bodyPr anchor="b">
            <a:noAutofit/>
          </a:bodyPr>
          <a:lstStyle>
            <a:lvl1pPr algn="l">
              <a:lnSpc>
                <a:spcPct val="104000"/>
              </a:lnSpc>
              <a:defRPr sz="255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6186444" cy="6857999"/>
          </a:xfrm>
          <a:solidFill>
            <a:schemeClr val="bg2">
              <a:lumMod val="9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6626247" y="3429000"/>
            <a:ext cx="2035564" cy="2508026"/>
          </a:xfrm>
        </p:spPr>
        <p:txBody>
          <a:bodyPr anchor="t">
            <a:normAutofit/>
          </a:bodyPr>
          <a:lstStyle>
            <a:lvl1pPr marL="0" indent="0">
              <a:spcBef>
                <a:spcPts val="1050"/>
              </a:spcBef>
              <a:buNone/>
              <a:defRPr sz="135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2781446"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6626248" y="6309360"/>
            <a:ext cx="1234440" cy="457200"/>
          </a:xfrm>
        </p:spPr>
        <p:txBody>
          <a:bodyPr/>
          <a:lstStyle/>
          <a:p>
            <a:fld id="{48BDEA15-09CD-4275-A8E0-385C965F48B0}" type="datetime1">
              <a:rPr lang="en-US" smtClean="0"/>
              <a:t>10/6/2022</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480060" y="6309360"/>
            <a:ext cx="3709944"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774232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94721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474" y="507037"/>
            <a:ext cx="1178720"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469683"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24B9D1C6-60D0-4CD1-8F31-F912522EB041}" type="datetime1">
              <a:rPr lang="en-US" smtClean="0"/>
              <a:t>10/6/2022</a:t>
            </a:fld>
            <a:endParaRPr lang="en-US" dirty="0"/>
          </a:p>
        </p:txBody>
      </p:sp>
      <p:sp>
        <p:nvSpPr>
          <p:cNvPr id="5" name="Footer Placeholder 4"/>
          <p:cNvSpPr>
            <a:spLocks noGrp="1"/>
          </p:cNvSpPr>
          <p:nvPr>
            <p:ph type="ftr" sz="quarter" idx="11"/>
          </p:nvPr>
        </p:nvSpPr>
        <p:spPr>
          <a:xfrm>
            <a:off x="2200275" y="6296616"/>
            <a:ext cx="4469683" cy="365125"/>
          </a:xfrm>
        </p:spPr>
        <p:txBody>
          <a:bodyPr/>
          <a:lstStyle/>
          <a:p>
            <a:endParaRPr lang="en-US" dirty="0"/>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6833687" y="571503"/>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10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29262-819C-F545-AD04-0B402949101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74F6A-7561-C84B-999C-A421F95C45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8867F-5205-D14C-81D7-BD28E01015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4E4DA8-014A-F745-8F39-55C7611B21C7}" type="datetimeFigureOut">
              <a:rPr lang="en-US" smtClean="0"/>
              <a:t>10/6/2022</a:t>
            </a:fld>
            <a:endParaRPr lang="en-US"/>
          </a:p>
        </p:txBody>
      </p:sp>
      <p:sp>
        <p:nvSpPr>
          <p:cNvPr id="5" name="Footer Placeholder 4">
            <a:extLst>
              <a:ext uri="{FF2B5EF4-FFF2-40B4-BE49-F238E27FC236}">
                <a16:creationId xmlns:a16="http://schemas.microsoft.com/office/drawing/2014/main" id="{EC876759-3BCF-5749-BFF0-3D0E3A314C7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B4C9A5-2790-6944-ADB9-D122AA7B153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09AAC8-7547-5341-88BD-0B5A0420EF76}" type="slidenum">
              <a:rPr lang="en-US" smtClean="0"/>
              <a:t>‹#›</a:t>
            </a:fld>
            <a:endParaRPr lang="en-US"/>
          </a:p>
        </p:txBody>
      </p:sp>
    </p:spTree>
    <p:extLst>
      <p:ext uri="{BB962C8B-B14F-4D97-AF65-F5344CB8AC3E}">
        <p14:creationId xmlns:p14="http://schemas.microsoft.com/office/powerpoint/2010/main" val="2795336145"/>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3538726" y="0"/>
            <a:ext cx="560527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82189" y="705113"/>
            <a:ext cx="2558980"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32503" y="705114"/>
            <a:ext cx="4629309"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2188" y="6309360"/>
            <a:ext cx="2558980" cy="457200"/>
          </a:xfrm>
          <a:prstGeom prst="rect">
            <a:avLst/>
          </a:prstGeom>
        </p:spPr>
        <p:txBody>
          <a:bodyPr vert="horz" lIns="109728" tIns="109728" rIns="109728" bIns="91440" rtlCol="0" anchor="ctr"/>
          <a:lstStyle>
            <a:lvl1pPr algn="l">
              <a:defRPr sz="900" spc="113" baseline="0">
                <a:solidFill>
                  <a:schemeClr val="tx1">
                    <a:lumMod val="75000"/>
                    <a:lumOff val="25000"/>
                  </a:schemeClr>
                </a:solidFill>
                <a:latin typeface="+mj-lt"/>
              </a:defRPr>
            </a:lvl1pPr>
          </a:lstStyle>
          <a:p>
            <a:fld id="{4AF8082C-0922-4249-A612-B415F5231620}" type="datetime1">
              <a:rPr lang="en-US" smtClean="0"/>
              <a:t>10/6/2022</a:t>
            </a:fld>
            <a:endParaRPr lang="en-US" dirty="0"/>
          </a:p>
        </p:txBody>
      </p:sp>
      <p:sp>
        <p:nvSpPr>
          <p:cNvPr id="5" name="Footer Placeholder 4"/>
          <p:cNvSpPr>
            <a:spLocks noGrp="1"/>
          </p:cNvSpPr>
          <p:nvPr>
            <p:ph type="ftr" sz="quarter" idx="3"/>
          </p:nvPr>
        </p:nvSpPr>
        <p:spPr>
          <a:xfrm>
            <a:off x="4032503" y="6309360"/>
            <a:ext cx="3709944" cy="457200"/>
          </a:xfrm>
          <a:prstGeom prst="rect">
            <a:avLst/>
          </a:prstGeom>
        </p:spPr>
        <p:txBody>
          <a:bodyPr vert="horz" lIns="109728" tIns="109728" rIns="109728" bIns="91440" rtlCol="0" anchor="ctr"/>
          <a:lstStyle>
            <a:lvl1pPr algn="l">
              <a:defRPr sz="900" spc="113"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7926902" y="6309360"/>
            <a:ext cx="734909" cy="457200"/>
          </a:xfrm>
          <a:prstGeom prst="rect">
            <a:avLst/>
          </a:prstGeom>
        </p:spPr>
        <p:txBody>
          <a:bodyPr vert="horz" lIns="109728" tIns="109728" rIns="109728" bIns="91440" rtlCol="0" anchor="b"/>
          <a:lstStyle>
            <a:lvl1pPr algn="r">
              <a:defRPr sz="1200" b="1" spc="113"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85723" y="3404998"/>
            <a:ext cx="68580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302297"/>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sldNum="0" hdr="0" ftr="0" dt="0"/>
  <p:txStyles>
    <p:titleStyle>
      <a:lvl1pPr algn="l" defTabSz="685800" rtl="0" eaLnBrk="1" latinLnBrk="0" hangingPunct="1">
        <a:lnSpc>
          <a:spcPct val="150000"/>
        </a:lnSpc>
        <a:spcBef>
          <a:spcPct val="0"/>
        </a:spcBef>
        <a:buNone/>
        <a:defRPr sz="2700" b="1" kern="1200" spc="113" baseline="0">
          <a:solidFill>
            <a:schemeClr val="tx1">
              <a:lumMod val="75000"/>
              <a:lumOff val="25000"/>
            </a:schemeClr>
          </a:solidFill>
          <a:latin typeface="+mj-lt"/>
          <a:ea typeface="+mj-ea"/>
          <a:cs typeface="+mj-cs"/>
        </a:defRPr>
      </a:lvl1pPr>
    </p:titleStyle>
    <p:bodyStyle>
      <a:lvl1pPr marL="0" indent="0" algn="l" defTabSz="685800" rtl="0" eaLnBrk="1" latinLnBrk="0" hangingPunct="1">
        <a:lnSpc>
          <a:spcPct val="140000"/>
        </a:lnSpc>
        <a:spcBef>
          <a:spcPts val="698"/>
        </a:spcBef>
        <a:buFont typeface="Corbel" panose="020B0503020204020204" pitchFamily="34" charset="0"/>
        <a:buNone/>
        <a:defRPr sz="1350" b="1" kern="1200" spc="113" baseline="0">
          <a:solidFill>
            <a:schemeClr val="tx1">
              <a:lumMod val="75000"/>
              <a:lumOff val="25000"/>
            </a:schemeClr>
          </a:solidFill>
          <a:latin typeface="+mn-lt"/>
          <a:ea typeface="+mn-ea"/>
          <a:cs typeface="+mn-cs"/>
        </a:defRPr>
      </a:lvl1pPr>
      <a:lvl2pPr marL="0" indent="0" algn="l" defTabSz="685800" rtl="0" eaLnBrk="1" latinLnBrk="0" hangingPunct="1">
        <a:lnSpc>
          <a:spcPct val="140000"/>
        </a:lnSpc>
        <a:spcBef>
          <a:spcPts val="698"/>
        </a:spcBef>
        <a:buFont typeface="Corbel" panose="020B0503020204020204" pitchFamily="34" charset="0"/>
        <a:buNone/>
        <a:defRPr sz="1200" kern="1200" spc="113" baseline="0">
          <a:solidFill>
            <a:schemeClr val="tx1">
              <a:lumMod val="75000"/>
              <a:lumOff val="25000"/>
            </a:schemeClr>
          </a:solidFill>
          <a:latin typeface="+mn-lt"/>
          <a:ea typeface="+mn-ea"/>
          <a:cs typeface="+mn-cs"/>
        </a:defRPr>
      </a:lvl2pPr>
      <a:lvl3pPr marL="0" indent="-240030" algn="l" defTabSz="685800" rtl="0" eaLnBrk="1" latinLnBrk="0" hangingPunct="1">
        <a:lnSpc>
          <a:spcPct val="140000"/>
        </a:lnSpc>
        <a:spcBef>
          <a:spcPts val="698"/>
        </a:spcBef>
        <a:buFont typeface="Corbel" panose="020B0503020204020204" pitchFamily="34" charset="0"/>
        <a:buChar char="–"/>
        <a:defRPr sz="1050" i="1" kern="1200" spc="113" baseline="0">
          <a:solidFill>
            <a:schemeClr val="tx1">
              <a:lumMod val="75000"/>
              <a:lumOff val="25000"/>
            </a:schemeClr>
          </a:solidFill>
          <a:latin typeface="+mn-lt"/>
          <a:ea typeface="+mn-ea"/>
          <a:cs typeface="+mn-cs"/>
        </a:defRPr>
      </a:lvl3pPr>
      <a:lvl4pPr marL="0" indent="-240030" algn="l" defTabSz="685800" rtl="0" eaLnBrk="1" latinLnBrk="0" hangingPunct="1">
        <a:lnSpc>
          <a:spcPct val="140000"/>
        </a:lnSpc>
        <a:spcBef>
          <a:spcPts val="698"/>
        </a:spcBef>
        <a:buFont typeface="Corbel" panose="020B0503020204020204" pitchFamily="34" charset="0"/>
        <a:buChar char="–"/>
        <a:defRPr sz="1050" kern="1200" spc="113" baseline="0">
          <a:solidFill>
            <a:schemeClr val="tx1">
              <a:lumMod val="75000"/>
              <a:lumOff val="25000"/>
            </a:schemeClr>
          </a:solidFill>
          <a:latin typeface="+mn-lt"/>
          <a:ea typeface="+mn-ea"/>
          <a:cs typeface="+mn-cs"/>
        </a:defRPr>
      </a:lvl4pPr>
      <a:lvl5pPr marL="0" indent="-240030" algn="l" defTabSz="685800" rtl="0" eaLnBrk="1" latinLnBrk="0" hangingPunct="1">
        <a:lnSpc>
          <a:spcPct val="140000"/>
        </a:lnSpc>
        <a:spcBef>
          <a:spcPts val="698"/>
        </a:spcBef>
        <a:buFont typeface="Corbel" panose="020B0503020204020204" pitchFamily="34" charset="0"/>
        <a:buChar char="–"/>
        <a:defRPr sz="1050" i="1" kern="1200" spc="113" baseline="0">
          <a:solidFill>
            <a:schemeClr val="tx1">
              <a:lumMod val="75000"/>
              <a:lumOff val="25000"/>
            </a:schemeClr>
          </a:solidFill>
          <a:latin typeface="+mn-lt"/>
          <a:ea typeface="+mn-ea"/>
          <a:cs typeface="+mn-cs"/>
        </a:defRPr>
      </a:lvl5pPr>
      <a:lvl6pPr marL="144018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698"/>
        </a:spcBef>
        <a:buFont typeface="Corbel" panose="020B0503020204020204" pitchFamily="34" charset="0"/>
        <a:buChar char="–"/>
        <a:defRPr sz="1050" kern="120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698"/>
        </a:spcBef>
        <a:buFont typeface="Corbel" panose="020B0503020204020204" pitchFamily="34" charset="0"/>
        <a:buChar char="–"/>
        <a:defRPr sz="1050" i="1" kern="120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ssl.fwmrm.net/m/1/169843/69/18927173/WVBA0052100H_ENT_MEZZ_HULU_3662960_578.mp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ustomXml" Target="../ink/ink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Broca%27s_area"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en.wikipedia.org/wiki/Speech_production" TargetMode="External"/><Relationship Id="rId4" Type="http://schemas.openxmlformats.org/officeDocument/2006/relationships/hyperlink" Target="https://en.wikipedia.org/wiki/Language_processing_in_the_brain"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24.jpe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0IaNR8YGdow?feature=oembed" TargetMode="External"/><Relationship Id="rId1" Type="http://schemas.openxmlformats.org/officeDocument/2006/relationships/themeOverride" Target="../theme/themeOverride5.xml"/><Relationship Id="rId5" Type="http://schemas.openxmlformats.org/officeDocument/2006/relationships/image" Target="../media/image25.jpeg"/><Relationship Id="rId4"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7.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a:t>Psychology of Infancy</a:t>
            </a:r>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a:t>PSY 430</a:t>
            </a:r>
          </a:p>
        </p:txBody>
      </p:sp>
      <p:sp>
        <p:nvSpPr>
          <p:cNvPr id="2" name="Rectangle 1"/>
          <p:cNvSpPr/>
          <p:nvPr/>
        </p:nvSpPr>
        <p:spPr>
          <a:xfrm>
            <a:off x="2286000" y="2967335"/>
            <a:ext cx="4572000" cy="923330"/>
          </a:xfrm>
          <a:prstGeom prst="rect">
            <a:avLst/>
          </a:prstGeom>
        </p:spPr>
        <p:txBody>
          <a:bodyPr>
            <a:spAutoFit/>
          </a:bodyPr>
          <a:lstStyle/>
          <a:p>
            <a:r>
              <a:rPr lang="en-US">
                <a:hlinkClick r:id="rId3"/>
              </a:rPr>
              <a:t>https://mssl.fwmrm.net/m/1/169843/69/18927173/WVBA0052100H_ENT_MEZZ_HULU_3662960_578.mp4</a:t>
            </a:r>
            <a:r>
              <a:rPr lang="en-US"/>
              <a:t> </a:t>
            </a:r>
          </a:p>
        </p:txBody>
      </p:sp>
    </p:spTree>
    <p:extLst>
      <p:ext uri="{BB962C8B-B14F-4D97-AF65-F5344CB8AC3E}">
        <p14:creationId xmlns:p14="http://schemas.microsoft.com/office/powerpoint/2010/main" val="264488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p:txBody>
          <a:bodyPr/>
          <a:lstStyle/>
          <a:p>
            <a:pPr>
              <a:defRPr/>
            </a:pPr>
            <a:fld id="{90DDD1A0-9AFD-4FF5-9124-3A1C8D0ECF2D}" type="slidenum">
              <a:rPr lang="en-US" smtClean="0"/>
              <a:pPr>
                <a:defRPr/>
              </a:pPr>
              <a:t>10</a:t>
            </a:fld>
            <a:endParaRPr lang="en-US"/>
          </a:p>
        </p:txBody>
      </p:sp>
      <p:sp>
        <p:nvSpPr>
          <p:cNvPr id="43011" name="Rectangle 2"/>
          <p:cNvSpPr>
            <a:spLocks noGrp="1" noChangeArrowheads="1"/>
          </p:cNvSpPr>
          <p:nvPr>
            <p:ph type="title"/>
          </p:nvPr>
        </p:nvSpPr>
        <p:spPr>
          <a:xfrm>
            <a:off x="685800" y="2171700"/>
            <a:ext cx="7772400" cy="1104900"/>
          </a:xfrm>
        </p:spPr>
        <p:txBody>
          <a:bodyPr>
            <a:normAutofit fontScale="90000"/>
          </a:bodyPr>
          <a:lstStyle/>
          <a:p>
            <a:r>
              <a:rPr lang="en-US" altLang="en-US" b="1" dirty="0"/>
              <a:t>Socioeconomic status differences in language experience are associated with later child language competence and IQ </a:t>
            </a:r>
          </a:p>
        </p:txBody>
      </p:sp>
      <p:sp>
        <p:nvSpPr>
          <p:cNvPr id="43012" name="Rectangle 3"/>
          <p:cNvSpPr>
            <a:spLocks noGrp="1" noChangeArrowheads="1"/>
          </p:cNvSpPr>
          <p:nvPr>
            <p:ph type="body" idx="1"/>
          </p:nvPr>
        </p:nvSpPr>
        <p:spPr>
          <a:xfrm>
            <a:off x="685800" y="3657600"/>
            <a:ext cx="7772400" cy="2667000"/>
          </a:xfrm>
        </p:spPr>
        <p:txBody>
          <a:bodyPr>
            <a:normAutofit lnSpcReduction="10000"/>
          </a:bodyPr>
          <a:lstStyle/>
          <a:p>
            <a:endParaRPr lang="en-US" altLang="en-US" sz="2800" dirty="0"/>
          </a:p>
          <a:p>
            <a:endParaRPr lang="en-US" altLang="en-US" sz="2800" i="1" dirty="0">
              <a:cs typeface="Times New Roman" pitchFamily="18" charset="0"/>
            </a:endParaRPr>
          </a:p>
          <a:p>
            <a:endParaRPr lang="en-US" altLang="en-US" sz="2800" i="1" dirty="0">
              <a:cs typeface="Times New Roman" pitchFamily="18" charset="0"/>
            </a:endParaRPr>
          </a:p>
          <a:p>
            <a:pPr marL="118872" indent="0">
              <a:buNone/>
            </a:pPr>
            <a:r>
              <a:rPr lang="en-US" altLang="en-US" sz="2800" i="1" dirty="0">
                <a:cs typeface="Times New Roman" pitchFamily="18" charset="0"/>
              </a:rPr>
              <a:t>Meaningful differences in the everyday experiences of young American children.</a:t>
            </a:r>
            <a:r>
              <a:rPr lang="en-US" altLang="en-US" sz="2800" dirty="0">
                <a:cs typeface="Times New Roman" pitchFamily="18" charset="0"/>
              </a:rPr>
              <a:t> Hart &amp; </a:t>
            </a:r>
            <a:r>
              <a:rPr lang="en-US" altLang="en-US" sz="2800" dirty="0" err="1">
                <a:cs typeface="Times New Roman" pitchFamily="18" charset="0"/>
              </a:rPr>
              <a:t>Risley</a:t>
            </a:r>
            <a:r>
              <a:rPr lang="en-US" altLang="en-US" sz="2800" dirty="0">
                <a:cs typeface="Times New Roman" pitchFamily="18" charset="0"/>
              </a:rPr>
              <a:t> (1995). Baltimore, MD: Brookes Publishing Co </a:t>
            </a:r>
          </a:p>
        </p:txBody>
      </p:sp>
    </p:spTree>
    <p:extLst>
      <p:ext uri="{BB962C8B-B14F-4D97-AF65-F5344CB8AC3E}">
        <p14:creationId xmlns:p14="http://schemas.microsoft.com/office/powerpoint/2010/main" val="427123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6"/>
          <p:cNvSpPr>
            <a:spLocks noGrp="1"/>
          </p:cNvSpPr>
          <p:nvPr>
            <p:ph type="sldNum" sz="quarter" idx="12"/>
          </p:nvPr>
        </p:nvSpPr>
        <p:spPr/>
        <p:txBody>
          <a:bodyPr/>
          <a:lstStyle/>
          <a:p>
            <a:pPr>
              <a:defRPr/>
            </a:pPr>
            <a:fld id="{D4901689-0F65-4A6E-81A5-D9C4A43E439C}" type="slidenum">
              <a:rPr lang="en-US" smtClean="0"/>
              <a:pPr>
                <a:defRPr/>
              </a:pPr>
              <a:t>11</a:t>
            </a:fld>
            <a:endParaRPr lang="en-US"/>
          </a:p>
        </p:txBody>
      </p:sp>
      <p:sp>
        <p:nvSpPr>
          <p:cNvPr id="51203" name="Rectangle 2"/>
          <p:cNvSpPr>
            <a:spLocks noGrp="1" noChangeArrowheads="1"/>
          </p:cNvSpPr>
          <p:nvPr>
            <p:ph type="title"/>
          </p:nvPr>
        </p:nvSpPr>
        <p:spPr/>
        <p:txBody>
          <a:bodyPr>
            <a:normAutofit fontScale="90000"/>
          </a:bodyPr>
          <a:lstStyle/>
          <a:p>
            <a:r>
              <a:rPr lang="en-US" altLang="en-US"/>
              <a:t>Quantity of language: Nouns, adjectives, and adverbs to child </a:t>
            </a:r>
          </a:p>
        </p:txBody>
      </p:sp>
      <p:sp>
        <p:nvSpPr>
          <p:cNvPr id="51204" name="Rectangle 5"/>
          <p:cNvSpPr>
            <a:spLocks noGrp="1" noChangeArrowheads="1" noTextEdit="1"/>
          </p:cNvSpPr>
          <p:nvPr>
            <p:ph type="chart" sz="half" idx="2"/>
          </p:nvPr>
        </p:nvSpPr>
        <p:spPr/>
      </p:sp>
      <p:graphicFrame>
        <p:nvGraphicFramePr>
          <p:cNvPr id="51205" name="Object 3"/>
          <p:cNvGraphicFramePr>
            <a:graphicFrameLocks noChangeAspect="1"/>
          </p:cNvGraphicFramePr>
          <p:nvPr/>
        </p:nvGraphicFramePr>
        <p:xfrm>
          <a:off x="914400" y="1676400"/>
          <a:ext cx="7485063" cy="4953000"/>
        </p:xfrm>
        <a:graphic>
          <a:graphicData uri="http://schemas.openxmlformats.org/presentationml/2006/ole">
            <mc:AlternateContent xmlns:mc="http://schemas.openxmlformats.org/markup-compatibility/2006">
              <mc:Choice xmlns:v="urn:schemas-microsoft-com:vml" Requires="v">
                <p:oleObj name="Image" r:id="rId3" imgW="7190204" imgH="7484082" progId="">
                  <p:embed/>
                </p:oleObj>
              </mc:Choice>
              <mc:Fallback>
                <p:oleObj name="Image" r:id="rId3" imgW="7190204" imgH="7484082" progId="">
                  <p:embed/>
                  <p:pic>
                    <p:nvPicPr>
                      <p:cNvPr id="5120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7485063"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1900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6"/>
          <p:cNvSpPr>
            <a:spLocks noGrp="1"/>
          </p:cNvSpPr>
          <p:nvPr>
            <p:ph type="sldNum" sz="quarter" idx="12"/>
          </p:nvPr>
        </p:nvSpPr>
        <p:spPr/>
        <p:txBody>
          <a:bodyPr/>
          <a:lstStyle/>
          <a:p>
            <a:pPr>
              <a:defRPr/>
            </a:pPr>
            <a:fld id="{A7EC99F1-DF0D-4C3E-8879-30C68B2D298E}" type="slidenum">
              <a:rPr lang="en-US" smtClean="0"/>
              <a:pPr>
                <a:defRPr/>
              </a:pPr>
              <a:t>12</a:t>
            </a:fld>
            <a:endParaRPr lang="en-US"/>
          </a:p>
        </p:txBody>
      </p:sp>
      <p:sp>
        <p:nvSpPr>
          <p:cNvPr id="56323" name="Rectangle 2"/>
          <p:cNvSpPr>
            <a:spLocks noGrp="1" noChangeArrowheads="1"/>
          </p:cNvSpPr>
          <p:nvPr>
            <p:ph type="title"/>
          </p:nvPr>
        </p:nvSpPr>
        <p:spPr/>
        <p:txBody>
          <a:bodyPr>
            <a:normAutofit fontScale="90000"/>
          </a:bodyPr>
          <a:lstStyle/>
          <a:p>
            <a:r>
              <a:rPr lang="en-US" altLang="en-US"/>
              <a:t>How language experience is associated with later child IQ </a:t>
            </a:r>
          </a:p>
        </p:txBody>
      </p:sp>
      <p:sp>
        <p:nvSpPr>
          <p:cNvPr id="56324" name="Rectangle 3"/>
          <p:cNvSpPr>
            <a:spLocks noGrp="1" noChangeArrowheads="1"/>
          </p:cNvSpPr>
          <p:nvPr>
            <p:ph type="body" sz="half" idx="1"/>
          </p:nvPr>
        </p:nvSpPr>
        <p:spPr/>
        <p:txBody>
          <a:bodyPr/>
          <a:lstStyle/>
          <a:p>
            <a:r>
              <a:rPr lang="en-US" altLang="en-US" sz="2800"/>
              <a:t>“Parenting” = Language diversity + feedback tone + symbolic emphasis + guidance style + responsiveness</a:t>
            </a:r>
          </a:p>
          <a:p>
            <a:r>
              <a:rPr lang="en-US" altLang="en-US" sz="2800"/>
              <a:t>Predicts </a:t>
            </a:r>
            <a:r>
              <a:rPr lang="en-US" altLang="en-US" sz="2800" b="1" i="1"/>
              <a:t>between and within</a:t>
            </a:r>
            <a:r>
              <a:rPr lang="en-US" altLang="en-US" sz="2800"/>
              <a:t> SES groups</a:t>
            </a:r>
          </a:p>
        </p:txBody>
      </p:sp>
      <p:graphicFrame>
        <p:nvGraphicFramePr>
          <p:cNvPr id="56325" name="Object 2"/>
          <p:cNvGraphicFramePr>
            <a:graphicFrameLocks noGrp="1" noChangeAspect="1"/>
          </p:cNvGraphicFramePr>
          <p:nvPr>
            <p:ph type="clipArt" sz="half" idx="2"/>
            <p:extLst>
              <p:ext uri="{D42A27DB-BD31-4B8C-83A1-F6EECF244321}">
                <p14:modId xmlns:p14="http://schemas.microsoft.com/office/powerpoint/2010/main" val="1085103615"/>
              </p:ext>
            </p:extLst>
          </p:nvPr>
        </p:nvGraphicFramePr>
        <p:xfrm>
          <a:off x="4510554" y="1890713"/>
          <a:ext cx="4481046" cy="4512786"/>
        </p:xfrm>
        <a:graphic>
          <a:graphicData uri="http://schemas.openxmlformats.org/presentationml/2006/ole">
            <mc:AlternateContent xmlns:mc="http://schemas.openxmlformats.org/markup-compatibility/2006">
              <mc:Choice xmlns:v="urn:schemas-microsoft-com:vml" Requires="v">
                <p:oleObj name="Image" r:id="rId3" imgW="8130612" imgH="8189388" progId="">
                  <p:embed/>
                </p:oleObj>
              </mc:Choice>
              <mc:Fallback>
                <p:oleObj name="Image" r:id="rId3" imgW="8130612" imgH="8189388" progId="">
                  <p:embed/>
                  <p:pic>
                    <p:nvPicPr>
                      <p:cNvPr id="5632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554" y="1890713"/>
                        <a:ext cx="4481046" cy="4512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9474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2"/>
          </p:nvPr>
        </p:nvSpPr>
        <p:spPr/>
        <p:txBody>
          <a:bodyPr/>
          <a:lstStyle/>
          <a:p>
            <a:pPr>
              <a:defRPr/>
            </a:pPr>
            <a:fld id="{0E2F21BC-44D1-4557-AECB-2020F0ADA21D}" type="slidenum">
              <a:rPr lang="en-US" smtClean="0"/>
              <a:pPr>
                <a:defRPr/>
              </a:pPr>
              <a:t>13</a:t>
            </a:fld>
            <a:endParaRPr lang="en-US"/>
          </a:p>
        </p:txBody>
      </p:sp>
      <p:sp>
        <p:nvSpPr>
          <p:cNvPr id="57347" name="Rectangle 2"/>
          <p:cNvSpPr>
            <a:spLocks noGrp="1" noChangeArrowheads="1"/>
          </p:cNvSpPr>
          <p:nvPr>
            <p:ph type="title"/>
          </p:nvPr>
        </p:nvSpPr>
        <p:spPr/>
        <p:txBody>
          <a:bodyPr>
            <a:normAutofit fontScale="90000"/>
          </a:bodyPr>
          <a:lstStyle/>
          <a:p>
            <a:r>
              <a:rPr lang="en-US" altLang="en-US" dirty="0"/>
              <a:t>Language experience—not SES—makes the difference</a:t>
            </a:r>
          </a:p>
        </p:txBody>
      </p:sp>
      <p:graphicFrame>
        <p:nvGraphicFramePr>
          <p:cNvPr id="57348" name="Object 2"/>
          <p:cNvGraphicFramePr>
            <a:graphicFrameLocks noChangeAspect="1"/>
          </p:cNvGraphicFramePr>
          <p:nvPr/>
        </p:nvGraphicFramePr>
        <p:xfrm>
          <a:off x="457200" y="1857375"/>
          <a:ext cx="8382000" cy="4322763"/>
        </p:xfrm>
        <a:graphic>
          <a:graphicData uri="http://schemas.openxmlformats.org/presentationml/2006/ole">
            <mc:AlternateContent xmlns:mc="http://schemas.openxmlformats.org/markup-compatibility/2006">
              <mc:Choice xmlns:v="urn:schemas-microsoft-com:vml" Requires="v">
                <p:oleObj name="Image" r:id="rId3" imgW="11588571" imgH="5975510" progId="">
                  <p:embed/>
                </p:oleObj>
              </mc:Choice>
              <mc:Fallback>
                <p:oleObj name="Image" r:id="rId3" imgW="11588571" imgH="5975510" progId="">
                  <p:embed/>
                  <p:pic>
                    <p:nvPicPr>
                      <p:cNvPr id="5734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57375"/>
                        <a:ext cx="8382000" cy="432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5044320" y="3776040"/>
              <a:ext cx="885240" cy="811440"/>
            </p14:xfrm>
          </p:contentPart>
        </mc:Choice>
        <mc:Fallback xmlns="">
          <p:pic>
            <p:nvPicPr>
              <p:cNvPr id="2" name="Ink 1"/>
              <p:cNvPicPr/>
              <p:nvPr/>
            </p:nvPicPr>
            <p:blipFill>
              <a:blip r:embed="rId7"/>
              <a:stretch>
                <a:fillRect/>
              </a:stretch>
            </p:blipFill>
            <p:spPr>
              <a:xfrm>
                <a:off x="5034960" y="3766680"/>
                <a:ext cx="903960" cy="830160"/>
              </a:xfrm>
              <a:prstGeom prst="rect">
                <a:avLst/>
              </a:prstGeom>
            </p:spPr>
          </p:pic>
        </mc:Fallback>
      </mc:AlternateContent>
    </p:spTree>
    <p:extLst>
      <p:ext uri="{BB962C8B-B14F-4D97-AF65-F5344CB8AC3E}">
        <p14:creationId xmlns:p14="http://schemas.microsoft.com/office/powerpoint/2010/main" val="318541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p:txBody>
          <a:bodyPr/>
          <a:lstStyle/>
          <a:p>
            <a:pPr>
              <a:defRPr/>
            </a:pPr>
            <a:fld id="{18BD3888-E306-44DC-BD35-06AFB23192FC}" type="slidenum">
              <a:rPr lang="en-US" smtClean="0"/>
              <a:pPr>
                <a:defRPr/>
              </a:pPr>
              <a:t>14</a:t>
            </a:fld>
            <a:endParaRPr lang="en-US"/>
          </a:p>
        </p:txBody>
      </p:sp>
      <p:sp>
        <p:nvSpPr>
          <p:cNvPr id="58371" name="Rectangle 2"/>
          <p:cNvSpPr>
            <a:spLocks noGrp="1" noChangeArrowheads="1"/>
          </p:cNvSpPr>
          <p:nvPr>
            <p:ph type="title"/>
          </p:nvPr>
        </p:nvSpPr>
        <p:spPr/>
        <p:txBody>
          <a:bodyPr>
            <a:normAutofit fontScale="90000"/>
          </a:bodyPr>
          <a:lstStyle/>
          <a:p>
            <a:r>
              <a:rPr lang="en-US" altLang="en-US" dirty="0"/>
              <a:t>Implications for intervention</a:t>
            </a:r>
            <a:br>
              <a:rPr lang="en-US" altLang="en-US" dirty="0"/>
            </a:br>
            <a:r>
              <a:rPr lang="en-US" altLang="en-US" dirty="0"/>
              <a:t>Hart &amp; </a:t>
            </a:r>
            <a:r>
              <a:rPr lang="en-US" altLang="en-US" dirty="0" err="1"/>
              <a:t>Risley</a:t>
            </a:r>
            <a:endParaRPr lang="en-US" altLang="en-US" dirty="0"/>
          </a:p>
        </p:txBody>
      </p:sp>
      <p:sp>
        <p:nvSpPr>
          <p:cNvPr id="58372" name="Rectangle 3"/>
          <p:cNvSpPr>
            <a:spLocks noGrp="1" noChangeArrowheads="1"/>
          </p:cNvSpPr>
          <p:nvPr>
            <p:ph type="body" idx="1"/>
          </p:nvPr>
        </p:nvSpPr>
        <p:spPr/>
        <p:txBody>
          <a:bodyPr/>
          <a:lstStyle/>
          <a:p>
            <a:pPr>
              <a:lnSpc>
                <a:spcPct val="90000"/>
              </a:lnSpc>
            </a:pPr>
            <a:r>
              <a:rPr lang="en-US" altLang="en-US" sz="2800" dirty="0">
                <a:cs typeface="Times New Roman" pitchFamily="18" charset="0"/>
              </a:rPr>
              <a:t>‘Could easily increase the size of the children’s vocabularies, could not accelerate the developmental trajectory.’</a:t>
            </a:r>
          </a:p>
          <a:p>
            <a:pPr>
              <a:lnSpc>
                <a:spcPct val="90000"/>
              </a:lnSpc>
            </a:pPr>
            <a:r>
              <a:rPr lang="en-US" altLang="en-US" sz="2800" dirty="0">
                <a:cs typeface="Times New Roman" pitchFamily="18" charset="0"/>
              </a:rPr>
              <a:t>“Removing barriers and offering opportunities and incentives is not enough to overcome the past, the transmission across generations of a culture of poverty.”</a:t>
            </a:r>
            <a:r>
              <a:rPr lang="en-US" altLang="en-US" sz="2800" dirty="0"/>
              <a:t> </a:t>
            </a:r>
          </a:p>
        </p:txBody>
      </p:sp>
      <p:sp>
        <p:nvSpPr>
          <p:cNvPr id="2" name="Rectangle 1"/>
          <p:cNvSpPr/>
          <p:nvPr/>
        </p:nvSpPr>
        <p:spPr>
          <a:xfrm>
            <a:off x="457200" y="7085524"/>
            <a:ext cx="4572000" cy="1338828"/>
          </a:xfrm>
          <a:prstGeom prst="rect">
            <a:avLst/>
          </a:prstGeom>
        </p:spPr>
        <p:txBody>
          <a:bodyPr>
            <a:spAutoFit/>
          </a:bodyPr>
          <a:lstStyle/>
          <a:p>
            <a:pPr>
              <a:lnSpc>
                <a:spcPct val="90000"/>
              </a:lnSpc>
            </a:pPr>
            <a:r>
              <a:rPr lang="en-US" altLang="en-US" dirty="0">
                <a:cs typeface="Times New Roman" pitchFamily="18" charset="0"/>
              </a:rPr>
              <a:t>‘To intervene with vocabulary growth rate … increase the experiences available to the children </a:t>
            </a:r>
          </a:p>
          <a:p>
            <a:pPr>
              <a:lnSpc>
                <a:spcPct val="90000"/>
              </a:lnSpc>
            </a:pPr>
            <a:r>
              <a:rPr lang="en-US" altLang="en-US" dirty="0">
                <a:cs typeface="Times New Roman" pitchFamily="18" charset="0"/>
              </a:rPr>
              <a:t>Limited success … ultimately the growth rates increased only temporarily.  </a:t>
            </a:r>
          </a:p>
        </p:txBody>
      </p:sp>
    </p:spTree>
    <p:extLst>
      <p:ext uri="{BB962C8B-B14F-4D97-AF65-F5344CB8AC3E}">
        <p14:creationId xmlns:p14="http://schemas.microsoft.com/office/powerpoint/2010/main" val="1770173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altLang="en-US"/>
              <a:t>Support environmental specificity model</a:t>
            </a:r>
          </a:p>
        </p:txBody>
      </p:sp>
      <p:sp>
        <p:nvSpPr>
          <p:cNvPr id="61443" name="Content Placeholder 2"/>
          <p:cNvSpPr>
            <a:spLocks noGrp="1"/>
          </p:cNvSpPr>
          <p:nvPr>
            <p:ph idx="1"/>
          </p:nvPr>
        </p:nvSpPr>
        <p:spPr/>
        <p:txBody>
          <a:bodyPr/>
          <a:lstStyle/>
          <a:p>
            <a:r>
              <a:rPr lang="en-US" altLang="en-US"/>
              <a:t>Vocabulary development depends on specific properties of language experience</a:t>
            </a:r>
          </a:p>
          <a:p>
            <a:r>
              <a:rPr lang="en-US" altLang="en-US"/>
              <a:t>Implies that enriching language experience can increase vocabulary development for low-SES kids</a:t>
            </a:r>
          </a:p>
        </p:txBody>
      </p:sp>
    </p:spTree>
    <p:extLst>
      <p:ext uri="{BB962C8B-B14F-4D97-AF65-F5344CB8AC3E}">
        <p14:creationId xmlns:p14="http://schemas.microsoft.com/office/powerpoint/2010/main" val="165368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62000" y="1580388"/>
            <a:ext cx="7620000" cy="2819400"/>
          </a:xfrm>
          <a:prstGeom prst="rect">
            <a:avLst/>
          </a:prstGeom>
        </p:spPr>
      </p:pic>
      <p:sp>
        <p:nvSpPr>
          <p:cNvPr id="5" name="Rectangle 4"/>
          <p:cNvSpPr/>
          <p:nvPr/>
        </p:nvSpPr>
        <p:spPr>
          <a:xfrm>
            <a:off x="76200" y="4572000"/>
            <a:ext cx="8991600" cy="2086725"/>
          </a:xfrm>
          <a:prstGeom prst="rect">
            <a:avLst/>
          </a:prstGeom>
        </p:spPr>
        <p:txBody>
          <a:bodyPr wrap="square">
            <a:spAutoFit/>
          </a:bodyPr>
          <a:lstStyle/>
          <a:p>
            <a:pPr marL="633222" lvl="0" indent="-514350" algn="ctr" eaLnBrk="1" fontAlgn="auto" hangingPunct="1">
              <a:spcAft>
                <a:spcPts val="0"/>
              </a:spcAft>
              <a:buClr>
                <a:srgbClr val="F0AD00"/>
              </a:buClr>
              <a:buSzPct val="80000"/>
              <a:buFont typeface="Arial" panose="020B0604020202020204" pitchFamily="34" charset="0"/>
              <a:buChar char="•"/>
            </a:pPr>
            <a:r>
              <a:rPr lang="en-US" altLang="en-US" sz="3200" i="1" dirty="0">
                <a:solidFill>
                  <a:prstClr val="black"/>
                </a:solidFill>
                <a:latin typeface="Corbel"/>
                <a:cs typeface="Times New Roman" pitchFamily="18" charset="0"/>
              </a:rPr>
              <a:t>Mean length of utterance (MLU)</a:t>
            </a:r>
          </a:p>
          <a:p>
            <a:pPr marL="633222" lvl="0" indent="-514350" algn="ctr" eaLnBrk="1" fontAlgn="auto" hangingPunct="1">
              <a:spcAft>
                <a:spcPts val="0"/>
              </a:spcAft>
              <a:buClr>
                <a:srgbClr val="F0AD00"/>
              </a:buClr>
              <a:buSzPct val="80000"/>
              <a:buFont typeface="Arial" panose="020B0604020202020204" pitchFamily="34" charset="0"/>
              <a:buChar char="•"/>
            </a:pPr>
            <a:r>
              <a:rPr lang="en-US" altLang="en-US" sz="3200" i="1" dirty="0">
                <a:solidFill>
                  <a:prstClr val="black"/>
                </a:solidFill>
                <a:latin typeface="Corbel"/>
                <a:cs typeface="Times New Roman" pitchFamily="18" charset="0"/>
              </a:rPr>
              <a:t>Length in morphemes - not words</a:t>
            </a:r>
          </a:p>
          <a:p>
            <a:pPr marL="633222" lvl="0" indent="-514350" algn="ctr" eaLnBrk="1" fontAlgn="auto" hangingPunct="1">
              <a:spcBef>
                <a:spcPts val="0"/>
              </a:spcBef>
              <a:spcAft>
                <a:spcPts val="0"/>
              </a:spcAft>
              <a:buClr>
                <a:srgbClr val="F0AD00"/>
              </a:buClr>
              <a:buSzPct val="80000"/>
              <a:buFont typeface="Arial" panose="020B0604020202020204" pitchFamily="34" charset="0"/>
              <a:buChar char="•"/>
            </a:pPr>
            <a:r>
              <a:rPr lang="en-US" altLang="en-US" sz="3200" i="1" dirty="0">
                <a:solidFill>
                  <a:prstClr val="black"/>
                </a:solidFill>
                <a:latin typeface="Corbel"/>
              </a:rPr>
              <a:t>Smallest unit of meaning in a word</a:t>
            </a:r>
          </a:p>
          <a:p>
            <a:pPr marL="514350" indent="-514350" algn="ctr" eaLnBrk="1" fontAlgn="auto" hangingPunct="1">
              <a:spcBef>
                <a:spcPct val="20000"/>
              </a:spcBef>
              <a:spcAft>
                <a:spcPts val="0"/>
              </a:spcAft>
              <a:buClr>
                <a:srgbClr val="60B5CC"/>
              </a:buClr>
              <a:buSzPct val="90000"/>
              <a:buFont typeface="Arial" panose="020B0604020202020204" pitchFamily="34" charset="0"/>
              <a:buChar char="•"/>
            </a:pPr>
            <a:r>
              <a:rPr lang="en-US" altLang="en-US" sz="2800" i="1" dirty="0">
                <a:solidFill>
                  <a:prstClr val="black"/>
                </a:solidFill>
                <a:latin typeface="Corbel"/>
              </a:rPr>
              <a:t>“I running” =  3 morphemes (not 2 words) </a:t>
            </a:r>
          </a:p>
        </p:txBody>
      </p:sp>
    </p:spTree>
    <p:extLst>
      <p:ext uri="{BB962C8B-B14F-4D97-AF65-F5344CB8AC3E}">
        <p14:creationId xmlns:p14="http://schemas.microsoft.com/office/powerpoint/2010/main" val="264601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p:txBody>
          <a:bodyPr/>
          <a:lstStyle/>
          <a:p>
            <a:pPr>
              <a:defRPr/>
            </a:pPr>
            <a:fld id="{852D922F-F8A8-4E7A-858E-2ECE7AEAC06B}" type="slidenum">
              <a:rPr lang="en-US" smtClean="0"/>
              <a:pPr>
                <a:defRPr/>
              </a:pPr>
              <a:t>17</a:t>
            </a:fld>
            <a:endParaRPr lang="en-US"/>
          </a:p>
        </p:txBody>
      </p:sp>
      <p:sp>
        <p:nvSpPr>
          <p:cNvPr id="40963" name="Rectangle 2"/>
          <p:cNvSpPr>
            <a:spLocks noGrp="1" noChangeArrowheads="1"/>
          </p:cNvSpPr>
          <p:nvPr>
            <p:ph type="title"/>
          </p:nvPr>
        </p:nvSpPr>
        <p:spPr/>
        <p:txBody>
          <a:bodyPr>
            <a:normAutofit fontScale="90000"/>
          </a:bodyPr>
          <a:lstStyle/>
          <a:p>
            <a:r>
              <a:rPr lang="en-US" altLang="en-US" dirty="0">
                <a:cs typeface="Times New Roman" pitchFamily="18" charset="0"/>
              </a:rPr>
              <a:t>Measuring grammatical development (MLU) </a:t>
            </a:r>
          </a:p>
        </p:txBody>
      </p:sp>
      <p:sp>
        <p:nvSpPr>
          <p:cNvPr id="40964" name="Rectangle 3"/>
          <p:cNvSpPr>
            <a:spLocks noGrp="1" noChangeArrowheads="1"/>
          </p:cNvSpPr>
          <p:nvPr>
            <p:ph type="body" idx="1"/>
          </p:nvPr>
        </p:nvSpPr>
        <p:spPr/>
        <p:txBody>
          <a:bodyPr vert="horz" lIns="91440" rIns="45720" rtlCol="0" anchor="ctr">
            <a:normAutofit fontScale="82500" lnSpcReduction="10000"/>
            <a:scene3d>
              <a:camera prst="orthographicFront"/>
              <a:lightRig rig="threePt" dir="t">
                <a:rot lat="0" lon="0" rev="4800000"/>
              </a:lightRig>
            </a:scene3d>
            <a:sp3d prstMaterial="matte">
              <a:bevelT w="50800" h="10160"/>
            </a:sp3d>
          </a:bodyPr>
          <a:lstStyle/>
          <a:p>
            <a:pPr>
              <a:spcBef>
                <a:spcPct val="0"/>
              </a:spcBef>
            </a:pPr>
            <a:r>
              <a:rPr lang="en-US" altLang="en-US" sz="4500" dirty="0">
                <a:latin typeface="+mj-lt"/>
                <a:ea typeface="+mj-ea"/>
                <a:cs typeface="Times New Roman" pitchFamily="18" charset="0"/>
              </a:rPr>
              <a:t>Mean length of utterance (MLU) is a measure of syntactic development.  </a:t>
            </a:r>
          </a:p>
          <a:p>
            <a:pPr>
              <a:spcBef>
                <a:spcPct val="0"/>
              </a:spcBef>
            </a:pPr>
            <a:r>
              <a:rPr lang="en-US" altLang="en-US" sz="4500" dirty="0">
                <a:latin typeface="+mj-lt"/>
                <a:ea typeface="+mj-ea"/>
                <a:cs typeface="Times New Roman" pitchFamily="18" charset="0"/>
              </a:rPr>
              <a:t>Length in morphemes - not words</a:t>
            </a:r>
          </a:p>
          <a:p>
            <a:r>
              <a:rPr lang="en-US" altLang="en-US" dirty="0"/>
              <a:t>Morpheme is the smallest unit of meaning in a word</a:t>
            </a:r>
          </a:p>
          <a:p>
            <a:pPr lvl="1"/>
            <a:r>
              <a:rPr lang="en-US" altLang="en-US" dirty="0"/>
              <a:t>“I running” =  3 morphemes (not 2 words) </a:t>
            </a:r>
          </a:p>
          <a:p>
            <a:pPr lvl="1"/>
            <a:r>
              <a:rPr lang="en-US" altLang="en-US" dirty="0"/>
              <a:t>free morpheme:  can stand as a word by itself (e.g., kind)</a:t>
            </a:r>
          </a:p>
          <a:p>
            <a:pPr lvl="1"/>
            <a:r>
              <a:rPr lang="en-US" altLang="en-US" dirty="0"/>
              <a:t>bound morpheme exist only in a word (-</a:t>
            </a:r>
            <a:r>
              <a:rPr lang="en-US" altLang="en-US" dirty="0" err="1"/>
              <a:t>ly</a:t>
            </a:r>
            <a:r>
              <a:rPr lang="en-US" altLang="en-US" dirty="0"/>
              <a:t>, -ness,  -s, -</a:t>
            </a:r>
            <a:r>
              <a:rPr lang="en-US" altLang="en-US" dirty="0" err="1"/>
              <a:t>ed</a:t>
            </a:r>
            <a:r>
              <a:rPr lang="en-US" altLang="en-US" dirty="0"/>
              <a:t>, ‘s)</a:t>
            </a:r>
          </a:p>
          <a:p>
            <a:r>
              <a:rPr lang="en-US" altLang="en-US" dirty="0"/>
              <a:t>Each new morpheme reflects new linguistic knowledge. </a:t>
            </a:r>
          </a:p>
          <a:p>
            <a:r>
              <a:rPr lang="en-US" altLang="en-US" dirty="0"/>
              <a:t> (Compare phonemic complexity)</a:t>
            </a:r>
          </a:p>
        </p:txBody>
      </p:sp>
    </p:spTree>
    <p:extLst>
      <p:ext uri="{BB962C8B-B14F-4D97-AF65-F5344CB8AC3E}">
        <p14:creationId xmlns:p14="http://schemas.microsoft.com/office/powerpoint/2010/main" val="234954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in language development across SES</a:t>
            </a:r>
          </a:p>
        </p:txBody>
      </p:sp>
      <p:sp>
        <p:nvSpPr>
          <p:cNvPr id="3" name="Content Placeholder 2"/>
          <p:cNvSpPr>
            <a:spLocks noGrp="1"/>
          </p:cNvSpPr>
          <p:nvPr>
            <p:ph idx="1"/>
          </p:nvPr>
        </p:nvSpPr>
        <p:spPr/>
        <p:txBody>
          <a:bodyPr/>
          <a:lstStyle/>
          <a:p>
            <a:pPr marL="118872" indent="0">
              <a:buNone/>
            </a:pPr>
            <a:endParaRPr lang="en-US" dirty="0"/>
          </a:p>
          <a:p>
            <a:r>
              <a:rPr lang="en-US" dirty="0"/>
              <a:t> Environment plays a role in language development</a:t>
            </a:r>
          </a:p>
          <a:p>
            <a:pPr lvl="1"/>
            <a:r>
              <a:rPr lang="en-US" dirty="0"/>
              <a:t>Mothers are primary source of language experience</a:t>
            </a:r>
          </a:p>
          <a:p>
            <a:r>
              <a:rPr lang="en-US" dirty="0"/>
              <a:t>Is the effect of environment global or is there evidence for environmental specificity? </a:t>
            </a:r>
          </a:p>
          <a:p>
            <a:endParaRPr lang="en-US" dirty="0"/>
          </a:p>
        </p:txBody>
      </p:sp>
    </p:spTree>
    <p:extLst>
      <p:ext uri="{BB962C8B-B14F-4D97-AF65-F5344CB8AC3E}">
        <p14:creationId xmlns:p14="http://schemas.microsoft.com/office/powerpoint/2010/main" val="183265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 versus maternal speech</a:t>
            </a:r>
          </a:p>
        </p:txBody>
      </p:sp>
      <p:sp>
        <p:nvSpPr>
          <p:cNvPr id="3" name="Content Placeholder 2"/>
          <p:cNvSpPr>
            <a:spLocks noGrp="1"/>
          </p:cNvSpPr>
          <p:nvPr>
            <p:ph sz="half" idx="1"/>
          </p:nvPr>
        </p:nvSpPr>
        <p:spPr/>
        <p:txBody>
          <a:bodyPr>
            <a:normAutofit fontScale="92500" lnSpcReduction="20000"/>
          </a:bodyPr>
          <a:lstStyle/>
          <a:p>
            <a:r>
              <a:rPr lang="en-US" dirty="0"/>
              <a:t>Participants (N=63)</a:t>
            </a:r>
          </a:p>
          <a:p>
            <a:r>
              <a:rPr lang="en-US" dirty="0"/>
              <a:t>33 High-SES families</a:t>
            </a:r>
          </a:p>
          <a:p>
            <a:pPr lvl="1"/>
            <a:r>
              <a:rPr lang="en-US" dirty="0"/>
              <a:t>College educated</a:t>
            </a:r>
          </a:p>
          <a:p>
            <a:pPr lvl="1"/>
            <a:r>
              <a:rPr lang="en-US" dirty="0"/>
              <a:t>Employed in professional or managerial positions</a:t>
            </a:r>
          </a:p>
          <a:p>
            <a:r>
              <a:rPr lang="en-US" dirty="0"/>
              <a:t>30 Mid-SES families</a:t>
            </a:r>
          </a:p>
          <a:p>
            <a:pPr lvl="1"/>
            <a:r>
              <a:rPr lang="en-US" dirty="0"/>
              <a:t>High School education</a:t>
            </a:r>
          </a:p>
          <a:p>
            <a:pPr lvl="1"/>
            <a:r>
              <a:rPr lang="en-US" dirty="0"/>
              <a:t>Employed in unskilled, semiskilled, or service positions</a:t>
            </a:r>
          </a:p>
          <a:p>
            <a:r>
              <a:rPr lang="en-US" dirty="0"/>
              <a:t>Measures</a:t>
            </a:r>
          </a:p>
          <a:p>
            <a:pPr lvl="1"/>
            <a:r>
              <a:rPr lang="en-US" dirty="0"/>
              <a:t>Maternal Speech</a:t>
            </a:r>
          </a:p>
          <a:p>
            <a:pPr lvl="1"/>
            <a:r>
              <a:rPr lang="en-US" dirty="0"/>
              <a:t>Child Vocabulary  </a:t>
            </a:r>
          </a:p>
        </p:txBody>
      </p:sp>
      <p:sp>
        <p:nvSpPr>
          <p:cNvPr id="4" name="Content Placeholder 3"/>
          <p:cNvSpPr>
            <a:spLocks noGrp="1"/>
          </p:cNvSpPr>
          <p:nvPr>
            <p:ph sz="half" idx="2"/>
          </p:nvPr>
        </p:nvSpPr>
        <p:spPr/>
        <p:txBody>
          <a:bodyPr>
            <a:normAutofit fontScale="92500" lnSpcReduction="20000"/>
          </a:bodyPr>
          <a:lstStyle/>
          <a:p>
            <a:r>
              <a:rPr lang="en-US" dirty="0"/>
              <a:t>Mediation Model</a:t>
            </a:r>
          </a:p>
          <a:p>
            <a:pPr lvl="1"/>
            <a:r>
              <a:rPr lang="en-US" dirty="0"/>
              <a:t>SES</a:t>
            </a:r>
            <a:r>
              <a:rPr lang="en-US" dirty="0">
                <a:sym typeface="Wingdings"/>
              </a:rPr>
              <a:t> Child Vocabulary</a:t>
            </a:r>
          </a:p>
          <a:p>
            <a:pPr lvl="1"/>
            <a:r>
              <a:rPr lang="en-US" dirty="0">
                <a:sym typeface="Wingdings"/>
              </a:rPr>
              <a:t>SES Maternal Speech</a:t>
            </a:r>
          </a:p>
          <a:p>
            <a:pPr lvl="1"/>
            <a:r>
              <a:rPr lang="en-US" dirty="0">
                <a:sym typeface="Wingdings"/>
              </a:rPr>
              <a:t>Maternal Speech </a:t>
            </a:r>
            <a:r>
              <a:rPr lang="en-US" dirty="0" err="1">
                <a:sym typeface="Wingdings"/>
              </a:rPr>
              <a:t></a:t>
            </a:r>
            <a:r>
              <a:rPr lang="en-US" dirty="0">
                <a:sym typeface="Wingdings"/>
              </a:rPr>
              <a:t> Child Vocabulary</a:t>
            </a:r>
          </a:p>
          <a:p>
            <a:pPr lvl="1"/>
            <a:r>
              <a:rPr lang="en-US" dirty="0">
                <a:sym typeface="Wingdings"/>
              </a:rPr>
              <a:t>Strength of relationship between SES and Child Vocabulary reduced </a:t>
            </a:r>
          </a:p>
          <a:p>
            <a:r>
              <a:rPr lang="en-US" dirty="0">
                <a:sym typeface="Wingdings"/>
              </a:rPr>
              <a:t>Correlations and Multiple Regression </a:t>
            </a:r>
            <a:endParaRPr lang="en-US" dirty="0"/>
          </a:p>
        </p:txBody>
      </p:sp>
    </p:spTree>
    <p:extLst>
      <p:ext uri="{BB962C8B-B14F-4D97-AF65-F5344CB8AC3E}">
        <p14:creationId xmlns:p14="http://schemas.microsoft.com/office/powerpoint/2010/main" val="62557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t>Domains of Development</a:t>
            </a:r>
          </a:p>
        </p:txBody>
      </p:sp>
      <p:sp>
        <p:nvSpPr>
          <p:cNvPr id="337923" name="Rectangle 3"/>
          <p:cNvSpPr>
            <a:spLocks noGrp="1" noChangeArrowheads="1"/>
          </p:cNvSpPr>
          <p:nvPr>
            <p:ph type="body" idx="4294967295"/>
          </p:nvPr>
        </p:nvSpPr>
        <p:spPr>
          <a:xfrm>
            <a:off x="457200" y="1646237"/>
            <a:ext cx="8229600" cy="4526280"/>
          </a:xfrm>
          <a:prstGeom prst="rect">
            <a:avLst/>
          </a:prstGeom>
        </p:spPr>
        <p:txBody>
          <a:bodyPr/>
          <a:lstStyle/>
          <a:p>
            <a:r>
              <a:rPr lang="en-US"/>
              <a:t>Perception</a:t>
            </a:r>
          </a:p>
          <a:p>
            <a:r>
              <a:rPr lang="en-US"/>
              <a:t>Cognition</a:t>
            </a:r>
          </a:p>
          <a:p>
            <a:r>
              <a:rPr lang="en-US">
                <a:solidFill>
                  <a:srgbClr val="FF0000"/>
                </a:solidFill>
              </a:rPr>
              <a:t>Language </a:t>
            </a:r>
          </a:p>
          <a:p>
            <a:r>
              <a:rPr lang="en-US"/>
              <a:t>Social/Emotional</a:t>
            </a:r>
            <a:endParaRPr lang="en-US">
              <a:solidFill>
                <a:srgbClr val="FF0000"/>
              </a:solidFill>
            </a:endParaRPr>
          </a:p>
        </p:txBody>
      </p:sp>
      <p:pic>
        <p:nvPicPr>
          <p:cNvPr id="337924" name="Picture 4" descr="Bronfenbrenner-systems 1979"/>
          <p:cNvPicPr>
            <a:picLocks noChangeAspect="1" noChangeArrowheads="1"/>
          </p:cNvPicPr>
          <p:nvPr/>
        </p:nvPicPr>
        <p:blipFill>
          <a:blip r:embed="rId3" cstate="print"/>
          <a:srcRect/>
          <a:stretch>
            <a:fillRect/>
          </a:stretch>
        </p:blipFill>
        <p:spPr bwMode="auto">
          <a:xfrm>
            <a:off x="4267200" y="3629025"/>
            <a:ext cx="4267200" cy="2924175"/>
          </a:xfrm>
          <a:prstGeom prst="rect">
            <a:avLst/>
          </a:prstGeom>
          <a:noFill/>
        </p:spPr>
      </p:pic>
      <p:sp>
        <p:nvSpPr>
          <p:cNvPr id="337925" name="Rectangle 5"/>
          <p:cNvSpPr>
            <a:spLocks noChangeArrowheads="1"/>
          </p:cNvSpPr>
          <p:nvPr/>
        </p:nvSpPr>
        <p:spPr bwMode="auto">
          <a:xfrm>
            <a:off x="5905500" y="4724400"/>
            <a:ext cx="990600" cy="1016000"/>
          </a:xfrm>
          <a:prstGeom prst="rect">
            <a:avLst/>
          </a:prstGeom>
          <a:noFill/>
          <a:ln w="50800">
            <a:solidFill>
              <a:srgbClr val="FF0000"/>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9129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pPr marL="273050">
              <a:spcBef>
                <a:spcPts val="575"/>
              </a:spcBef>
            </a:pPr>
            <a:r>
              <a:rPr lang="en-US" altLang="en-US" dirty="0"/>
              <a:t>Maternal speech mediates relationship between SES &amp; vocabulary</a:t>
            </a:r>
          </a:p>
        </p:txBody>
      </p:sp>
      <p:sp>
        <p:nvSpPr>
          <p:cNvPr id="3" name="Content Placeholder 2"/>
          <p:cNvSpPr>
            <a:spLocks noGrp="1"/>
          </p:cNvSpPr>
          <p:nvPr>
            <p:ph idx="1"/>
          </p:nvPr>
        </p:nvSpPr>
        <p:spPr/>
        <p:txBody>
          <a:bodyPr>
            <a:normAutofit fontScale="55000" lnSpcReduction="20000"/>
          </a:bodyPr>
          <a:lstStyle/>
          <a:p>
            <a:pPr marL="548640" lvl="1" fontAlgn="auto">
              <a:spcBef>
                <a:spcPts val="370"/>
              </a:spcBef>
              <a:spcAft>
                <a:spcPts val="0"/>
              </a:spcAft>
              <a:buFont typeface="Wingdings 2"/>
              <a:buChar char=""/>
              <a:defRPr/>
            </a:pPr>
            <a:endParaRPr lang="en-US" dirty="0"/>
          </a:p>
          <a:p>
            <a:pPr marL="548640" lvl="1" fontAlgn="auto">
              <a:spcBef>
                <a:spcPts val="370"/>
              </a:spcBef>
              <a:spcAft>
                <a:spcPts val="0"/>
              </a:spcAft>
              <a:buFont typeface="Wingdings 2"/>
              <a:buChar char=""/>
              <a:defRPr/>
            </a:pPr>
            <a:r>
              <a:rPr lang="en-US" sz="4400" dirty="0"/>
              <a:t>SES -&gt; 5% of variance in child vocabulary</a:t>
            </a:r>
          </a:p>
          <a:p>
            <a:pPr marL="548640" lvl="1" fontAlgn="auto">
              <a:spcBef>
                <a:spcPts val="370"/>
              </a:spcBef>
              <a:spcAft>
                <a:spcPts val="0"/>
              </a:spcAft>
              <a:buFont typeface="Wingdings 2"/>
              <a:buChar char=""/>
              <a:defRPr/>
            </a:pPr>
            <a:r>
              <a:rPr lang="en-US" sz="4400" dirty="0"/>
              <a:t>SES significantly associated with maternal MLU</a:t>
            </a:r>
          </a:p>
          <a:p>
            <a:pPr marL="548640" lvl="1" fontAlgn="auto">
              <a:spcBef>
                <a:spcPts val="370"/>
              </a:spcBef>
              <a:spcAft>
                <a:spcPts val="0"/>
              </a:spcAft>
              <a:buFont typeface="Wingdings 2"/>
              <a:buChar char=""/>
              <a:defRPr/>
            </a:pPr>
            <a:r>
              <a:rPr lang="en-US" sz="4400" dirty="0"/>
              <a:t>MLU -&gt; 22% of variance in child vocabulary</a:t>
            </a:r>
          </a:p>
          <a:p>
            <a:pPr marL="822960" lvl="2" fontAlgn="auto">
              <a:spcBef>
                <a:spcPts val="370"/>
              </a:spcBef>
              <a:spcAft>
                <a:spcPts val="0"/>
              </a:spcAft>
              <a:buClr>
                <a:schemeClr val="accent1">
                  <a:tint val="60000"/>
                </a:schemeClr>
              </a:buClr>
              <a:buFont typeface="Wingdings 2"/>
              <a:buChar char=""/>
              <a:defRPr/>
            </a:pPr>
            <a:r>
              <a:rPr lang="en-US" sz="3300" dirty="0"/>
              <a:t>When removed, only 1% of variance explained by SES</a:t>
            </a:r>
          </a:p>
          <a:p>
            <a:pPr marL="822960" lvl="2" fontAlgn="auto">
              <a:spcBef>
                <a:spcPts val="370"/>
              </a:spcBef>
              <a:spcAft>
                <a:spcPts val="0"/>
              </a:spcAft>
              <a:buClr>
                <a:schemeClr val="accent1">
                  <a:tint val="60000"/>
                </a:schemeClr>
              </a:buClr>
              <a:buFont typeface="Wingdings 2"/>
              <a:buChar char=""/>
              <a:defRPr/>
            </a:pPr>
            <a:endParaRPr lang="en-US" sz="3300" dirty="0"/>
          </a:p>
          <a:p>
            <a:pPr marL="274320" indent="-274320" fontAlgn="auto">
              <a:spcBef>
                <a:spcPts val="580"/>
              </a:spcBef>
              <a:spcAft>
                <a:spcPts val="0"/>
              </a:spcAft>
              <a:buFont typeface="Wingdings 2"/>
              <a:buChar char=""/>
              <a:defRPr/>
            </a:pPr>
            <a:r>
              <a:rPr lang="en-US" sz="4400" dirty="0"/>
              <a:t>So…there are 2 processes going on</a:t>
            </a:r>
          </a:p>
          <a:p>
            <a:pPr marL="548640" lvl="1" fontAlgn="auto">
              <a:spcBef>
                <a:spcPts val="370"/>
              </a:spcBef>
              <a:spcAft>
                <a:spcPts val="0"/>
              </a:spcAft>
              <a:buFont typeface="Wingdings 2"/>
              <a:buChar char=""/>
              <a:defRPr/>
            </a:pPr>
            <a:r>
              <a:rPr lang="en-US" sz="4400" dirty="0"/>
              <a:t>1. SES affects maternal speech</a:t>
            </a:r>
          </a:p>
          <a:p>
            <a:pPr marL="822960" lvl="2" fontAlgn="auto">
              <a:spcBef>
                <a:spcPts val="370"/>
              </a:spcBef>
              <a:spcAft>
                <a:spcPts val="0"/>
              </a:spcAft>
              <a:buClr>
                <a:schemeClr val="accent1">
                  <a:tint val="60000"/>
                </a:schemeClr>
              </a:buClr>
              <a:buFont typeface="Wingdings 2"/>
              <a:buChar char=""/>
              <a:defRPr/>
            </a:pPr>
            <a:r>
              <a:rPr lang="en-US" sz="3300" dirty="0"/>
              <a:t>Childrearing beliefs</a:t>
            </a:r>
          </a:p>
          <a:p>
            <a:pPr marL="822960" lvl="2" fontAlgn="auto">
              <a:spcBef>
                <a:spcPts val="370"/>
              </a:spcBef>
              <a:spcAft>
                <a:spcPts val="0"/>
              </a:spcAft>
              <a:buClr>
                <a:schemeClr val="accent1">
                  <a:tint val="60000"/>
                </a:schemeClr>
              </a:buClr>
              <a:buFont typeface="Wingdings 2"/>
              <a:buChar char=""/>
              <a:defRPr/>
            </a:pPr>
            <a:r>
              <a:rPr lang="en-US" sz="3300" dirty="0"/>
              <a:t>Time availability</a:t>
            </a:r>
          </a:p>
          <a:p>
            <a:pPr marL="548640" lvl="1" fontAlgn="auto">
              <a:spcBef>
                <a:spcPts val="370"/>
              </a:spcBef>
              <a:spcAft>
                <a:spcPts val="0"/>
              </a:spcAft>
              <a:buFont typeface="Wingdings 2"/>
              <a:buChar char=""/>
              <a:defRPr/>
            </a:pPr>
            <a:r>
              <a:rPr lang="en-US" sz="4400" dirty="0"/>
              <a:t>2.Maternal speech affects language growth</a:t>
            </a:r>
          </a:p>
          <a:p>
            <a:pPr marL="822960" lvl="2" fontAlgn="auto">
              <a:spcBef>
                <a:spcPts val="370"/>
              </a:spcBef>
              <a:spcAft>
                <a:spcPts val="0"/>
              </a:spcAft>
              <a:buClr>
                <a:schemeClr val="accent1">
                  <a:tint val="60000"/>
                </a:schemeClr>
              </a:buClr>
              <a:buFont typeface="Wingdings 2"/>
              <a:buChar char=""/>
              <a:defRPr/>
            </a:pPr>
            <a:r>
              <a:rPr lang="en-US" sz="3300" dirty="0"/>
              <a:t>Provides data for child’s word-learning mechanisms</a:t>
            </a:r>
          </a:p>
          <a:p>
            <a:pPr marL="1097280" lvl="3" fontAlgn="auto">
              <a:spcBef>
                <a:spcPts val="370"/>
              </a:spcBef>
              <a:spcAft>
                <a:spcPts val="0"/>
              </a:spcAft>
              <a:buClr>
                <a:schemeClr val="accent3"/>
              </a:buClr>
              <a:buFont typeface="Wingdings 2"/>
              <a:buChar char=""/>
              <a:defRPr/>
            </a:pPr>
            <a:r>
              <a:rPr lang="en-US" sz="2900" dirty="0"/>
              <a:t>Longer utterance -&gt; more variance in word types (richer vocabulary)</a:t>
            </a:r>
          </a:p>
          <a:p>
            <a:pPr marL="1097280" lvl="3" fontAlgn="auto">
              <a:spcBef>
                <a:spcPts val="370"/>
              </a:spcBef>
              <a:spcAft>
                <a:spcPts val="0"/>
              </a:spcAft>
              <a:buClr>
                <a:schemeClr val="accent3"/>
              </a:buClr>
              <a:buFont typeface="Wingdings 2"/>
              <a:buChar char=""/>
              <a:defRPr/>
            </a:pPr>
            <a:r>
              <a:rPr lang="en-US" sz="2900" dirty="0"/>
              <a:t>Longer utterance -&gt; more info about meaning</a:t>
            </a:r>
          </a:p>
          <a:p>
            <a:pPr marL="1097280" lvl="3" fontAlgn="auto">
              <a:spcBef>
                <a:spcPts val="370"/>
              </a:spcBef>
              <a:spcAft>
                <a:spcPts val="0"/>
              </a:spcAft>
              <a:buClr>
                <a:schemeClr val="accent3"/>
              </a:buClr>
              <a:buFont typeface="Wingdings 2"/>
              <a:buChar char=""/>
              <a:defRPr/>
            </a:pPr>
            <a:r>
              <a:rPr lang="en-US" sz="2900" dirty="0"/>
              <a:t>Longer utterance -&gt; richer syntax</a:t>
            </a:r>
          </a:p>
          <a:p>
            <a:pPr marL="822960" lvl="2" fontAlgn="auto">
              <a:spcBef>
                <a:spcPts val="370"/>
              </a:spcBef>
              <a:spcAft>
                <a:spcPts val="0"/>
              </a:spcAft>
              <a:buClr>
                <a:schemeClr val="accent1">
                  <a:tint val="60000"/>
                </a:schemeClr>
              </a:buClr>
              <a:buFont typeface="Wingdings 2"/>
              <a:buChar char=""/>
              <a:defRPr/>
            </a:pPr>
            <a:endParaRPr lang="en-US" dirty="0"/>
          </a:p>
        </p:txBody>
      </p:sp>
    </p:spTree>
    <p:extLst>
      <p:ext uri="{BB962C8B-B14F-4D97-AF65-F5344CB8AC3E}">
        <p14:creationId xmlns:p14="http://schemas.microsoft.com/office/powerpoint/2010/main" val="250961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5" name="Content Placeholder 4"/>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228600" y="1752600"/>
            <a:ext cx="4038600" cy="4419600"/>
          </a:xfrm>
          <a:prstGeom prst="rect">
            <a:avLst/>
          </a:prstGeom>
        </p:spPr>
      </p:pic>
      <p:pic>
        <p:nvPicPr>
          <p:cNvPr id="7" name="Content Placeholder 6"/>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4986102" y="1905000"/>
            <a:ext cx="3776898" cy="4038600"/>
          </a:xfrm>
          <a:prstGeom prst="rect">
            <a:avLst/>
          </a:prstGeom>
        </p:spPr>
      </p:pic>
      <p:sp>
        <p:nvSpPr>
          <p:cNvPr id="8" name="Rectangle 7"/>
          <p:cNvSpPr/>
          <p:nvPr/>
        </p:nvSpPr>
        <p:spPr>
          <a:xfrm>
            <a:off x="457200" y="4800600"/>
            <a:ext cx="38100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029200" y="3352800"/>
            <a:ext cx="3505200" cy="1066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5029200" y="4953000"/>
            <a:ext cx="3505200" cy="228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12840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p:txBody>
          <a:bodyPr/>
          <a:lstStyle/>
          <a:p>
            <a:pPr>
              <a:defRPr/>
            </a:pPr>
            <a:fld id="{E117FD03-9802-4C8C-8957-A9717D44778F}" type="slidenum">
              <a:rPr lang="en-US" smtClean="0">
                <a:solidFill>
                  <a:srgbClr val="000000"/>
                </a:solidFill>
              </a:rPr>
              <a:pPr>
                <a:defRPr/>
              </a:pPr>
              <a:t>22</a:t>
            </a:fld>
            <a:endParaRPr lang="en-US">
              <a:solidFill>
                <a:srgbClr val="000000"/>
              </a:solidFill>
            </a:endParaRPr>
          </a:p>
        </p:txBody>
      </p:sp>
      <p:sp>
        <p:nvSpPr>
          <p:cNvPr id="62467" name="Rectangle 2"/>
          <p:cNvSpPr>
            <a:spLocks noGrp="1" noChangeArrowheads="1"/>
          </p:cNvSpPr>
          <p:nvPr>
            <p:ph type="title"/>
          </p:nvPr>
        </p:nvSpPr>
        <p:spPr>
          <a:xfrm>
            <a:off x="381000" y="0"/>
            <a:ext cx="7772400" cy="1104900"/>
          </a:xfrm>
        </p:spPr>
        <p:txBody>
          <a:bodyPr>
            <a:normAutofit fontScale="90000"/>
          </a:bodyPr>
          <a:lstStyle/>
          <a:p>
            <a:r>
              <a:rPr lang="en-US" altLang="en-US" sz="4000" dirty="0"/>
              <a:t>SES </a:t>
            </a:r>
            <a:r>
              <a:rPr lang="en-US" altLang="en-US" sz="4000" dirty="0">
                <a:sym typeface="Wingdings" pitchFamily="2" charset="2"/>
              </a:rPr>
              <a:t> Parenting  Child language</a:t>
            </a:r>
            <a:endParaRPr lang="en-US" altLang="en-US" sz="4000" dirty="0"/>
          </a:p>
        </p:txBody>
      </p:sp>
      <p:sp>
        <p:nvSpPr>
          <p:cNvPr id="62469" name="Rectangle 5"/>
          <p:cNvSpPr>
            <a:spLocks noChangeArrowheads="1"/>
          </p:cNvSpPr>
          <p:nvPr/>
        </p:nvSpPr>
        <p:spPr bwMode="auto">
          <a:xfrm>
            <a:off x="6019800" y="6278563"/>
            <a:ext cx="2135188"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Monotype Sorts"/>
              <a:buChar char="n"/>
              <a:defRPr sz="3200">
                <a:solidFill>
                  <a:schemeClr val="tx1"/>
                </a:solidFill>
                <a:latin typeface="Times New Roman" pitchFamily="18" charset="0"/>
              </a:defRPr>
            </a:lvl1pPr>
            <a:lvl2pPr marL="742950" indent="-285750" eaLnBrk="0" hangingPunct="0">
              <a:spcBef>
                <a:spcPct val="20000"/>
              </a:spcBef>
              <a:buClr>
                <a:schemeClr val="bg2"/>
              </a:buClr>
              <a:buSzPct val="75000"/>
              <a:buChar char="–"/>
              <a:defRPr sz="2800">
                <a:solidFill>
                  <a:schemeClr val="tx1"/>
                </a:solidFill>
                <a:latin typeface="Times New Roman" pitchFamily="18" charset="0"/>
              </a:defRPr>
            </a:lvl2pPr>
            <a:lvl3pPr marL="1143000" indent="-228600" eaLnBrk="0" hangingPunct="0">
              <a:spcBef>
                <a:spcPct val="20000"/>
              </a:spcBef>
              <a:buClr>
                <a:schemeClr val="bg2"/>
              </a:buClr>
              <a:buSzPct val="75000"/>
              <a:buFont typeface="Monotype Sorts"/>
              <a:buChar char="n"/>
              <a:defRPr sz="2400">
                <a:solidFill>
                  <a:schemeClr val="tx1"/>
                </a:solidFill>
                <a:latin typeface="Times New Roman" pitchFamily="18" charset="0"/>
              </a:defRPr>
            </a:lvl3pPr>
            <a:lvl4pPr marL="1600200" indent="-228600" eaLnBrk="0" hangingPunct="0">
              <a:spcBef>
                <a:spcPct val="20000"/>
              </a:spcBef>
              <a:buClr>
                <a:schemeClr val="bg2"/>
              </a:buClr>
              <a:buSzPct val="75000"/>
              <a:buChar char="–"/>
              <a:defRPr sz="2000">
                <a:solidFill>
                  <a:schemeClr val="tx1"/>
                </a:solidFill>
                <a:latin typeface="Times New Roman" pitchFamily="18" charset="0"/>
              </a:defRPr>
            </a:lvl4pPr>
            <a:lvl5pPr marL="2057400" indent="-228600" eaLnBrk="0" hangingPunct="0">
              <a:spcBef>
                <a:spcPct val="20000"/>
              </a:spcBef>
              <a:buClr>
                <a:schemeClr val="bg2"/>
              </a:buClr>
              <a:buSzPct val="75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itchFamily="18" charset="0"/>
              </a:defRPr>
            </a:lvl9pPr>
          </a:lstStyle>
          <a:p>
            <a:pPr>
              <a:spcBef>
                <a:spcPct val="0"/>
              </a:spcBef>
              <a:buClrTx/>
              <a:buSzTx/>
              <a:buFontTx/>
              <a:buNone/>
            </a:pPr>
            <a:r>
              <a:rPr lang="en-US" altLang="en-US" dirty="0">
                <a:solidFill>
                  <a:srgbClr val="000000"/>
                </a:solidFill>
                <a:cs typeface="Arial" pitchFamily="34" charset="0"/>
              </a:rPr>
              <a:t>Hoff (2003)</a:t>
            </a:r>
          </a:p>
        </p:txBody>
      </p:sp>
      <p:pic>
        <p:nvPicPr>
          <p:cNvPr id="8" name="Content Placeholder 4"/>
          <p:cNvPicPr>
            <a:picLocks/>
          </p:cNvPicPr>
          <p:nvPr/>
        </p:nvPicPr>
        <p:blipFill>
          <a:blip r:embed="rId3">
            <a:extLst>
              <a:ext uri="{28A0092B-C50C-407E-A947-70E740481C1C}">
                <a14:useLocalDpi xmlns:a14="http://schemas.microsoft.com/office/drawing/2010/main" val="0"/>
              </a:ext>
            </a:extLst>
          </a:blip>
          <a:stretch>
            <a:fillRect/>
          </a:stretch>
        </p:blipFill>
        <p:spPr>
          <a:xfrm>
            <a:off x="152400" y="1587499"/>
            <a:ext cx="4384594" cy="4691063"/>
          </a:xfrm>
          <a:prstGeom prst="rect">
            <a:avLst/>
          </a:prstGeom>
        </p:spPr>
      </p:pic>
      <p:sp>
        <p:nvSpPr>
          <p:cNvPr id="10" name="Rectangle 9"/>
          <p:cNvSpPr/>
          <p:nvPr/>
        </p:nvSpPr>
        <p:spPr>
          <a:xfrm>
            <a:off x="316316" y="4864100"/>
            <a:ext cx="4163699" cy="24689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 name="Group 1"/>
          <p:cNvGrpSpPr/>
          <p:nvPr/>
        </p:nvGrpSpPr>
        <p:grpSpPr>
          <a:xfrm>
            <a:off x="4536994" y="1676399"/>
            <a:ext cx="4530806" cy="4602163"/>
            <a:chOff x="4792658" y="1676399"/>
            <a:chExt cx="4275142" cy="4444165"/>
          </a:xfrm>
        </p:grpSpPr>
        <p:pic>
          <p:nvPicPr>
            <p:cNvPr id="9" name="Content Placeholder 5"/>
            <p:cNvPicPr>
              <a:picLocks/>
            </p:cNvPicPr>
            <p:nvPr/>
          </p:nvPicPr>
          <p:blipFill>
            <a:blip r:embed="rId4">
              <a:extLst>
                <a:ext uri="{28A0092B-C50C-407E-A947-70E740481C1C}">
                  <a14:useLocalDpi xmlns:a14="http://schemas.microsoft.com/office/drawing/2010/main" val="0"/>
                </a:ext>
              </a:extLst>
            </a:blip>
            <a:stretch>
              <a:fillRect/>
            </a:stretch>
          </p:blipFill>
          <p:spPr>
            <a:xfrm>
              <a:off x="4792658" y="1676399"/>
              <a:ext cx="4275142" cy="4444165"/>
            </a:xfrm>
            <a:prstGeom prst="rect">
              <a:avLst/>
            </a:prstGeom>
          </p:spPr>
        </p:pic>
        <p:sp>
          <p:nvSpPr>
            <p:cNvPr id="11" name="Rectangle 10"/>
            <p:cNvSpPr/>
            <p:nvPr/>
          </p:nvSpPr>
          <p:spPr>
            <a:xfrm>
              <a:off x="4964517" y="4931833"/>
              <a:ext cx="4008040" cy="41149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229209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Autofit/>
          </a:bodyPr>
          <a:lstStyle/>
          <a:p>
            <a:r>
              <a:rPr lang="en-US" sz="4000" b="0" dirty="0"/>
              <a:t>How?</a:t>
            </a:r>
          </a:p>
        </p:txBody>
      </p:sp>
      <p:sp>
        <p:nvSpPr>
          <p:cNvPr id="3" name="Content Placeholder 2"/>
          <p:cNvSpPr>
            <a:spLocks noGrp="1"/>
          </p:cNvSpPr>
          <p:nvPr>
            <p:ph idx="1"/>
          </p:nvPr>
        </p:nvSpPr>
        <p:spPr/>
        <p:txBody>
          <a:bodyPr>
            <a:noAutofit/>
          </a:bodyPr>
          <a:lstStyle/>
          <a:p>
            <a:pPr marL="0" indent="0">
              <a:spcBef>
                <a:spcPts val="370"/>
              </a:spcBef>
              <a:buNone/>
              <a:defRPr/>
            </a:pPr>
            <a:r>
              <a:rPr lang="en-US" sz="3600" dirty="0"/>
              <a:t>SES affects maternal speech</a:t>
            </a:r>
          </a:p>
          <a:p>
            <a:pPr marL="557784" lvl="1">
              <a:spcBef>
                <a:spcPts val="370"/>
              </a:spcBef>
              <a:buClr>
                <a:schemeClr val="accent1">
                  <a:tint val="60000"/>
                </a:schemeClr>
              </a:buClr>
              <a:buFont typeface="Wingdings 2"/>
              <a:buChar char=""/>
              <a:defRPr/>
            </a:pPr>
            <a:r>
              <a:rPr lang="en-US" sz="2400" dirty="0"/>
              <a:t>Childrearing beliefs</a:t>
            </a:r>
          </a:p>
          <a:p>
            <a:pPr marL="557784" lvl="1">
              <a:spcBef>
                <a:spcPts val="370"/>
              </a:spcBef>
              <a:buClr>
                <a:schemeClr val="accent1">
                  <a:tint val="60000"/>
                </a:schemeClr>
              </a:buClr>
              <a:buFont typeface="Wingdings 2"/>
              <a:buChar char=""/>
              <a:defRPr/>
            </a:pPr>
            <a:r>
              <a:rPr lang="en-US" sz="2400" dirty="0"/>
              <a:t>Time availability</a:t>
            </a:r>
          </a:p>
          <a:p>
            <a:pPr marL="0" indent="0">
              <a:spcBef>
                <a:spcPts val="370"/>
              </a:spcBef>
              <a:buNone/>
              <a:defRPr/>
            </a:pPr>
            <a:r>
              <a:rPr lang="en-US" sz="3600" dirty="0"/>
              <a:t>Maternal speech affects language growth</a:t>
            </a:r>
          </a:p>
          <a:p>
            <a:pPr marL="557784" lvl="1">
              <a:spcBef>
                <a:spcPts val="370"/>
              </a:spcBef>
              <a:buClr>
                <a:schemeClr val="accent1">
                  <a:tint val="60000"/>
                </a:schemeClr>
              </a:buClr>
              <a:buFont typeface="Wingdings 2"/>
              <a:buChar char=""/>
              <a:defRPr/>
            </a:pPr>
            <a:r>
              <a:rPr lang="en-US" sz="2400" dirty="0"/>
              <a:t>child’s word-learning mechanisms</a:t>
            </a:r>
          </a:p>
          <a:p>
            <a:pPr marL="877824" lvl="2">
              <a:spcBef>
                <a:spcPts val="370"/>
              </a:spcBef>
              <a:buFont typeface="Wingdings 2"/>
              <a:buChar char=""/>
              <a:defRPr/>
            </a:pPr>
            <a:r>
              <a:rPr lang="en-US" dirty="0"/>
              <a:t>Longer utterance -&gt; more variance in word types (richer vocabulary)</a:t>
            </a:r>
          </a:p>
          <a:p>
            <a:pPr marL="877824" lvl="2">
              <a:spcBef>
                <a:spcPts val="370"/>
              </a:spcBef>
              <a:buFont typeface="Wingdings 2"/>
              <a:buChar char=""/>
              <a:defRPr/>
            </a:pPr>
            <a:r>
              <a:rPr lang="en-US" dirty="0"/>
              <a:t>Longer utterance -&gt; more info about meaning</a:t>
            </a:r>
          </a:p>
          <a:p>
            <a:pPr marL="877824" lvl="2">
              <a:spcBef>
                <a:spcPts val="370"/>
              </a:spcBef>
              <a:buFont typeface="Wingdings 2"/>
              <a:buChar char=""/>
              <a:defRPr/>
            </a:pPr>
            <a:r>
              <a:rPr lang="en-US" dirty="0"/>
              <a:t>Longer utterance -&gt; richer syntax</a:t>
            </a:r>
          </a:p>
        </p:txBody>
      </p:sp>
      <p:sp>
        <p:nvSpPr>
          <p:cNvPr id="4" name="Rectangle 3"/>
          <p:cNvSpPr/>
          <p:nvPr/>
        </p:nvSpPr>
        <p:spPr>
          <a:xfrm>
            <a:off x="3962400" y="2514600"/>
            <a:ext cx="4572000" cy="646331"/>
          </a:xfrm>
          <a:prstGeom prst="rect">
            <a:avLst/>
          </a:prstGeom>
        </p:spPr>
        <p:txBody>
          <a:bodyPr>
            <a:spAutoFit/>
          </a:bodyPr>
          <a:lstStyle/>
          <a:p>
            <a:r>
              <a:rPr lang="en-US" altLang="en-US" dirty="0"/>
              <a:t>Maternal speech mediates relationship between SES &amp; vocabulary</a:t>
            </a:r>
            <a:endParaRPr lang="en-US" dirty="0"/>
          </a:p>
        </p:txBody>
      </p:sp>
    </p:spTree>
    <p:extLst>
      <p:ext uri="{BB962C8B-B14F-4D97-AF65-F5344CB8AC3E}">
        <p14:creationId xmlns:p14="http://schemas.microsoft.com/office/powerpoint/2010/main" val="1970372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Relationship between SES and language development influenced by language experiences </a:t>
            </a:r>
          </a:p>
          <a:p>
            <a:r>
              <a:rPr lang="en-US" dirty="0"/>
              <a:t>Evidence for environmental specificity</a:t>
            </a:r>
          </a:p>
          <a:p>
            <a:r>
              <a:rPr lang="en-US" altLang="en-US" dirty="0"/>
              <a:t>Enriching language experience can increase vocabulary development for lower SES children</a:t>
            </a:r>
          </a:p>
          <a:p>
            <a:endParaRPr lang="en-US" dirty="0"/>
          </a:p>
          <a:p>
            <a:endParaRPr lang="en-US" dirty="0"/>
          </a:p>
        </p:txBody>
      </p:sp>
    </p:spTree>
    <p:extLst>
      <p:ext uri="{BB962C8B-B14F-4D97-AF65-F5344CB8AC3E}">
        <p14:creationId xmlns:p14="http://schemas.microsoft.com/office/powerpoint/2010/main" val="15209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vs. quantity</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039" y="1524000"/>
            <a:ext cx="8261109" cy="3051572"/>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05E188DD-6C38-2A45-8894-DAF06BBE5AD7}"/>
              </a:ext>
            </a:extLst>
          </p:cNvPr>
          <p:cNvPicPr>
            <a:picLocks noChangeAspect="1"/>
          </p:cNvPicPr>
          <p:nvPr/>
        </p:nvPicPr>
        <p:blipFill rotWithShape="1">
          <a:blip r:embed="rId3"/>
          <a:srcRect b="26037"/>
          <a:stretch/>
        </p:blipFill>
        <p:spPr>
          <a:xfrm>
            <a:off x="2438400" y="4707281"/>
            <a:ext cx="4539214" cy="1737422"/>
          </a:xfrm>
          <a:prstGeom prst="rect">
            <a:avLst/>
          </a:prstGeom>
        </p:spPr>
      </p:pic>
    </p:spTree>
    <p:extLst>
      <p:ext uri="{BB962C8B-B14F-4D97-AF65-F5344CB8AC3E}">
        <p14:creationId xmlns:p14="http://schemas.microsoft.com/office/powerpoint/2010/main" val="318346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ym typeface="Wingdings" panose="05000000000000000000" pitchFamily="2" charset="2"/>
              </a:rPr>
              <a:t>Education&gt;Income </a:t>
            </a:r>
            <a:br>
              <a:rPr lang="en-US" dirty="0">
                <a:sym typeface="Wingdings" panose="05000000000000000000" pitchFamily="2" charset="2"/>
              </a:rPr>
            </a:br>
            <a:r>
              <a:rPr lang="en-US" dirty="0">
                <a:sym typeface="Wingdings" panose="05000000000000000000" pitchFamily="2" charset="2"/>
              </a:rPr>
              <a:t>IQ &amp; Verbal Composite</a:t>
            </a:r>
            <a:endParaRPr lang="en-US" dirty="0"/>
          </a:p>
        </p:txBody>
      </p:sp>
      <p:pic>
        <p:nvPicPr>
          <p:cNvPr id="4" name="Content Placeholder 3"/>
          <p:cNvPicPr>
            <a:picLocks noGrp="1" noChangeAspect="1"/>
          </p:cNvPicPr>
          <p:nvPr>
            <p:ph idx="1"/>
          </p:nvPr>
        </p:nvPicPr>
        <p:blipFill rotWithShape="1">
          <a:blip r:embed="rId2"/>
          <a:srcRect l="1600" r="2400"/>
          <a:stretch/>
        </p:blipFill>
        <p:spPr>
          <a:xfrm>
            <a:off x="0" y="1476095"/>
            <a:ext cx="9144000" cy="5133889"/>
          </a:xfrm>
          <a:prstGeom prst="rect">
            <a:avLst/>
          </a:prstGeom>
        </p:spPr>
      </p:pic>
    </p:spTree>
    <p:extLst>
      <p:ext uri="{BB962C8B-B14F-4D97-AF65-F5344CB8AC3E}">
        <p14:creationId xmlns:p14="http://schemas.microsoft.com/office/powerpoint/2010/main" val="427809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SES</a:t>
            </a:r>
            <a:r>
              <a:rPr lang="en-US" dirty="0" err="1">
                <a:sym typeface="Wingdings" panose="05000000000000000000" pitchFamily="2" charset="2"/>
              </a:rPr>
              <a:t>adult</a:t>
            </a:r>
            <a:r>
              <a:rPr lang="en-US" dirty="0">
                <a:sym typeface="Wingdings" panose="05000000000000000000" pitchFamily="2" charset="2"/>
              </a:rPr>
              <a:t> words &amp; turn-count</a:t>
            </a:r>
            <a:endParaRPr lang="en-US" dirty="0"/>
          </a:p>
        </p:txBody>
      </p:sp>
      <p:pic>
        <p:nvPicPr>
          <p:cNvPr id="4" name="Content Placeholder 3"/>
          <p:cNvPicPr>
            <a:picLocks noGrp="1" noChangeAspect="1"/>
          </p:cNvPicPr>
          <p:nvPr>
            <p:ph idx="1"/>
          </p:nvPr>
        </p:nvPicPr>
        <p:blipFill rotWithShape="1">
          <a:blip r:embed="rId2"/>
          <a:srcRect l="4774" r="1799"/>
          <a:stretch/>
        </p:blipFill>
        <p:spPr>
          <a:xfrm>
            <a:off x="27120" y="1600200"/>
            <a:ext cx="9116880" cy="4845908"/>
          </a:xfrm>
          <a:prstGeom prst="rect">
            <a:avLst/>
          </a:prstGeom>
        </p:spPr>
      </p:pic>
    </p:spTree>
    <p:extLst>
      <p:ext uri="{BB962C8B-B14F-4D97-AF65-F5344CB8AC3E}">
        <p14:creationId xmlns:p14="http://schemas.microsoft.com/office/powerpoint/2010/main" val="165962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5448"/>
            <a:ext cx="5257801" cy="1252728"/>
          </a:xfrm>
        </p:spPr>
        <p:txBody>
          <a:bodyPr>
            <a:normAutofit fontScale="90000"/>
          </a:bodyPr>
          <a:lstStyle/>
          <a:p>
            <a:r>
              <a:rPr lang="en-US" sz="4000" dirty="0"/>
              <a:t>Conversational turns</a:t>
            </a:r>
            <a:r>
              <a:rPr lang="en-US" sz="4000" dirty="0">
                <a:sym typeface="Wingdings" panose="05000000000000000000" pitchFamily="2" charset="2"/>
              </a:rPr>
              <a:t> composite verbal</a:t>
            </a:r>
            <a:endParaRPr lang="en-US" sz="4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t="5983" r="8435"/>
          <a:stretch/>
        </p:blipFill>
        <p:spPr>
          <a:xfrm>
            <a:off x="3959544" y="838201"/>
            <a:ext cx="5053488" cy="5851652"/>
          </a:xfrm>
          <a:prstGeom prst="rect">
            <a:avLst/>
          </a:prstGeom>
        </p:spPr>
      </p:pic>
      <p:sp>
        <p:nvSpPr>
          <p:cNvPr id="5" name="Rectangle 4"/>
          <p:cNvSpPr/>
          <p:nvPr/>
        </p:nvSpPr>
        <p:spPr>
          <a:xfrm>
            <a:off x="304800" y="4648200"/>
            <a:ext cx="3505200" cy="1200329"/>
          </a:xfrm>
          <a:prstGeom prst="rect">
            <a:avLst/>
          </a:prstGeom>
        </p:spPr>
        <p:txBody>
          <a:bodyPr wrap="square">
            <a:spAutoFit/>
          </a:bodyPr>
          <a:lstStyle/>
          <a:p>
            <a:pPr algn="ctr"/>
            <a:r>
              <a:rPr lang="en-US" dirty="0">
                <a:latin typeface="ITCGaramondStd-Lt"/>
              </a:rPr>
              <a:t>Composite verbal</a:t>
            </a:r>
          </a:p>
          <a:p>
            <a:pPr algn="ctr"/>
            <a:r>
              <a:rPr lang="en-US" dirty="0">
                <a:latin typeface="ITCGaramondStd-Lt"/>
              </a:rPr>
              <a:t>scores were created by averaging the PPVT-4 standard</a:t>
            </a:r>
          </a:p>
          <a:p>
            <a:pPr algn="ctr"/>
            <a:r>
              <a:rPr lang="en-US" dirty="0">
                <a:latin typeface="ITCGaramondStd-Lt"/>
              </a:rPr>
              <a:t>score and the CELF-5 CLS.</a:t>
            </a:r>
            <a:endParaRPr lang="en-US" dirty="0"/>
          </a:p>
        </p:txBody>
      </p:sp>
    </p:spTree>
    <p:extLst>
      <p:ext uri="{BB962C8B-B14F-4D97-AF65-F5344CB8AC3E}">
        <p14:creationId xmlns:p14="http://schemas.microsoft.com/office/powerpoint/2010/main" val="3171635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Conversational turns—</a:t>
            </a:r>
            <a:br>
              <a:rPr lang="en-US" dirty="0"/>
            </a:br>
            <a:r>
              <a:rPr lang="en-US" dirty="0"/>
              <a:t>left inferior frontal gyrus activation </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394" t="10522" r="5129" b="3378"/>
          <a:stretch/>
        </p:blipFill>
        <p:spPr>
          <a:xfrm>
            <a:off x="76201" y="1775190"/>
            <a:ext cx="9086294" cy="4092210"/>
          </a:xfrm>
          <a:prstGeom prst="rect">
            <a:avLst/>
          </a:prstGeom>
        </p:spPr>
      </p:pic>
    </p:spTree>
    <p:extLst>
      <p:ext uri="{BB962C8B-B14F-4D97-AF65-F5344CB8AC3E}">
        <p14:creationId xmlns:p14="http://schemas.microsoft.com/office/powerpoint/2010/main" val="212147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Quality language experience predicts</a:t>
            </a:r>
          </a:p>
        </p:txBody>
      </p:sp>
      <p:sp>
        <p:nvSpPr>
          <p:cNvPr id="3" name="Content Placeholder 2"/>
          <p:cNvSpPr>
            <a:spLocks noGrp="1"/>
          </p:cNvSpPr>
          <p:nvPr>
            <p:ph idx="1"/>
          </p:nvPr>
        </p:nvSpPr>
        <p:spPr>
          <a:xfrm>
            <a:off x="0" y="1775191"/>
            <a:ext cx="9144000" cy="4625609"/>
          </a:xfrm>
        </p:spPr>
        <p:txBody>
          <a:bodyPr>
            <a:normAutofit fontScale="77500" lnSpcReduction="20000"/>
          </a:bodyPr>
          <a:lstStyle/>
          <a:p>
            <a:r>
              <a:rPr lang="en-US" dirty="0"/>
              <a:t>Contingent feedback changes how infants vocalize</a:t>
            </a:r>
          </a:p>
          <a:p>
            <a:pPr lvl="1"/>
            <a:r>
              <a:rPr lang="en-US" dirty="0"/>
              <a:t>What would Chomsky think (what about Romeo et </a:t>
            </a:r>
            <a:r>
              <a:rPr lang="en-US" dirty="0" err="1"/>
              <a:t>al’s</a:t>
            </a:r>
            <a:r>
              <a:rPr lang="en-US" dirty="0"/>
              <a:t> results)?</a:t>
            </a:r>
          </a:p>
          <a:p>
            <a:r>
              <a:rPr lang="en-US" dirty="0"/>
              <a:t>SES, parent speech, and child language outcome</a:t>
            </a:r>
          </a:p>
          <a:p>
            <a:pPr lvl="1"/>
            <a:r>
              <a:rPr lang="en-US" dirty="0"/>
              <a:t>Hart &amp; </a:t>
            </a:r>
            <a:r>
              <a:rPr lang="en-US" dirty="0" err="1"/>
              <a:t>Risley’s</a:t>
            </a:r>
            <a:r>
              <a:rPr lang="en-US" dirty="0"/>
              <a:t> classic—parental speech &amp; SES</a:t>
            </a:r>
          </a:p>
          <a:p>
            <a:pPr lvl="1"/>
            <a:r>
              <a:rPr lang="en-US" dirty="0"/>
              <a:t>Hoff—maternal speech vs SES</a:t>
            </a:r>
          </a:p>
          <a:p>
            <a:pPr lvl="1"/>
            <a:r>
              <a:rPr lang="en-US" dirty="0"/>
              <a:t>Romeo—Vocal turn-taking and brain development</a:t>
            </a:r>
          </a:p>
          <a:p>
            <a:pPr lvl="1"/>
            <a:r>
              <a:rPr lang="en-US" dirty="0"/>
              <a:t>Hirsh-Pasek-quality of speech (fluency &amp; connectedness)</a:t>
            </a:r>
          </a:p>
          <a:p>
            <a:pPr lvl="1"/>
            <a:r>
              <a:rPr lang="en-US" dirty="0"/>
              <a:t>Hearing loss</a:t>
            </a:r>
          </a:p>
          <a:p>
            <a:pPr lvl="2"/>
            <a:r>
              <a:rPr lang="en-US" dirty="0"/>
              <a:t>Age at implantation</a:t>
            </a:r>
          </a:p>
          <a:p>
            <a:pPr lvl="2"/>
            <a:r>
              <a:rPr lang="en-US" dirty="0" err="1"/>
              <a:t>Quittner</a:t>
            </a:r>
            <a:r>
              <a:rPr lang="en-US" dirty="0"/>
              <a:t>—Strategies for deaf parents</a:t>
            </a:r>
          </a:p>
          <a:p>
            <a:pPr lvl="2"/>
            <a:r>
              <a:rPr lang="en-US" dirty="0"/>
              <a:t>Debbie school peer &amp; teacher results</a:t>
            </a:r>
          </a:p>
          <a:p>
            <a:r>
              <a:rPr lang="en-US" dirty="0"/>
              <a:t>Other experiential constraints</a:t>
            </a:r>
          </a:p>
          <a:p>
            <a:pPr lvl="1"/>
            <a:r>
              <a:rPr lang="en-US" dirty="0"/>
              <a:t>First words</a:t>
            </a:r>
          </a:p>
          <a:p>
            <a:pPr lvl="1"/>
            <a:r>
              <a:rPr lang="en-US" dirty="0"/>
              <a:t>High-chair learning</a:t>
            </a:r>
          </a:p>
        </p:txBody>
      </p:sp>
    </p:spTree>
    <p:extLst>
      <p:ext uri="{BB962C8B-B14F-4D97-AF65-F5344CB8AC3E}">
        <p14:creationId xmlns:p14="http://schemas.microsoft.com/office/powerpoint/2010/main" val="3835284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1" y="155448"/>
            <a:ext cx="9034749" cy="1252728"/>
          </a:xfrm>
        </p:spPr>
        <p:txBody>
          <a:bodyPr>
            <a:normAutofit fontScale="90000"/>
          </a:bodyPr>
          <a:lstStyle/>
          <a:p>
            <a:r>
              <a:rPr lang="en-US" dirty="0"/>
              <a:t>Moderated by left inferior frontal gyrus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9256" t="-723" r="8980" b="6715"/>
          <a:stretch/>
        </p:blipFill>
        <p:spPr>
          <a:xfrm>
            <a:off x="33050" y="1143260"/>
            <a:ext cx="8653749" cy="5714740"/>
          </a:xfrm>
          <a:prstGeom prst="rect">
            <a:avLst/>
          </a:prstGeom>
        </p:spPr>
      </p:pic>
      <p:sp>
        <p:nvSpPr>
          <p:cNvPr id="5" name="Rectangle 4"/>
          <p:cNvSpPr/>
          <p:nvPr/>
        </p:nvSpPr>
        <p:spPr>
          <a:xfrm>
            <a:off x="5847049" y="1721448"/>
            <a:ext cx="3276600" cy="646331"/>
          </a:xfrm>
          <a:prstGeom prst="rect">
            <a:avLst/>
          </a:prstGeom>
        </p:spPr>
        <p:txBody>
          <a:bodyPr wrap="square">
            <a:spAutoFit/>
          </a:bodyPr>
          <a:lstStyle/>
          <a:p>
            <a:pPr lvl="1" algn="ctr"/>
            <a:r>
              <a:rPr lang="en-US" dirty="0">
                <a:solidFill>
                  <a:srgbClr val="FF0000"/>
                </a:solidFill>
              </a:rPr>
              <a:t>What would Chomsky think of these results?</a:t>
            </a:r>
          </a:p>
        </p:txBody>
      </p:sp>
      <p:sp>
        <p:nvSpPr>
          <p:cNvPr id="7" name="TextBox 6">
            <a:extLst>
              <a:ext uri="{FF2B5EF4-FFF2-40B4-BE49-F238E27FC236}">
                <a16:creationId xmlns:a16="http://schemas.microsoft.com/office/drawing/2014/main" id="{80420AF8-7BFF-4C7C-AE6A-B9A69FEE2468}"/>
              </a:ext>
            </a:extLst>
          </p:cNvPr>
          <p:cNvSpPr txBox="1"/>
          <p:nvPr/>
        </p:nvSpPr>
        <p:spPr>
          <a:xfrm>
            <a:off x="2438400" y="2927322"/>
            <a:ext cx="4495800" cy="1477328"/>
          </a:xfrm>
          <a:prstGeom prst="rect">
            <a:avLst/>
          </a:prstGeom>
          <a:noFill/>
        </p:spPr>
        <p:txBody>
          <a:bodyPr wrap="square">
            <a:spAutoFit/>
          </a:bodyPr>
          <a:lstStyle/>
          <a:p>
            <a:pPr algn="l"/>
            <a:r>
              <a:rPr lang="en-US" b="0" i="0" dirty="0">
                <a:solidFill>
                  <a:srgbClr val="202122"/>
                </a:solidFill>
                <a:effectLst/>
                <a:latin typeface="Arial" panose="020B0604020202020204" pitchFamily="34" charset="0"/>
              </a:rPr>
              <a:t>“Inferior frontal gyrus contains </a:t>
            </a:r>
            <a:r>
              <a:rPr lang="en-US" b="0" i="0" u="none" strike="noStrike" dirty="0">
                <a:solidFill>
                  <a:srgbClr val="0645AD"/>
                </a:solidFill>
                <a:effectLst/>
                <a:latin typeface="Arial" panose="020B0604020202020204" pitchFamily="34" charset="0"/>
                <a:hlinkClick r:id="rId3" tooltip="Broca's area"/>
              </a:rPr>
              <a:t>Broca's area</a:t>
            </a:r>
            <a:r>
              <a:rPr lang="en-US" b="0" i="0" dirty="0">
                <a:solidFill>
                  <a:srgbClr val="202122"/>
                </a:solidFill>
                <a:effectLst/>
                <a:latin typeface="Arial" panose="020B0604020202020204" pitchFamily="34" charset="0"/>
              </a:rPr>
              <a:t>, which is involved in </a:t>
            </a:r>
            <a:r>
              <a:rPr lang="en-US" b="0" i="0" u="none" strike="noStrike" dirty="0">
                <a:solidFill>
                  <a:srgbClr val="0645AD"/>
                </a:solidFill>
                <a:effectLst/>
                <a:latin typeface="Arial" panose="020B0604020202020204" pitchFamily="34" charset="0"/>
                <a:hlinkClick r:id="rId4" tooltip="Language processing in the brain"/>
              </a:rPr>
              <a:t>language processing</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5" tooltip="Speech production"/>
              </a:rPr>
              <a:t>speech production</a:t>
            </a:r>
            <a:r>
              <a:rPr lang="en-US" b="0" i="0" dirty="0">
                <a:solidFill>
                  <a:srgbClr val="202122"/>
                </a:solidFill>
                <a:effectLst/>
                <a:latin typeface="Arial" panose="020B0604020202020204" pitchFamily="34" charset="0"/>
              </a:rPr>
              <a:t>.”</a:t>
            </a:r>
          </a:p>
          <a:p>
            <a:r>
              <a:rPr lang="en-US" dirty="0" err="1"/>
              <a:t>WIkipedia</a:t>
            </a:r>
            <a:br>
              <a:rPr lang="en-US" dirty="0"/>
            </a:br>
            <a:endParaRPr lang="en-US" dirty="0"/>
          </a:p>
        </p:txBody>
      </p:sp>
    </p:spTree>
    <p:extLst>
      <p:ext uri="{BB962C8B-B14F-4D97-AF65-F5344CB8AC3E}">
        <p14:creationId xmlns:p14="http://schemas.microsoft.com/office/powerpoint/2010/main" val="308622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186552-4504-E448-B384-60F633DC3FBD}"/>
              </a:ext>
            </a:extLst>
          </p:cNvPr>
          <p:cNvSpPr/>
          <p:nvPr/>
        </p:nvSpPr>
        <p:spPr>
          <a:xfrm>
            <a:off x="1226327" y="3972085"/>
            <a:ext cx="6885560" cy="936323"/>
          </a:xfrm>
          <a:prstGeom prst="rect">
            <a:avLst/>
          </a:prstGeom>
        </p:spPr>
        <p:txBody>
          <a:bodyPr vert="horz" lIns="82296" tIns="82296" rIns="82296" bIns="68580" rtlCol="0" anchor="b">
            <a:normAutofit/>
          </a:bodyPr>
          <a:lstStyle/>
          <a:p>
            <a:pPr defTabSz="685800" eaLnBrk="1" fontAlgn="auto" hangingPunct="1">
              <a:lnSpc>
                <a:spcPct val="115000"/>
              </a:lnSpc>
              <a:spcAft>
                <a:spcPts val="450"/>
              </a:spcAft>
            </a:pPr>
            <a:r>
              <a:rPr lang="en-US" sz="3450" cap="all" spc="113" dirty="0">
                <a:solidFill>
                  <a:prstClr val="white"/>
                </a:solidFill>
                <a:latin typeface="Meiryo"/>
              </a:rPr>
              <a:t>Hirsh-</a:t>
            </a:r>
            <a:r>
              <a:rPr lang="en-US" sz="3450" cap="all" spc="113" dirty="0" err="1">
                <a:solidFill>
                  <a:prstClr val="white"/>
                </a:solidFill>
                <a:latin typeface="Meiryo"/>
              </a:rPr>
              <a:t>Pasek</a:t>
            </a:r>
            <a:r>
              <a:rPr lang="en-US" sz="3450" cap="all" spc="113" dirty="0">
                <a:solidFill>
                  <a:prstClr val="white"/>
                </a:solidFill>
                <a:latin typeface="Meiryo"/>
              </a:rPr>
              <a:t> et al. (2015)</a:t>
            </a:r>
          </a:p>
        </p:txBody>
      </p:sp>
      <p:pic>
        <p:nvPicPr>
          <p:cNvPr id="4" name="Picture 3">
            <a:extLst>
              <a:ext uri="{FF2B5EF4-FFF2-40B4-BE49-F238E27FC236}">
                <a16:creationId xmlns:a16="http://schemas.microsoft.com/office/drawing/2014/main" id="{4ECD9F26-417C-064A-B1B4-59B8E8A4DA4F}"/>
              </a:ext>
            </a:extLst>
          </p:cNvPr>
          <p:cNvPicPr>
            <a:picLocks noChangeAspect="1"/>
          </p:cNvPicPr>
          <p:nvPr/>
        </p:nvPicPr>
        <p:blipFill>
          <a:blip r:embed="rId4"/>
          <a:stretch>
            <a:fillRect/>
          </a:stretch>
        </p:blipFill>
        <p:spPr>
          <a:xfrm>
            <a:off x="1226327" y="1220724"/>
            <a:ext cx="5088121" cy="2243830"/>
          </a:xfrm>
          <a:prstGeom prst="rect">
            <a:avLst/>
          </a:prstGeom>
        </p:spPr>
      </p:pic>
      <p:sp>
        <p:nvSpPr>
          <p:cNvPr id="9" name="TextBox 8">
            <a:extLst>
              <a:ext uri="{FF2B5EF4-FFF2-40B4-BE49-F238E27FC236}">
                <a16:creationId xmlns:a16="http://schemas.microsoft.com/office/drawing/2014/main" id="{5DA23B24-69B6-674A-9376-831209375C75}"/>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144032140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6B62BC-A116-5E43-8A44-3C8E598ECA2C}"/>
              </a:ext>
            </a:extLst>
          </p:cNvPr>
          <p:cNvSpPr>
            <a:spLocks noGrp="1"/>
          </p:cNvSpPr>
          <p:nvPr>
            <p:ph idx="1"/>
          </p:nvPr>
        </p:nvSpPr>
        <p:spPr>
          <a:xfrm>
            <a:off x="1066800" y="1954258"/>
            <a:ext cx="7451678" cy="3032488"/>
          </a:xfrm>
        </p:spPr>
        <p:txBody>
          <a:bodyPr anchor="t">
            <a:normAutofit fontScale="92500" lnSpcReduction="20000"/>
          </a:bodyPr>
          <a:lstStyle/>
          <a:p>
            <a:pPr marL="214313" indent="-214313">
              <a:buFont typeface="Wingdings" pitchFamily="2" charset="2"/>
              <a:buChar char="v"/>
            </a:pPr>
            <a:r>
              <a:rPr lang="en-US" dirty="0"/>
              <a:t>Children in poverty hear significantly fewer words than their more affluent peers </a:t>
            </a:r>
          </a:p>
          <a:p>
            <a:pPr marL="214313" indent="-214313">
              <a:buFont typeface="Wingdings" pitchFamily="2" charset="2"/>
              <a:buChar char="v"/>
            </a:pPr>
            <a:r>
              <a:rPr lang="en-US" dirty="0"/>
              <a:t>This gap predicts lower intelligence scores, lower vocabulary, and less language-processing efficiency</a:t>
            </a:r>
          </a:p>
          <a:p>
            <a:pPr marL="214313" indent="-214313">
              <a:buFont typeface="Wingdings" pitchFamily="2" charset="2"/>
              <a:buChar char="v"/>
            </a:pPr>
            <a:r>
              <a:rPr lang="en-US" dirty="0"/>
              <a:t>Quality over quantity!</a:t>
            </a:r>
          </a:p>
          <a:p>
            <a:pPr lvl="2" indent="0">
              <a:buNone/>
            </a:pPr>
            <a:r>
              <a:rPr lang="en-US" sz="1500" dirty="0"/>
              <a:t>Since 1977, researchers have argued that the </a:t>
            </a:r>
            <a:r>
              <a:rPr lang="en-US" sz="1500" b="1" dirty="0"/>
              <a:t>quality</a:t>
            </a:r>
            <a:r>
              <a:rPr lang="en-US" sz="1500" dirty="0"/>
              <a:t> of mother-child conversations is a key factor in language growth </a:t>
            </a:r>
          </a:p>
          <a:p>
            <a:pPr marL="214313" indent="-214313">
              <a:buFont typeface="Wingdings" pitchFamily="2" charset="2"/>
              <a:buChar char="v"/>
            </a:pPr>
            <a:endParaRPr lang="en-US" dirty="0"/>
          </a:p>
          <a:p>
            <a:endParaRPr lang="en-US" b="0" dirty="0"/>
          </a:p>
          <a:p>
            <a:endParaRPr lang="en-US" dirty="0"/>
          </a:p>
        </p:txBody>
      </p:sp>
      <p:sp>
        <p:nvSpPr>
          <p:cNvPr id="4" name="Rectangle 3">
            <a:extLst>
              <a:ext uri="{FF2B5EF4-FFF2-40B4-BE49-F238E27FC236}">
                <a16:creationId xmlns:a16="http://schemas.microsoft.com/office/drawing/2014/main" id="{219E1734-3C6F-5E4E-A2EF-AA928B237A70}"/>
              </a:ext>
            </a:extLst>
          </p:cNvPr>
          <p:cNvSpPr/>
          <p:nvPr/>
        </p:nvSpPr>
        <p:spPr>
          <a:xfrm>
            <a:off x="2971800" y="76201"/>
            <a:ext cx="4495800" cy="1219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b="1" i="1" dirty="0">
                <a:solidFill>
                  <a:prstClr val="black"/>
                </a:solidFill>
                <a:latin typeface="Meiryo"/>
              </a:rPr>
              <a:t>“30 Million Word Gap”</a:t>
            </a:r>
          </a:p>
        </p:txBody>
      </p:sp>
      <p:sp>
        <p:nvSpPr>
          <p:cNvPr id="11" name="TextBox 10">
            <a:extLst>
              <a:ext uri="{FF2B5EF4-FFF2-40B4-BE49-F238E27FC236}">
                <a16:creationId xmlns:a16="http://schemas.microsoft.com/office/drawing/2014/main" id="{9F263714-65CF-B049-BC5D-E9882476C0C6}"/>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
        <p:nvSpPr>
          <p:cNvPr id="6" name="Title 5">
            <a:extLst>
              <a:ext uri="{FF2B5EF4-FFF2-40B4-BE49-F238E27FC236}">
                <a16:creationId xmlns:a16="http://schemas.microsoft.com/office/drawing/2014/main" id="{D4C7680E-6145-738B-7C82-3A98BEF87AB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7142985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F3C1F84F-60B0-D34C-8BEB-0674A1C5E325}"/>
              </a:ext>
            </a:extLst>
          </p:cNvPr>
          <p:cNvSpPr>
            <a:spLocks noGrp="1"/>
          </p:cNvSpPr>
          <p:nvPr>
            <p:ph type="title"/>
          </p:nvPr>
        </p:nvSpPr>
        <p:spPr>
          <a:xfrm>
            <a:off x="1151529" y="1640291"/>
            <a:ext cx="7510282" cy="772770"/>
          </a:xfrm>
        </p:spPr>
        <p:txBody>
          <a:bodyPr>
            <a:normAutofit/>
          </a:bodyPr>
          <a:lstStyle/>
          <a:p>
            <a:r>
              <a:rPr lang="en-US">
                <a:solidFill>
                  <a:schemeClr val="bg1"/>
                </a:solidFill>
              </a:rPr>
              <a:t>Study Aims</a:t>
            </a: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540E403F-CC89-514E-B042-0F960662AB9E}"/>
              </a:ext>
            </a:extLst>
          </p:cNvPr>
          <p:cNvSpPr>
            <a:spLocks noGrp="1"/>
          </p:cNvSpPr>
          <p:nvPr>
            <p:ph idx="1"/>
          </p:nvPr>
        </p:nvSpPr>
        <p:spPr>
          <a:xfrm>
            <a:off x="1151529" y="2883943"/>
            <a:ext cx="7451678" cy="2569619"/>
          </a:xfrm>
        </p:spPr>
        <p:txBody>
          <a:bodyPr anchor="t">
            <a:normAutofit/>
          </a:bodyPr>
          <a:lstStyle/>
          <a:p>
            <a:r>
              <a:rPr lang="en-US" dirty="0"/>
              <a:t>“</a:t>
            </a:r>
            <a:r>
              <a:rPr lang="en-US" i="1" dirty="0"/>
              <a:t>Our goal was to determine whether dyadic features of the communication foundation during interactions between low-income parents and 2-year-old children contribute to variability in language at age 3 years over and above the contributions of variations in the quantity of parents’ verbal input and a measure of sensitive parenting”</a:t>
            </a:r>
            <a:r>
              <a:rPr lang="en-US" b="0" i="1" dirty="0"/>
              <a:t> </a:t>
            </a:r>
            <a:r>
              <a:rPr lang="en-US" b="0" dirty="0"/>
              <a:t>(Hirsh-</a:t>
            </a:r>
            <a:r>
              <a:rPr lang="en-US" b="0" dirty="0" err="1"/>
              <a:t>Pasek</a:t>
            </a:r>
            <a:r>
              <a:rPr lang="en-US" b="0" dirty="0"/>
              <a:t> et al., </a:t>
            </a:r>
            <a:r>
              <a:rPr lang="en-US" b="0" dirty="0" err="1"/>
              <a:t>pg</a:t>
            </a:r>
            <a:r>
              <a:rPr lang="en-US" b="0" dirty="0"/>
              <a:t> 1072).</a:t>
            </a:r>
          </a:p>
        </p:txBody>
      </p:sp>
      <p:sp>
        <p:nvSpPr>
          <p:cNvPr id="9" name="TextBox 8">
            <a:extLst>
              <a:ext uri="{FF2B5EF4-FFF2-40B4-BE49-F238E27FC236}">
                <a16:creationId xmlns:a16="http://schemas.microsoft.com/office/drawing/2014/main" id="{9C3156FE-BFA2-744C-A8E0-F5DAD191E024}"/>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2998443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1255-DD0B-1340-8050-878554E99378}"/>
              </a:ext>
            </a:extLst>
          </p:cNvPr>
          <p:cNvSpPr>
            <a:spLocks noGrp="1"/>
          </p:cNvSpPr>
          <p:nvPr>
            <p:ph type="title"/>
          </p:nvPr>
        </p:nvSpPr>
        <p:spPr>
          <a:xfrm>
            <a:off x="844787" y="304800"/>
            <a:ext cx="7510282" cy="772770"/>
          </a:xfrm>
        </p:spPr>
        <p:txBody>
          <a:bodyPr>
            <a:normAutofit fontScale="90000"/>
          </a:bodyPr>
          <a:lstStyle/>
          <a:p>
            <a:r>
              <a:rPr lang="en-US" dirty="0">
                <a:solidFill>
                  <a:schemeClr val="bg1"/>
                </a:solidFill>
              </a:rPr>
              <a:t>Key Dyadic Features</a:t>
            </a:r>
          </a:p>
        </p:txBody>
      </p:sp>
      <p:pic>
        <p:nvPicPr>
          <p:cNvPr id="1026" name="Picture 2" descr="Joint Attention: Why Tuning in to Your Child is So Important - BabySparks">
            <a:extLst>
              <a:ext uri="{FF2B5EF4-FFF2-40B4-BE49-F238E27FC236}">
                <a16:creationId xmlns:a16="http://schemas.microsoft.com/office/drawing/2014/main" id="{8D11EC1B-1A03-FF4A-8A30-147F8624D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694" y="3714992"/>
            <a:ext cx="2798706" cy="186241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9C6E2AE0-2FCB-BD44-80D5-CF6D39CE2D8A}"/>
              </a:ext>
            </a:extLst>
          </p:cNvPr>
          <p:cNvSpPr txBox="1">
            <a:spLocks/>
          </p:cNvSpPr>
          <p:nvPr/>
        </p:nvSpPr>
        <p:spPr>
          <a:xfrm>
            <a:off x="609600" y="1732941"/>
            <a:ext cx="7451678" cy="2569619"/>
          </a:xfrm>
          <a:prstGeom prst="rect">
            <a:avLst/>
          </a:prstGeom>
        </p:spPr>
        <p:txBody>
          <a:bodyPr vert="horz" lIns="82296" tIns="82296" rIns="82296" bIns="68580" rtlCol="0" anchor="t">
            <a:norm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257175" indent="-257175" defTabSz="685800" fontAlgn="auto">
              <a:spcBef>
                <a:spcPts val="698"/>
              </a:spcBef>
              <a:spcAft>
                <a:spcPts val="0"/>
              </a:spcAft>
              <a:buFont typeface="Corbel" panose="020B0503020204020204" pitchFamily="34" charset="0"/>
              <a:buAutoNum type="arabicPeriod"/>
            </a:pPr>
            <a:r>
              <a:rPr lang="en-US" sz="2100" spc="113" dirty="0">
                <a:solidFill>
                  <a:prstClr val="black">
                    <a:lumMod val="75000"/>
                    <a:lumOff val="25000"/>
                  </a:prstClr>
                </a:solidFill>
                <a:latin typeface="Meiryo"/>
              </a:rPr>
              <a:t> Child’s Joint Engagement</a:t>
            </a:r>
          </a:p>
          <a:p>
            <a:pPr marL="257175" indent="-257175" defTabSz="685800" fontAlgn="auto">
              <a:spcBef>
                <a:spcPts val="698"/>
              </a:spcBef>
              <a:spcAft>
                <a:spcPts val="0"/>
              </a:spcAft>
              <a:buFont typeface="Corbel" panose="020B0503020204020204" pitchFamily="34" charset="0"/>
              <a:buAutoNum type="arabicPeriod"/>
            </a:pPr>
            <a:r>
              <a:rPr lang="en-US" sz="2100" spc="113" dirty="0">
                <a:solidFill>
                  <a:prstClr val="black">
                    <a:lumMod val="75000"/>
                    <a:lumOff val="25000"/>
                  </a:prstClr>
                </a:solidFill>
                <a:latin typeface="Meiryo"/>
              </a:rPr>
              <a:t> Routines and Rituals</a:t>
            </a:r>
          </a:p>
          <a:p>
            <a:pPr marL="257175" indent="-257175" defTabSz="685800" fontAlgn="auto">
              <a:spcBef>
                <a:spcPts val="698"/>
              </a:spcBef>
              <a:spcAft>
                <a:spcPts val="0"/>
              </a:spcAft>
              <a:buFont typeface="Corbel" panose="020B0503020204020204" pitchFamily="34" charset="0"/>
              <a:buAutoNum type="arabicPeriod"/>
            </a:pPr>
            <a:r>
              <a:rPr lang="en-US" sz="2100" spc="113" dirty="0">
                <a:solidFill>
                  <a:prstClr val="black">
                    <a:lumMod val="75000"/>
                    <a:lumOff val="25000"/>
                  </a:prstClr>
                </a:solidFill>
                <a:latin typeface="Meiryo"/>
              </a:rPr>
              <a:t> Fluency and Connectedness </a:t>
            </a:r>
          </a:p>
          <a:p>
            <a:pPr defTabSz="685800" fontAlgn="auto">
              <a:spcBef>
                <a:spcPts val="698"/>
              </a:spcBef>
              <a:spcAft>
                <a:spcPts val="0"/>
              </a:spcAft>
            </a:pPr>
            <a:r>
              <a:rPr lang="en-US" sz="2100" spc="113" dirty="0">
                <a:solidFill>
                  <a:prstClr val="black">
                    <a:lumMod val="75000"/>
                    <a:lumOff val="25000"/>
                  </a:prstClr>
                </a:solidFill>
                <a:latin typeface="Meiryo"/>
              </a:rPr>
              <a:t>of Exchanges</a:t>
            </a:r>
          </a:p>
        </p:txBody>
      </p:sp>
      <p:sp>
        <p:nvSpPr>
          <p:cNvPr id="3" name="TextBox 2">
            <a:extLst>
              <a:ext uri="{FF2B5EF4-FFF2-40B4-BE49-F238E27FC236}">
                <a16:creationId xmlns:a16="http://schemas.microsoft.com/office/drawing/2014/main" id="{CAF680AD-EBA1-2D4C-B61A-D27FD4D9B026}"/>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
        <p:nvSpPr>
          <p:cNvPr id="4" name="Rectangle 3">
            <a:extLst>
              <a:ext uri="{FF2B5EF4-FFF2-40B4-BE49-F238E27FC236}">
                <a16:creationId xmlns:a16="http://schemas.microsoft.com/office/drawing/2014/main" id="{8440C8F6-4B0D-3127-6BE4-968BDE2584A9}"/>
              </a:ext>
            </a:extLst>
          </p:cNvPr>
          <p:cNvSpPr/>
          <p:nvPr/>
        </p:nvSpPr>
        <p:spPr>
          <a:xfrm>
            <a:off x="609600" y="4048487"/>
            <a:ext cx="4572000" cy="1962076"/>
          </a:xfrm>
          <a:prstGeom prst="rect">
            <a:avLst/>
          </a:prstGeom>
        </p:spPr>
        <p:txBody>
          <a:bodyPr>
            <a:spAutoFit/>
          </a:bodyPr>
          <a:lstStyle/>
          <a:p>
            <a:pPr defTabSz="342900" eaLnBrk="1" fontAlgn="auto" hangingPunct="1">
              <a:spcBef>
                <a:spcPts val="0"/>
              </a:spcBef>
              <a:spcAft>
                <a:spcPts val="0"/>
              </a:spcAft>
            </a:pPr>
            <a:r>
              <a:rPr lang="en-US" sz="1350" b="1" dirty="0">
                <a:solidFill>
                  <a:prstClr val="black"/>
                </a:solidFill>
                <a:latin typeface="Meiryo"/>
              </a:rPr>
              <a:t>Supported joint engagement</a:t>
            </a:r>
            <a:r>
              <a:rPr lang="en-US" sz="1350" dirty="0">
                <a:solidFill>
                  <a:prstClr val="black"/>
                </a:solidFill>
                <a:latin typeface="Meiryo"/>
              </a:rPr>
              <a:t>: child and caregiver are involved with the same object or event</a:t>
            </a:r>
          </a:p>
          <a:p>
            <a:pPr defTabSz="342900" eaLnBrk="1" fontAlgn="auto" hangingPunct="1">
              <a:spcBef>
                <a:spcPts val="0"/>
              </a:spcBef>
              <a:spcAft>
                <a:spcPts val="0"/>
              </a:spcAft>
            </a:pPr>
            <a:endParaRPr lang="en-US" sz="1350" dirty="0">
              <a:solidFill>
                <a:prstClr val="black"/>
              </a:solidFill>
              <a:latin typeface="Meiryo"/>
            </a:endParaRPr>
          </a:p>
          <a:p>
            <a:pPr defTabSz="342900" eaLnBrk="1" fontAlgn="auto" hangingPunct="1">
              <a:spcBef>
                <a:spcPts val="0"/>
              </a:spcBef>
              <a:spcAft>
                <a:spcPts val="0"/>
              </a:spcAft>
            </a:pPr>
            <a:r>
              <a:rPr lang="en-US" sz="1350" b="1" dirty="0">
                <a:solidFill>
                  <a:prstClr val="black"/>
                </a:solidFill>
                <a:latin typeface="Meiryo"/>
              </a:rPr>
              <a:t>Coordinated joint engagement</a:t>
            </a:r>
            <a:r>
              <a:rPr lang="en-US" sz="1350" dirty="0">
                <a:solidFill>
                  <a:prstClr val="black"/>
                </a:solidFill>
                <a:latin typeface="Meiryo"/>
              </a:rPr>
              <a:t>: child and caregiver are involved with the same object or event + child acknowledges the caregiver’s participation</a:t>
            </a:r>
          </a:p>
          <a:p>
            <a:pPr defTabSz="342900" eaLnBrk="1" fontAlgn="auto" hangingPunct="1">
              <a:spcBef>
                <a:spcPts val="0"/>
              </a:spcBef>
              <a:spcAft>
                <a:spcPts val="0"/>
              </a:spcAft>
            </a:pPr>
            <a:endParaRPr lang="en-US" sz="1350" dirty="0">
              <a:solidFill>
                <a:prstClr val="black"/>
              </a:solidFill>
              <a:latin typeface="Meiryo"/>
            </a:endParaRPr>
          </a:p>
          <a:p>
            <a:pPr defTabSz="342900" eaLnBrk="1" fontAlgn="auto" hangingPunct="1">
              <a:spcBef>
                <a:spcPts val="0"/>
              </a:spcBef>
              <a:spcAft>
                <a:spcPts val="0"/>
              </a:spcAft>
            </a:pPr>
            <a:r>
              <a:rPr lang="en-US" sz="1350" b="1" dirty="0">
                <a:solidFill>
                  <a:prstClr val="black"/>
                </a:solidFill>
                <a:latin typeface="Meiryo"/>
              </a:rPr>
              <a:t>Symbol-infused joint engagement</a:t>
            </a:r>
            <a:r>
              <a:rPr lang="en-US" sz="1350" dirty="0">
                <a:solidFill>
                  <a:prstClr val="black"/>
                </a:solidFill>
                <a:latin typeface="Meiryo"/>
              </a:rPr>
              <a:t>: the child is in joint engagement while also using words, gestures, or signs</a:t>
            </a:r>
          </a:p>
        </p:txBody>
      </p:sp>
      <p:pic>
        <p:nvPicPr>
          <p:cNvPr id="5" name="Picture 6" descr="hy Joint Attention is Everything - The Expat Speechie">
            <a:extLst>
              <a:ext uri="{FF2B5EF4-FFF2-40B4-BE49-F238E27FC236}">
                <a16:creationId xmlns:a16="http://schemas.microsoft.com/office/drawing/2014/main" id="{25E1B633-229D-1D3A-BF8C-9E45DB3D2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826" y="1649386"/>
            <a:ext cx="2774574" cy="185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8503"/>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8339868" y="5723751"/>
            <a:ext cx="804133"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Leung</a:t>
            </a:r>
          </a:p>
        </p:txBody>
      </p:sp>
      <p:pic>
        <p:nvPicPr>
          <p:cNvPr id="1030" name="Picture 6" descr="hy Joint Attention is Everything - The Expat Speech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792" y="4411291"/>
            <a:ext cx="2301452" cy="15372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AC5BCBB-9A21-3743-8107-805658B3CC4E}"/>
              </a:ext>
            </a:extLst>
          </p:cNvPr>
          <p:cNvSpPr/>
          <p:nvPr/>
        </p:nvSpPr>
        <p:spPr>
          <a:xfrm>
            <a:off x="3873122" y="1732941"/>
            <a:ext cx="4572000" cy="1962076"/>
          </a:xfrm>
          <a:prstGeom prst="rect">
            <a:avLst/>
          </a:prstGeom>
        </p:spPr>
        <p:txBody>
          <a:bodyPr>
            <a:spAutoFit/>
          </a:bodyPr>
          <a:lstStyle/>
          <a:p>
            <a:pPr defTabSz="342900" eaLnBrk="1" fontAlgn="auto" hangingPunct="1">
              <a:spcBef>
                <a:spcPts val="0"/>
              </a:spcBef>
              <a:spcAft>
                <a:spcPts val="0"/>
              </a:spcAft>
            </a:pPr>
            <a:r>
              <a:rPr lang="en-US" sz="1350" b="1" dirty="0">
                <a:solidFill>
                  <a:prstClr val="black"/>
                </a:solidFill>
                <a:latin typeface="Meiryo"/>
              </a:rPr>
              <a:t>Supported joint engagement</a:t>
            </a:r>
            <a:r>
              <a:rPr lang="en-US" sz="1350" dirty="0">
                <a:solidFill>
                  <a:prstClr val="black"/>
                </a:solidFill>
                <a:latin typeface="Meiryo"/>
              </a:rPr>
              <a:t>: child and caregiver are involved with the same object or event</a:t>
            </a:r>
          </a:p>
          <a:p>
            <a:pPr defTabSz="342900" eaLnBrk="1" fontAlgn="auto" hangingPunct="1">
              <a:spcBef>
                <a:spcPts val="0"/>
              </a:spcBef>
              <a:spcAft>
                <a:spcPts val="0"/>
              </a:spcAft>
            </a:pPr>
            <a:endParaRPr lang="en-US" sz="1350" dirty="0">
              <a:solidFill>
                <a:prstClr val="black"/>
              </a:solidFill>
              <a:latin typeface="Meiryo"/>
            </a:endParaRPr>
          </a:p>
          <a:p>
            <a:pPr defTabSz="342900" eaLnBrk="1" fontAlgn="auto" hangingPunct="1">
              <a:spcBef>
                <a:spcPts val="0"/>
              </a:spcBef>
              <a:spcAft>
                <a:spcPts val="0"/>
              </a:spcAft>
            </a:pPr>
            <a:r>
              <a:rPr lang="en-US" sz="1350" b="1" dirty="0">
                <a:solidFill>
                  <a:prstClr val="black"/>
                </a:solidFill>
                <a:latin typeface="Meiryo"/>
              </a:rPr>
              <a:t>Coordinated joint engagement</a:t>
            </a:r>
            <a:r>
              <a:rPr lang="en-US" sz="1350" dirty="0">
                <a:solidFill>
                  <a:prstClr val="black"/>
                </a:solidFill>
                <a:latin typeface="Meiryo"/>
              </a:rPr>
              <a:t>: child and caregiver are involved with the same object or event + child acknowledges the caregiver’s participation</a:t>
            </a:r>
          </a:p>
          <a:p>
            <a:pPr defTabSz="342900" eaLnBrk="1" fontAlgn="auto" hangingPunct="1">
              <a:spcBef>
                <a:spcPts val="0"/>
              </a:spcBef>
              <a:spcAft>
                <a:spcPts val="0"/>
              </a:spcAft>
            </a:pPr>
            <a:endParaRPr lang="en-US" sz="1350" dirty="0">
              <a:solidFill>
                <a:prstClr val="black"/>
              </a:solidFill>
              <a:latin typeface="Meiryo"/>
            </a:endParaRPr>
          </a:p>
          <a:p>
            <a:pPr defTabSz="342900" eaLnBrk="1" fontAlgn="auto" hangingPunct="1">
              <a:spcBef>
                <a:spcPts val="0"/>
              </a:spcBef>
              <a:spcAft>
                <a:spcPts val="0"/>
              </a:spcAft>
            </a:pPr>
            <a:r>
              <a:rPr lang="en-US" sz="1350" b="1" dirty="0">
                <a:solidFill>
                  <a:prstClr val="black"/>
                </a:solidFill>
                <a:latin typeface="Meiryo"/>
              </a:rPr>
              <a:t>Symbol-infused joint engagement</a:t>
            </a:r>
            <a:r>
              <a:rPr lang="en-US" sz="1350" dirty="0">
                <a:solidFill>
                  <a:prstClr val="black"/>
                </a:solidFill>
                <a:latin typeface="Meiryo"/>
              </a:rPr>
              <a:t>: the child is in joint engagement while also using words, gestures, or signs</a:t>
            </a:r>
          </a:p>
        </p:txBody>
      </p:sp>
      <p:sp>
        <p:nvSpPr>
          <p:cNvPr id="11" name="Title 1">
            <a:extLst>
              <a:ext uri="{FF2B5EF4-FFF2-40B4-BE49-F238E27FC236}">
                <a16:creationId xmlns:a16="http://schemas.microsoft.com/office/drawing/2014/main" id="{0CF38E0B-8A7B-F346-B5ED-1C764E71CF4C}"/>
              </a:ext>
            </a:extLst>
          </p:cNvPr>
          <p:cNvSpPr>
            <a:spLocks noGrp="1"/>
          </p:cNvSpPr>
          <p:nvPr>
            <p:ph type="title"/>
          </p:nvPr>
        </p:nvSpPr>
        <p:spPr>
          <a:xfrm>
            <a:off x="546163" y="351099"/>
            <a:ext cx="7793705" cy="760350"/>
          </a:xfrm>
        </p:spPr>
        <p:txBody>
          <a:bodyPr>
            <a:normAutofit fontScale="90000"/>
          </a:bodyPr>
          <a:lstStyle/>
          <a:p>
            <a:r>
              <a:rPr lang="en-US" cap="none" dirty="0"/>
              <a:t>Child-Related Components of Parent-Child Interactions</a:t>
            </a:r>
          </a:p>
        </p:txBody>
      </p:sp>
    </p:spTree>
    <p:extLst>
      <p:ext uri="{BB962C8B-B14F-4D97-AF65-F5344CB8AC3E}">
        <p14:creationId xmlns:p14="http://schemas.microsoft.com/office/powerpoint/2010/main" val="356689784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Online Media 3" descr="Dad Has full Convo with his Baby">
            <a:hlinkClick r:id="" action="ppaction://media"/>
            <a:extLst>
              <a:ext uri="{FF2B5EF4-FFF2-40B4-BE49-F238E27FC236}">
                <a16:creationId xmlns:a16="http://schemas.microsoft.com/office/drawing/2014/main" id="{3D137953-1C15-6045-9A45-AE389F30A097}"/>
              </a:ext>
            </a:extLst>
          </p:cNvPr>
          <p:cNvPicPr>
            <a:picLocks noGrp="1" noRot="1" noChangeAspect="1"/>
          </p:cNvPicPr>
          <p:nvPr>
            <p:ph idx="1"/>
            <a:videoFile r:link="rId2"/>
          </p:nvPr>
        </p:nvPicPr>
        <p:blipFill>
          <a:blip r:embed="rId5"/>
          <a:stretch>
            <a:fillRect/>
          </a:stretch>
        </p:blipFill>
        <p:spPr>
          <a:xfrm>
            <a:off x="1173163" y="1747838"/>
            <a:ext cx="6570662" cy="3695700"/>
          </a:xfrm>
          <a:prstGeom prst="rect">
            <a:avLst/>
          </a:prstGeom>
        </p:spPr>
      </p:pic>
    </p:spTree>
    <p:extLst>
      <p:ext uri="{BB962C8B-B14F-4D97-AF65-F5344CB8AC3E}">
        <p14:creationId xmlns:p14="http://schemas.microsoft.com/office/powerpoint/2010/main" val="17437644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486F-3B83-6548-B33E-A58EF0FCF808}"/>
              </a:ext>
            </a:extLst>
          </p:cNvPr>
          <p:cNvSpPr>
            <a:spLocks noGrp="1"/>
          </p:cNvSpPr>
          <p:nvPr>
            <p:ph type="title"/>
          </p:nvPr>
        </p:nvSpPr>
        <p:spPr>
          <a:xfrm>
            <a:off x="1151529" y="1640291"/>
            <a:ext cx="7510282" cy="772770"/>
          </a:xfrm>
        </p:spPr>
        <p:txBody>
          <a:bodyPr>
            <a:normAutofit fontScale="90000"/>
          </a:bodyPr>
          <a:lstStyle/>
          <a:p>
            <a:r>
              <a:rPr lang="en-US">
                <a:solidFill>
                  <a:schemeClr val="bg1"/>
                </a:solidFill>
              </a:rPr>
              <a:t>Methods</a:t>
            </a:r>
          </a:p>
        </p:txBody>
      </p:sp>
      <p:sp>
        <p:nvSpPr>
          <p:cNvPr id="3" name="Content Placeholder 2">
            <a:extLst>
              <a:ext uri="{FF2B5EF4-FFF2-40B4-BE49-F238E27FC236}">
                <a16:creationId xmlns:a16="http://schemas.microsoft.com/office/drawing/2014/main" id="{5C338BFE-201C-144A-9B4C-0BD016CEAFE4}"/>
              </a:ext>
            </a:extLst>
          </p:cNvPr>
          <p:cNvSpPr>
            <a:spLocks noGrp="1"/>
          </p:cNvSpPr>
          <p:nvPr>
            <p:ph idx="1"/>
          </p:nvPr>
        </p:nvSpPr>
        <p:spPr>
          <a:xfrm>
            <a:off x="1103523" y="2667941"/>
            <a:ext cx="4868653" cy="3302966"/>
          </a:xfrm>
        </p:spPr>
        <p:txBody>
          <a:bodyPr anchor="t">
            <a:normAutofit/>
          </a:bodyPr>
          <a:lstStyle/>
          <a:p>
            <a:pPr marL="257175" indent="-257175">
              <a:lnSpc>
                <a:spcPct val="130000"/>
              </a:lnSpc>
              <a:buFont typeface="Wingdings" pitchFamily="2" charset="2"/>
              <a:buChar char="v"/>
            </a:pPr>
            <a:r>
              <a:rPr lang="en-US" sz="1200" u="sng" dirty="0"/>
              <a:t>Sample selection</a:t>
            </a:r>
            <a:r>
              <a:rPr lang="en-US" sz="1200" dirty="0"/>
              <a:t>: </a:t>
            </a:r>
            <a:r>
              <a:rPr lang="en-US" sz="1200" b="0" dirty="0"/>
              <a:t>60 children (</a:t>
            </a:r>
            <a:r>
              <a:rPr lang="en-US" sz="1200" dirty="0"/>
              <a:t>10 boys and 10 girls from each </a:t>
            </a:r>
            <a:r>
              <a:rPr lang="en-US" sz="1200" dirty="0" err="1"/>
              <a:t>tertile</a:t>
            </a:r>
            <a:r>
              <a:rPr lang="en-US" sz="1200" b="0" dirty="0"/>
              <a:t>) were selected from a sample of 1,130 children from the NICHD Study of Early Child Care and Youth Development </a:t>
            </a:r>
          </a:p>
          <a:p>
            <a:pPr marL="257175" indent="-257175">
              <a:lnSpc>
                <a:spcPct val="130000"/>
              </a:lnSpc>
              <a:buFont typeface="Wingdings" pitchFamily="2" charset="2"/>
              <a:buChar char="v"/>
            </a:pPr>
            <a:r>
              <a:rPr lang="en-US" sz="1200" u="sng" dirty="0"/>
              <a:t>Study participants</a:t>
            </a:r>
            <a:r>
              <a:rPr lang="en-US" sz="1200" dirty="0"/>
              <a:t>: </a:t>
            </a:r>
            <a:r>
              <a:rPr lang="en-US" sz="1200" b="0" dirty="0"/>
              <a:t>60 parent-child dyads</a:t>
            </a:r>
          </a:p>
          <a:p>
            <a:pPr lvl="2">
              <a:lnSpc>
                <a:spcPct val="130000"/>
              </a:lnSpc>
            </a:pPr>
            <a:r>
              <a:rPr lang="en-US" sz="1125" dirty="0"/>
              <a:t>Children’s mean age = 25.2 months</a:t>
            </a:r>
          </a:p>
          <a:p>
            <a:pPr lvl="2">
              <a:lnSpc>
                <a:spcPct val="130000"/>
              </a:lnSpc>
            </a:pPr>
            <a:r>
              <a:rPr lang="en-US" sz="1125" dirty="0"/>
              <a:t>37% Black non-Hispanic (n=22) and 63% White non-Hispanic (n=38)</a:t>
            </a:r>
          </a:p>
          <a:p>
            <a:pPr lvl="2">
              <a:lnSpc>
                <a:spcPct val="130000"/>
              </a:lnSpc>
            </a:pPr>
            <a:r>
              <a:rPr lang="en-US" sz="1125" dirty="0"/>
              <a:t>No significant differences in mother’s education</a:t>
            </a:r>
          </a:p>
          <a:p>
            <a:pPr>
              <a:lnSpc>
                <a:spcPct val="130000"/>
              </a:lnSpc>
            </a:pPr>
            <a:r>
              <a:rPr lang="en-US" sz="1125" b="0" i="1" dirty="0"/>
              <a:t>_   Income : needs ratio was less than 1.8 (</a:t>
            </a:r>
            <a:r>
              <a:rPr lang="en-US" sz="1125" i="1" dirty="0"/>
              <a:t>low-income participants</a:t>
            </a:r>
            <a:r>
              <a:rPr lang="en-US" sz="1125" b="0" i="1" dirty="0"/>
              <a:t>)</a:t>
            </a:r>
          </a:p>
          <a:p>
            <a:pPr marL="257175" indent="-257175">
              <a:lnSpc>
                <a:spcPct val="130000"/>
              </a:lnSpc>
              <a:buFont typeface="Wingdings" pitchFamily="2" charset="2"/>
              <a:buChar char="v"/>
            </a:pPr>
            <a:endParaRPr lang="en-US" sz="975" dirty="0"/>
          </a:p>
        </p:txBody>
      </p:sp>
      <p:pic>
        <p:nvPicPr>
          <p:cNvPr id="3078" name="Picture 6" descr="Cheers for improvements in child care subsidy - Voices for Virginia's Kids  Voices for Virginia's Children">
            <a:extLst>
              <a:ext uri="{FF2B5EF4-FFF2-40B4-BE49-F238E27FC236}">
                <a16:creationId xmlns:a16="http://schemas.microsoft.com/office/drawing/2014/main" id="{2E15A899-0CF5-A748-9AA9-0A7A55D8B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451" y="3868068"/>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C9CD6FD-9D51-544F-B24E-089CE457C655}"/>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7127690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3" name="Rectangle 22">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5" name="Rectangle 24">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A3F2DC48-157A-5044-BE47-3AE1380104BB}"/>
              </a:ext>
            </a:extLst>
          </p:cNvPr>
          <p:cNvSpPr>
            <a:spLocks noGrp="1"/>
          </p:cNvSpPr>
          <p:nvPr>
            <p:ph type="title"/>
          </p:nvPr>
        </p:nvSpPr>
        <p:spPr>
          <a:xfrm>
            <a:off x="1151529" y="1640291"/>
            <a:ext cx="7510282" cy="772770"/>
          </a:xfrm>
        </p:spPr>
        <p:txBody>
          <a:bodyPr>
            <a:normAutofit/>
          </a:bodyPr>
          <a:lstStyle/>
          <a:p>
            <a:r>
              <a:rPr lang="en-US" dirty="0">
                <a:solidFill>
                  <a:schemeClr val="bg1"/>
                </a:solidFill>
              </a:rPr>
              <a:t>Methods</a:t>
            </a:r>
          </a:p>
        </p:txBody>
      </p:sp>
      <p:sp>
        <p:nvSpPr>
          <p:cNvPr id="27" name="Rectangle 26">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9" name="Rectangle 28">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06870453-5E4C-ED43-889F-DC9706A97883}"/>
              </a:ext>
            </a:extLst>
          </p:cNvPr>
          <p:cNvSpPr>
            <a:spLocks noGrp="1"/>
          </p:cNvSpPr>
          <p:nvPr>
            <p:ph idx="1"/>
          </p:nvPr>
        </p:nvSpPr>
        <p:spPr>
          <a:xfrm>
            <a:off x="1151529" y="2985824"/>
            <a:ext cx="7451678" cy="2772551"/>
          </a:xfrm>
        </p:spPr>
        <p:txBody>
          <a:bodyPr anchor="t">
            <a:normAutofit/>
          </a:bodyPr>
          <a:lstStyle/>
          <a:p>
            <a:pPr marL="214313" indent="-214313">
              <a:buFont typeface="Wingdings" pitchFamily="2" charset="2"/>
              <a:buChar char="v"/>
            </a:pPr>
            <a:r>
              <a:rPr lang="en-US" dirty="0"/>
              <a:t>Expressive Language measured using the </a:t>
            </a:r>
            <a:r>
              <a:rPr lang="en-US" dirty="0" err="1"/>
              <a:t>Reynell</a:t>
            </a:r>
            <a:r>
              <a:rPr lang="en-US" dirty="0"/>
              <a:t> Developmental Language Scales</a:t>
            </a:r>
          </a:p>
          <a:p>
            <a:pPr marL="214313" indent="-214313">
              <a:buFont typeface="Wingdings" pitchFamily="2" charset="2"/>
              <a:buChar char="v"/>
            </a:pPr>
            <a:r>
              <a:rPr lang="en-US" dirty="0"/>
              <a:t>Three Boxes Task </a:t>
            </a:r>
          </a:p>
          <a:p>
            <a:pPr marL="1654493" lvl="5" indent="-214313">
              <a:buFont typeface="Arial" panose="020B0604020202020204" pitchFamily="34" charset="0"/>
              <a:buChar char="•"/>
            </a:pPr>
            <a:r>
              <a:rPr lang="en-US" sz="1200" dirty="0">
                <a:solidFill>
                  <a:schemeClr val="tx2">
                    <a:lumMod val="75000"/>
                  </a:schemeClr>
                </a:solidFill>
              </a:rPr>
              <a:t>15-minute video recordings scaled 1-7</a:t>
            </a:r>
          </a:p>
          <a:p>
            <a:pPr marL="1654493" lvl="5" indent="-214313">
              <a:buFont typeface="Arial" panose="020B0604020202020204" pitchFamily="34" charset="0"/>
              <a:buChar char="•"/>
            </a:pPr>
            <a:r>
              <a:rPr lang="en-US" sz="1200" dirty="0">
                <a:solidFill>
                  <a:schemeClr val="bg2">
                    <a:lumMod val="25000"/>
                  </a:schemeClr>
                </a:solidFill>
              </a:rPr>
              <a:t>Each of the three items (symbol-infused joint engagement, fluency and    connectedness, and routines and rituals) was applied once to the 15-minute observation (</a:t>
            </a:r>
            <a:r>
              <a:rPr lang="en-US" sz="1200" i="1" dirty="0">
                <a:solidFill>
                  <a:schemeClr val="bg2">
                    <a:lumMod val="25000"/>
                  </a:schemeClr>
                </a:solidFill>
              </a:rPr>
              <a:t>Quality</a:t>
            </a:r>
            <a:r>
              <a:rPr lang="en-US" sz="1200" dirty="0">
                <a:solidFill>
                  <a:schemeClr val="bg2">
                    <a:lumMod val="25000"/>
                  </a:schemeClr>
                </a:solidFill>
              </a:rPr>
              <a:t>)</a:t>
            </a:r>
          </a:p>
          <a:p>
            <a:pPr marL="1654493" lvl="5" indent="-214313">
              <a:buFont typeface="Arial" panose="020B0604020202020204" pitchFamily="34" charset="0"/>
              <a:buChar char="•"/>
            </a:pPr>
            <a:r>
              <a:rPr lang="en-US" sz="1200" dirty="0">
                <a:solidFill>
                  <a:schemeClr val="tx1">
                    <a:lumMod val="75000"/>
                    <a:lumOff val="25000"/>
                  </a:schemeClr>
                </a:solidFill>
              </a:rPr>
              <a:t>Maternal Maternal Words Per Minute (</a:t>
            </a:r>
            <a:r>
              <a:rPr lang="en-US" sz="1200" i="1" dirty="0">
                <a:solidFill>
                  <a:schemeClr val="tx1">
                    <a:lumMod val="75000"/>
                    <a:lumOff val="25000"/>
                  </a:schemeClr>
                </a:solidFill>
              </a:rPr>
              <a:t>Quantity</a:t>
            </a:r>
            <a:r>
              <a:rPr lang="en-US" sz="1200" dirty="0">
                <a:solidFill>
                  <a:schemeClr val="tx1">
                    <a:lumMod val="75000"/>
                    <a:lumOff val="25000"/>
                  </a:schemeClr>
                </a:solidFill>
              </a:rPr>
              <a:t>) </a:t>
            </a:r>
          </a:p>
          <a:p>
            <a:pPr marL="1654493" lvl="5" indent="-214313">
              <a:buFont typeface="Arial" panose="020B0604020202020204" pitchFamily="34" charset="0"/>
              <a:buChar char="•"/>
            </a:pPr>
            <a:r>
              <a:rPr lang="en-US" sz="1200" dirty="0">
                <a:solidFill>
                  <a:schemeClr val="tx1">
                    <a:lumMod val="75000"/>
                    <a:lumOff val="25000"/>
                  </a:schemeClr>
                </a:solidFill>
              </a:rPr>
              <a:t>Sensitive Parenting</a:t>
            </a:r>
          </a:p>
          <a:p>
            <a:endParaRPr lang="en-US" dirty="0"/>
          </a:p>
          <a:p>
            <a:pPr marL="1654493" lvl="5" indent="-214313">
              <a:buFont typeface="Arial" panose="020B0604020202020204" pitchFamily="34" charset="0"/>
              <a:buChar char="•"/>
            </a:pPr>
            <a:endParaRPr lang="en-US" sz="1200" dirty="0">
              <a:solidFill>
                <a:schemeClr val="bg2">
                  <a:lumMod val="25000"/>
                </a:schemeClr>
              </a:solidFill>
            </a:endParaRPr>
          </a:p>
          <a:p>
            <a:pPr lvl="5" indent="0">
              <a:buNone/>
            </a:pPr>
            <a:endParaRPr lang="en-US" sz="1200" dirty="0">
              <a:solidFill>
                <a:schemeClr val="bg2">
                  <a:lumMod val="25000"/>
                </a:schemeClr>
              </a:solidFill>
            </a:endParaRPr>
          </a:p>
          <a:p>
            <a:pPr marL="214313" indent="-214313">
              <a:buFont typeface="Wingdings" pitchFamily="2" charset="2"/>
              <a:buChar char="v"/>
            </a:pPr>
            <a:endParaRPr lang="en-US" dirty="0"/>
          </a:p>
          <a:p>
            <a:endParaRPr lang="en-US" dirty="0"/>
          </a:p>
        </p:txBody>
      </p:sp>
      <p:sp>
        <p:nvSpPr>
          <p:cNvPr id="4" name="TextBox 3">
            <a:extLst>
              <a:ext uri="{FF2B5EF4-FFF2-40B4-BE49-F238E27FC236}">
                <a16:creationId xmlns:a16="http://schemas.microsoft.com/office/drawing/2014/main" id="{C4BF9D0D-B572-BE41-A5AE-ED9543853601}"/>
              </a:ext>
            </a:extLst>
          </p:cNvPr>
          <p:cNvSpPr txBox="1"/>
          <p:nvPr/>
        </p:nvSpPr>
        <p:spPr>
          <a:xfrm>
            <a:off x="1266825" y="2595524"/>
            <a:ext cx="3448050" cy="438582"/>
          </a:xfrm>
          <a:prstGeom prst="rect">
            <a:avLst/>
          </a:prstGeom>
          <a:noFill/>
        </p:spPr>
        <p:txBody>
          <a:bodyPr wrap="square" rtlCol="0">
            <a:spAutoFit/>
          </a:bodyPr>
          <a:lstStyle/>
          <a:p>
            <a:pPr defTabSz="342900" eaLnBrk="1" fontAlgn="auto" hangingPunct="1">
              <a:spcBef>
                <a:spcPts val="0"/>
              </a:spcBef>
              <a:spcAft>
                <a:spcPts val="0"/>
              </a:spcAft>
            </a:pPr>
            <a:r>
              <a:rPr lang="en-US" sz="2250" b="1" u="sng" dirty="0">
                <a:solidFill>
                  <a:srgbClr val="210B48"/>
                </a:solidFill>
                <a:latin typeface="Meiryo"/>
              </a:rPr>
              <a:t>Procedure</a:t>
            </a:r>
          </a:p>
        </p:txBody>
      </p:sp>
      <p:sp>
        <p:nvSpPr>
          <p:cNvPr id="10" name="TextBox 9">
            <a:extLst>
              <a:ext uri="{FF2B5EF4-FFF2-40B4-BE49-F238E27FC236}">
                <a16:creationId xmlns:a16="http://schemas.microsoft.com/office/drawing/2014/main" id="{30BF6CF5-8FE4-314F-B268-A5E49BC80762}"/>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417440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73241DD2-4DB4-654F-8C04-B1373486C698}"/>
              </a:ext>
            </a:extLst>
          </p:cNvPr>
          <p:cNvPicPr>
            <a:picLocks noGrp="1" noChangeAspect="1"/>
          </p:cNvPicPr>
          <p:nvPr>
            <p:ph idx="1"/>
          </p:nvPr>
        </p:nvPicPr>
        <p:blipFill>
          <a:blip r:embed="rId4"/>
          <a:stretch>
            <a:fillRect/>
          </a:stretch>
        </p:blipFill>
        <p:spPr>
          <a:xfrm>
            <a:off x="1" y="-66769"/>
            <a:ext cx="9220200" cy="6924768"/>
          </a:xfrm>
          <a:prstGeom prst="rect">
            <a:avLst/>
          </a:prstGeom>
        </p:spPr>
      </p:pic>
      <p:sp>
        <p:nvSpPr>
          <p:cNvPr id="2" name="Title 1">
            <a:extLst>
              <a:ext uri="{FF2B5EF4-FFF2-40B4-BE49-F238E27FC236}">
                <a16:creationId xmlns:a16="http://schemas.microsoft.com/office/drawing/2014/main" id="{53EAD3F1-44DF-5C48-85E3-457102E22A44}"/>
              </a:ext>
            </a:extLst>
          </p:cNvPr>
          <p:cNvSpPr>
            <a:spLocks noGrp="1"/>
          </p:cNvSpPr>
          <p:nvPr>
            <p:ph type="title"/>
          </p:nvPr>
        </p:nvSpPr>
        <p:spPr>
          <a:xfrm>
            <a:off x="457200" y="195072"/>
            <a:ext cx="8229600" cy="1252728"/>
          </a:xfrm>
        </p:spPr>
        <p:txBody>
          <a:bodyPr>
            <a:normAutofit/>
          </a:bodyPr>
          <a:lstStyle/>
          <a:p>
            <a:pPr algn="ctr"/>
            <a:r>
              <a:rPr lang="en-US" dirty="0">
                <a:solidFill>
                  <a:schemeClr val="accent1"/>
                </a:solidFill>
              </a:rPr>
              <a:t>Mean effects</a:t>
            </a:r>
          </a:p>
        </p:txBody>
      </p:sp>
      <p:sp>
        <p:nvSpPr>
          <p:cNvPr id="4" name="TextBox 3">
            <a:extLst>
              <a:ext uri="{FF2B5EF4-FFF2-40B4-BE49-F238E27FC236}">
                <a16:creationId xmlns:a16="http://schemas.microsoft.com/office/drawing/2014/main" id="{C1F810E7-FDFD-E241-A98E-8463D7DCECF1}"/>
              </a:ext>
            </a:extLst>
          </p:cNvPr>
          <p:cNvSpPr txBox="1"/>
          <p:nvPr/>
        </p:nvSpPr>
        <p:spPr>
          <a:xfrm>
            <a:off x="7908432" y="5735279"/>
            <a:ext cx="885295"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p:txBody>
      </p:sp>
    </p:spTree>
    <p:extLst>
      <p:ext uri="{BB962C8B-B14F-4D97-AF65-F5344CB8AC3E}">
        <p14:creationId xmlns:p14="http://schemas.microsoft.com/office/powerpoint/2010/main" val="331491719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AA97652C-CA48-40D6-A04A-B322A666E3D1}" type="slidenum">
              <a:rPr lang="en-US" smtClean="0"/>
              <a:pPr>
                <a:defRPr/>
              </a:pPr>
              <a:t>4</a:t>
            </a:fld>
            <a:endParaRPr lang="en-US"/>
          </a:p>
        </p:txBody>
      </p:sp>
      <p:sp>
        <p:nvSpPr>
          <p:cNvPr id="22531" name="Rectangle 2"/>
          <p:cNvSpPr>
            <a:spLocks noGrp="1" noChangeArrowheads="1"/>
          </p:cNvSpPr>
          <p:nvPr>
            <p:ph type="title"/>
          </p:nvPr>
        </p:nvSpPr>
        <p:spPr/>
        <p:txBody>
          <a:bodyPr>
            <a:normAutofit fontScale="90000"/>
          </a:bodyPr>
          <a:lstStyle/>
          <a:p>
            <a:r>
              <a:rPr lang="en-US" altLang="en-US"/>
              <a:t>Distinguishing between non-native speech sounds in 1st year</a:t>
            </a:r>
          </a:p>
        </p:txBody>
      </p:sp>
      <p:sp>
        <p:nvSpPr>
          <p:cNvPr id="22532" name="Rectangle 3"/>
          <p:cNvSpPr>
            <a:spLocks noGrp="1" noChangeArrowheads="1"/>
          </p:cNvSpPr>
          <p:nvPr>
            <p:ph type="body" idx="1"/>
          </p:nvPr>
        </p:nvSpPr>
        <p:spPr/>
        <p:txBody>
          <a:bodyPr/>
          <a:lstStyle/>
          <a:p>
            <a:pPr>
              <a:lnSpc>
                <a:spcPct val="90000"/>
              </a:lnSpc>
            </a:pPr>
            <a:r>
              <a:rPr lang="en-US" altLang="en-US" sz="2800"/>
              <a:t>At birth, infants are capable of discriminating all phonetically relevant differences in the world’s languages </a:t>
            </a:r>
          </a:p>
          <a:p>
            <a:pPr lvl="1">
              <a:lnSpc>
                <a:spcPct val="90000"/>
              </a:lnSpc>
            </a:pPr>
            <a:r>
              <a:rPr lang="en-US" altLang="en-US" sz="2400"/>
              <a:t>They perceptually partition the acoustic space underlying phonetic distinctions in a universal way. </a:t>
            </a:r>
          </a:p>
          <a:p>
            <a:pPr>
              <a:lnSpc>
                <a:spcPct val="90000"/>
              </a:lnSpc>
            </a:pPr>
            <a:r>
              <a:rPr lang="en-US" altLang="en-US" sz="2800"/>
              <a:t>By 6 months of age, infants raised in different linguistic environments show an effect of language experience. </a:t>
            </a:r>
          </a:p>
          <a:p>
            <a:pPr>
              <a:lnSpc>
                <a:spcPct val="90000"/>
              </a:lnSpc>
            </a:pPr>
            <a:r>
              <a:rPr lang="en-US" altLang="en-US" sz="2800"/>
              <a:t>Their representations are becoming language specific</a:t>
            </a:r>
          </a:p>
        </p:txBody>
      </p:sp>
    </p:spTree>
    <p:extLst>
      <p:ext uri="{BB962C8B-B14F-4D97-AF65-F5344CB8AC3E}">
        <p14:creationId xmlns:p14="http://schemas.microsoft.com/office/powerpoint/2010/main" val="131243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1" name="Rectangle 10">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857249"/>
            <a:ext cx="8364923" cy="229386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Rectangle 12">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15311"/>
            <a:ext cx="9144000" cy="8709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FC3BA303-76B3-5D44-A9AA-5F373A036BE2}"/>
              </a:ext>
            </a:extLst>
          </p:cNvPr>
          <p:cNvSpPr>
            <a:spLocks noGrp="1"/>
          </p:cNvSpPr>
          <p:nvPr>
            <p:ph type="title"/>
          </p:nvPr>
        </p:nvSpPr>
        <p:spPr>
          <a:xfrm>
            <a:off x="1222338" y="3164409"/>
            <a:ext cx="7439472" cy="772770"/>
          </a:xfrm>
        </p:spPr>
        <p:txBody>
          <a:bodyPr>
            <a:normAutofit fontScale="90000"/>
          </a:bodyPr>
          <a:lstStyle/>
          <a:p>
            <a:r>
              <a:rPr lang="en-US" dirty="0">
                <a:solidFill>
                  <a:srgbClr val="FFC000"/>
                </a:solidFill>
              </a:rPr>
              <a:t>Quality measures &gt; quantity measures</a:t>
            </a:r>
          </a:p>
        </p:txBody>
      </p:sp>
      <p:sp>
        <p:nvSpPr>
          <p:cNvPr id="15" name="Rectangle 14">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58466"/>
            <a:ext cx="755075" cy="774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7" name="Rectangle 16">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4" name="Picture 3">
            <a:extLst>
              <a:ext uri="{FF2B5EF4-FFF2-40B4-BE49-F238E27FC236}">
                <a16:creationId xmlns:a16="http://schemas.microsoft.com/office/drawing/2014/main" id="{0D8BB123-EF93-054C-BE68-DCFEA864A122}"/>
              </a:ext>
            </a:extLst>
          </p:cNvPr>
          <p:cNvPicPr>
            <a:picLocks noChangeAspect="1"/>
          </p:cNvPicPr>
          <p:nvPr/>
        </p:nvPicPr>
        <p:blipFill>
          <a:blip r:embed="rId3"/>
          <a:stretch>
            <a:fillRect/>
          </a:stretch>
        </p:blipFill>
        <p:spPr>
          <a:xfrm>
            <a:off x="81357" y="457200"/>
            <a:ext cx="8941876" cy="2503260"/>
          </a:xfrm>
          <a:prstGeom prst="rect">
            <a:avLst/>
          </a:prstGeom>
        </p:spPr>
      </p:pic>
      <p:sp>
        <p:nvSpPr>
          <p:cNvPr id="3" name="Content Placeholder 2">
            <a:extLst>
              <a:ext uri="{FF2B5EF4-FFF2-40B4-BE49-F238E27FC236}">
                <a16:creationId xmlns:a16="http://schemas.microsoft.com/office/drawing/2014/main" id="{A232A379-F1AB-B944-A449-204392788356}"/>
              </a:ext>
            </a:extLst>
          </p:cNvPr>
          <p:cNvSpPr>
            <a:spLocks noGrp="1"/>
          </p:cNvSpPr>
          <p:nvPr>
            <p:ph idx="1"/>
          </p:nvPr>
        </p:nvSpPr>
        <p:spPr>
          <a:xfrm>
            <a:off x="9563643" y="4024315"/>
            <a:ext cx="7380869" cy="1696025"/>
          </a:xfrm>
        </p:spPr>
        <p:txBody>
          <a:bodyPr anchor="t">
            <a:normAutofit fontScale="92500" lnSpcReduction="10000"/>
          </a:bodyPr>
          <a:lstStyle/>
          <a:p>
            <a:pPr marL="214313" indent="-214313">
              <a:lnSpc>
                <a:spcPct val="130000"/>
              </a:lnSpc>
              <a:buFont typeface="Arial" panose="020B0604020202020204" pitchFamily="34" charset="0"/>
              <a:buChar char="•"/>
            </a:pPr>
            <a:r>
              <a:rPr lang="en-US" b="0" dirty="0"/>
              <a:t>Children on the path to becoming successful language learners at 36 months (i.e., scoring in the top third of </a:t>
            </a:r>
            <a:r>
              <a:rPr lang="en-US" b="0" dirty="0" err="1"/>
              <a:t>Reynell</a:t>
            </a:r>
            <a:r>
              <a:rPr lang="en-US" b="0" dirty="0"/>
              <a:t> expressive-language norms) received significantly higher ratings on </a:t>
            </a:r>
            <a:r>
              <a:rPr lang="en-US" b="0" u="sng" dirty="0"/>
              <a:t>all three</a:t>
            </a:r>
            <a:r>
              <a:rPr lang="en-US" b="0" dirty="0"/>
              <a:t> indicators of 24-month communication foundation quality than children in the bottom third of the language-outcome distribution</a:t>
            </a:r>
          </a:p>
          <a:p>
            <a:pPr marL="214313" indent="-214313">
              <a:lnSpc>
                <a:spcPct val="130000"/>
              </a:lnSpc>
              <a:buFont typeface="Arial" panose="020B0604020202020204" pitchFamily="34" charset="0"/>
              <a:buChar char="•"/>
            </a:pPr>
            <a:r>
              <a:rPr lang="en-US" dirty="0"/>
              <a:t>Quality communication </a:t>
            </a:r>
            <a:r>
              <a:rPr lang="en-US" b="0" dirty="0"/>
              <a:t>is an indicator of successful language learning </a:t>
            </a:r>
          </a:p>
          <a:p>
            <a:pPr>
              <a:lnSpc>
                <a:spcPct val="130000"/>
              </a:lnSpc>
            </a:pPr>
            <a:endParaRPr lang="en-US" sz="975" dirty="0"/>
          </a:p>
        </p:txBody>
      </p:sp>
      <p:sp>
        <p:nvSpPr>
          <p:cNvPr id="5" name="Oval 4">
            <a:extLst>
              <a:ext uri="{FF2B5EF4-FFF2-40B4-BE49-F238E27FC236}">
                <a16:creationId xmlns:a16="http://schemas.microsoft.com/office/drawing/2014/main" id="{8BEB091F-CB8B-D041-B51C-62F01DF6D642}"/>
              </a:ext>
            </a:extLst>
          </p:cNvPr>
          <p:cNvSpPr/>
          <p:nvPr/>
        </p:nvSpPr>
        <p:spPr>
          <a:xfrm>
            <a:off x="5695901" y="1981200"/>
            <a:ext cx="511605" cy="22750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TextBox 11">
            <a:extLst>
              <a:ext uri="{FF2B5EF4-FFF2-40B4-BE49-F238E27FC236}">
                <a16:creationId xmlns:a16="http://schemas.microsoft.com/office/drawing/2014/main" id="{F91D6D50-CC62-6040-BC22-59C8BE8F8AB9}"/>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
        <p:nvSpPr>
          <p:cNvPr id="14" name="Oval 13">
            <a:extLst>
              <a:ext uri="{FF2B5EF4-FFF2-40B4-BE49-F238E27FC236}">
                <a16:creationId xmlns:a16="http://schemas.microsoft.com/office/drawing/2014/main" id="{3779AB61-CF37-4684-9E12-AB32040DA482}"/>
              </a:ext>
            </a:extLst>
          </p:cNvPr>
          <p:cNvSpPr/>
          <p:nvPr/>
        </p:nvSpPr>
        <p:spPr>
          <a:xfrm>
            <a:off x="5736795" y="1343210"/>
            <a:ext cx="511605" cy="63799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Tree>
    <p:extLst>
      <p:ext uri="{BB962C8B-B14F-4D97-AF65-F5344CB8AC3E}">
        <p14:creationId xmlns:p14="http://schemas.microsoft.com/office/powerpoint/2010/main" val="2712149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CC51-4BD4-D24B-93FE-DB63D785986D}"/>
              </a:ext>
            </a:extLst>
          </p:cNvPr>
          <p:cNvSpPr>
            <a:spLocks noGrp="1"/>
          </p:cNvSpPr>
          <p:nvPr>
            <p:ph type="title"/>
          </p:nvPr>
        </p:nvSpPr>
        <p:spPr>
          <a:xfrm>
            <a:off x="1075967" y="1692245"/>
            <a:ext cx="3647108" cy="1514616"/>
          </a:xfrm>
        </p:spPr>
        <p:txBody>
          <a:bodyPr>
            <a:normAutofit/>
          </a:bodyPr>
          <a:lstStyle/>
          <a:p>
            <a:r>
              <a:rPr lang="en-US" dirty="0">
                <a:solidFill>
                  <a:schemeClr val="bg1"/>
                </a:solidFill>
              </a:rPr>
              <a:t>Results- Hypothesis 2</a:t>
            </a:r>
          </a:p>
        </p:txBody>
      </p:sp>
      <p:sp>
        <p:nvSpPr>
          <p:cNvPr id="3" name="Content Placeholder 2">
            <a:extLst>
              <a:ext uri="{FF2B5EF4-FFF2-40B4-BE49-F238E27FC236}">
                <a16:creationId xmlns:a16="http://schemas.microsoft.com/office/drawing/2014/main" id="{C9F6F70D-6F68-784B-8282-1E546092BE90}"/>
              </a:ext>
            </a:extLst>
          </p:cNvPr>
          <p:cNvSpPr>
            <a:spLocks noGrp="1"/>
          </p:cNvSpPr>
          <p:nvPr>
            <p:ph idx="1"/>
          </p:nvPr>
        </p:nvSpPr>
        <p:spPr>
          <a:xfrm>
            <a:off x="1075967" y="3637906"/>
            <a:ext cx="3837940" cy="2362844"/>
          </a:xfrm>
        </p:spPr>
        <p:txBody>
          <a:bodyPr anchor="t">
            <a:normAutofit fontScale="40000" lnSpcReduction="20000"/>
          </a:bodyPr>
          <a:lstStyle/>
          <a:p>
            <a:pPr marL="214313" indent="-214313">
              <a:lnSpc>
                <a:spcPct val="130000"/>
              </a:lnSpc>
              <a:buFont typeface="Wingdings" pitchFamily="2" charset="2"/>
              <a:buChar char="v"/>
            </a:pPr>
            <a:r>
              <a:rPr lang="en-US" b="0" i="1" dirty="0"/>
              <a:t>Quality ratings </a:t>
            </a:r>
            <a:r>
              <a:rPr lang="en-US" b="0" dirty="0"/>
              <a:t>and </a:t>
            </a:r>
            <a:r>
              <a:rPr lang="en-US" b="0" i="1" dirty="0"/>
              <a:t>maternal wpm </a:t>
            </a:r>
            <a:r>
              <a:rPr lang="en-US" b="0" dirty="0"/>
              <a:t>at age 24 months accounted for </a:t>
            </a:r>
            <a:r>
              <a:rPr lang="en-US" b="0" u="sng" dirty="0"/>
              <a:t>27.8%</a:t>
            </a:r>
            <a:r>
              <a:rPr lang="en-US" b="0" dirty="0"/>
              <a:t> of the variance in child expressive language at age 36 months</a:t>
            </a:r>
          </a:p>
          <a:p>
            <a:pPr marL="214313" indent="-214313">
              <a:lnSpc>
                <a:spcPct val="130000"/>
              </a:lnSpc>
              <a:buFont typeface="Wingdings" pitchFamily="2" charset="2"/>
              <a:buChar char="v"/>
            </a:pPr>
            <a:r>
              <a:rPr lang="en-US" b="0" dirty="0"/>
              <a:t>Alone, quality ratings accounted for </a:t>
            </a:r>
            <a:r>
              <a:rPr lang="en-US" b="0" u="sng" dirty="0"/>
              <a:t>26.9</a:t>
            </a:r>
            <a:r>
              <a:rPr lang="en-US" b="0" dirty="0"/>
              <a:t>% of the variance</a:t>
            </a:r>
          </a:p>
          <a:p>
            <a:pPr marL="214313" indent="-214313">
              <a:lnSpc>
                <a:spcPct val="130000"/>
              </a:lnSpc>
              <a:buFont typeface="Wingdings" pitchFamily="2" charset="2"/>
              <a:buChar char="v"/>
            </a:pPr>
            <a:r>
              <a:rPr lang="en-US" b="0" dirty="0"/>
              <a:t>Quality ratings accounted uniquely for </a:t>
            </a:r>
            <a:r>
              <a:rPr lang="en-US" b="0" u="sng" dirty="0"/>
              <a:t>16.4%</a:t>
            </a:r>
            <a:r>
              <a:rPr lang="en-US" b="0" dirty="0"/>
              <a:t> of the variance, maternal wpm uniquely for </a:t>
            </a:r>
            <a:r>
              <a:rPr lang="en-US" b="0" u="sng" dirty="0"/>
              <a:t>1.0%</a:t>
            </a:r>
            <a:r>
              <a:rPr lang="en-US" b="0" dirty="0"/>
              <a:t>, with 10.4% accounted for by both jointly </a:t>
            </a:r>
          </a:p>
          <a:p>
            <a:pPr>
              <a:lnSpc>
                <a:spcPct val="130000"/>
              </a:lnSpc>
            </a:pPr>
            <a:endParaRPr lang="en-US" sz="825" dirty="0"/>
          </a:p>
        </p:txBody>
      </p:sp>
      <p:pic>
        <p:nvPicPr>
          <p:cNvPr id="4098" name="Picture 2" descr="Table 6. Changes in Variance Accounted for Depending on the Order in W &#10;Quantity of Language Are Added to Models With and Without Sensitive Pare &#10;Additional van, &#10;Step and predictor &#10;1. Communication-foundation-quality ratings &#10;2. Maternal words per minute &#10;I. Maternal words per minute &#10;Model I &#10;.27 &#10;.28 &#10;Model 2 &#10;.11 &#10;2. Communication-foundation-quality ratings &#10;.28 &#10;Model 3 &#10;1. Sensitive parenting &#10;2. Communication-foundation-quality ratings &#10;.12 &#10;.30 &#10;.27 &#10;.01 &#10;.11 &#10;.16 &#10;.12 &#10;.18 &#10;3, 56 &#10;1, 55 &#10;1, 58 &#10;3, 55 &#10;1, 58 &#10;3, 55 ">
            <a:extLst>
              <a:ext uri="{FF2B5EF4-FFF2-40B4-BE49-F238E27FC236}">
                <a16:creationId xmlns:a16="http://schemas.microsoft.com/office/drawing/2014/main" id="{7389C10C-C45D-6644-B4BC-3E9D947167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365" y="1245856"/>
            <a:ext cx="8824589" cy="555948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7670A029-6ECC-6D40-B32D-70EAFE1978CF}"/>
              </a:ext>
            </a:extLst>
          </p:cNvPr>
          <p:cNvSpPr/>
          <p:nvPr/>
        </p:nvSpPr>
        <p:spPr>
          <a:xfrm>
            <a:off x="9677400" y="6266209"/>
            <a:ext cx="228600" cy="2107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2" name="Oval 11">
            <a:extLst>
              <a:ext uri="{FF2B5EF4-FFF2-40B4-BE49-F238E27FC236}">
                <a16:creationId xmlns:a16="http://schemas.microsoft.com/office/drawing/2014/main" id="{26AF771D-0807-0A4B-BA72-532D8B737908}"/>
              </a:ext>
            </a:extLst>
          </p:cNvPr>
          <p:cNvSpPr/>
          <p:nvPr/>
        </p:nvSpPr>
        <p:spPr>
          <a:xfrm>
            <a:off x="-1447800" y="79159"/>
            <a:ext cx="736882" cy="554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Oval 12">
            <a:extLst>
              <a:ext uri="{FF2B5EF4-FFF2-40B4-BE49-F238E27FC236}">
                <a16:creationId xmlns:a16="http://schemas.microsoft.com/office/drawing/2014/main" id="{EEE3917F-C972-CD40-851F-3670D4156149}"/>
              </a:ext>
            </a:extLst>
          </p:cNvPr>
          <p:cNvSpPr/>
          <p:nvPr/>
        </p:nvSpPr>
        <p:spPr>
          <a:xfrm>
            <a:off x="-1447800" y="202635"/>
            <a:ext cx="736882" cy="554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4" name="Oval 13">
            <a:extLst>
              <a:ext uri="{FF2B5EF4-FFF2-40B4-BE49-F238E27FC236}">
                <a16:creationId xmlns:a16="http://schemas.microsoft.com/office/drawing/2014/main" id="{8DE62CC4-02DC-EA4A-A3BE-662FA9334946}"/>
              </a:ext>
            </a:extLst>
          </p:cNvPr>
          <p:cNvSpPr/>
          <p:nvPr/>
        </p:nvSpPr>
        <p:spPr>
          <a:xfrm>
            <a:off x="-1086355" y="505088"/>
            <a:ext cx="681966" cy="7069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5" name="Oval 14">
            <a:extLst>
              <a:ext uri="{FF2B5EF4-FFF2-40B4-BE49-F238E27FC236}">
                <a16:creationId xmlns:a16="http://schemas.microsoft.com/office/drawing/2014/main" id="{89DD8DDB-7A7C-7440-8FF1-242D6C91BE1D}"/>
              </a:ext>
            </a:extLst>
          </p:cNvPr>
          <p:cNvSpPr/>
          <p:nvPr/>
        </p:nvSpPr>
        <p:spPr>
          <a:xfrm>
            <a:off x="-1447800" y="79159"/>
            <a:ext cx="1007503" cy="554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8" name="TextBox 17">
            <a:extLst>
              <a:ext uri="{FF2B5EF4-FFF2-40B4-BE49-F238E27FC236}">
                <a16:creationId xmlns:a16="http://schemas.microsoft.com/office/drawing/2014/main" id="{545983AB-1940-2346-928A-2F79E6B33BF2}"/>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
        <p:nvSpPr>
          <p:cNvPr id="20" name="Oval 19">
            <a:extLst>
              <a:ext uri="{FF2B5EF4-FFF2-40B4-BE49-F238E27FC236}">
                <a16:creationId xmlns:a16="http://schemas.microsoft.com/office/drawing/2014/main" id="{10817492-E8B9-48E6-A535-60A4AFE147E5}"/>
              </a:ext>
            </a:extLst>
          </p:cNvPr>
          <p:cNvSpPr/>
          <p:nvPr/>
        </p:nvSpPr>
        <p:spPr>
          <a:xfrm>
            <a:off x="11455870" y="3063221"/>
            <a:ext cx="161961"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1" name="Oval 20">
            <a:extLst>
              <a:ext uri="{FF2B5EF4-FFF2-40B4-BE49-F238E27FC236}">
                <a16:creationId xmlns:a16="http://schemas.microsoft.com/office/drawing/2014/main" id="{FE01340F-A1EF-45A0-918D-D9B27216D648}"/>
              </a:ext>
            </a:extLst>
          </p:cNvPr>
          <p:cNvSpPr/>
          <p:nvPr/>
        </p:nvSpPr>
        <p:spPr>
          <a:xfrm>
            <a:off x="11111115" y="2939745"/>
            <a:ext cx="236095"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2" name="Oval 21">
            <a:extLst>
              <a:ext uri="{FF2B5EF4-FFF2-40B4-BE49-F238E27FC236}">
                <a16:creationId xmlns:a16="http://schemas.microsoft.com/office/drawing/2014/main" id="{C586D273-21E8-4101-8A16-E29D3FAC1154}"/>
              </a:ext>
            </a:extLst>
          </p:cNvPr>
          <p:cNvSpPr/>
          <p:nvPr/>
        </p:nvSpPr>
        <p:spPr>
          <a:xfrm>
            <a:off x="11111115" y="3063221"/>
            <a:ext cx="236095"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3" name="Oval 22">
            <a:extLst>
              <a:ext uri="{FF2B5EF4-FFF2-40B4-BE49-F238E27FC236}">
                <a16:creationId xmlns:a16="http://schemas.microsoft.com/office/drawing/2014/main" id="{2120D4F8-1BBA-49ED-B0C5-61442AA5DDA7}"/>
              </a:ext>
            </a:extLst>
          </p:cNvPr>
          <p:cNvSpPr/>
          <p:nvPr/>
        </p:nvSpPr>
        <p:spPr>
          <a:xfrm>
            <a:off x="11435240" y="3365673"/>
            <a:ext cx="218500" cy="157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4" name="Oval 23">
            <a:extLst>
              <a:ext uri="{FF2B5EF4-FFF2-40B4-BE49-F238E27FC236}">
                <a16:creationId xmlns:a16="http://schemas.microsoft.com/office/drawing/2014/main" id="{8D94EBE2-C4B9-492C-8D35-20CAF7B23984}"/>
              </a:ext>
            </a:extLst>
          </p:cNvPr>
          <p:cNvSpPr/>
          <p:nvPr/>
        </p:nvSpPr>
        <p:spPr>
          <a:xfrm>
            <a:off x="11426707" y="2939745"/>
            <a:ext cx="191125" cy="123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5" name="Title 1">
            <a:extLst>
              <a:ext uri="{FF2B5EF4-FFF2-40B4-BE49-F238E27FC236}">
                <a16:creationId xmlns:a16="http://schemas.microsoft.com/office/drawing/2014/main" id="{5B0C14DD-4ED6-4B6C-B2E9-4F8755F29985}"/>
              </a:ext>
            </a:extLst>
          </p:cNvPr>
          <p:cNvSpPr txBox="1">
            <a:spLocks/>
          </p:cNvSpPr>
          <p:nvPr/>
        </p:nvSpPr>
        <p:spPr>
          <a:xfrm>
            <a:off x="1056089" y="329299"/>
            <a:ext cx="7439472" cy="772770"/>
          </a:xfrm>
          <a:prstGeom prst="rect">
            <a:avLst/>
          </a:prstGeom>
        </p:spPr>
        <p:txBody>
          <a:bodyPr vert="horz" lIns="91440" rIns="45720" rtlCol="0" anchor="ctr">
            <a:normAutofit fontScale="750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fontAlgn="auto">
              <a:spcAft>
                <a:spcPts val="0"/>
              </a:spcAft>
            </a:pPr>
            <a:r>
              <a:rPr lang="en-US">
                <a:solidFill>
                  <a:srgbClr val="FFC000"/>
                </a:solidFill>
              </a:rPr>
              <a:t>Quality measures &gt; quantity measures</a:t>
            </a:r>
            <a:endParaRPr lang="en-US" dirty="0">
              <a:solidFill>
                <a:srgbClr val="FFC000"/>
              </a:solidFill>
            </a:endParaRPr>
          </a:p>
        </p:txBody>
      </p:sp>
    </p:spTree>
    <p:extLst>
      <p:ext uri="{BB962C8B-B14F-4D97-AF65-F5344CB8AC3E}">
        <p14:creationId xmlns:p14="http://schemas.microsoft.com/office/powerpoint/2010/main" val="3252547765"/>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Picture 2" descr="Table 7. Results From Hierarchic Models for Ratings of Quality of Communication Foundation &#10;Additional variance &#10;accounted for &#10;1, 57 &#10;1, 57 &#10;Step and predictor &#10;I. Symbol-infused joint engagement &#10;Routines and rituals &#10;2. &#10;Fluency and connectedness &#10;3. &#10;Routines and rituals &#10;I. &#10;Symbol-infused joint engagement &#10;2. &#10;Fluency and connectedness &#10;3. &#10;Step 1 &#10;0.377 &#10;.14 &#10;.15 &#10;.27 &#10;.12 &#10;.15 &#10;.27 &#10;AR2 &#10;.14 &#10;.01 &#10;.12 &#10;.12 &#10;.03 &#10;.12 &#10;elf p &#10;Model 1 &#10;1, &#10;1, &#10;1, &#10;1, &#10;58 &#10;56 &#10;58 &#10;56 &#10;.003 &#10;.505 &#10;.004 &#10;Model 2 &#10;.155 &#10;.004 &#10;Model 3 &#10;Step 2 &#10;0.277 &#10;0.129 &#10;0.129 &#10;0.277 &#10;Step 3 &#10;-0.028 &#10;0.031 &#10;0.519 &#10;0.031 &#10;—0.028 &#10;0.519 ">
            <a:extLst>
              <a:ext uri="{FF2B5EF4-FFF2-40B4-BE49-F238E27FC236}">
                <a16:creationId xmlns:a16="http://schemas.microsoft.com/office/drawing/2014/main" id="{998AFA25-4EDF-9642-9456-B42403475D4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25401" y="1252728"/>
            <a:ext cx="9143999" cy="43428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E26361-EE59-9545-B0FE-9DE9CD0B0E90}"/>
              </a:ext>
            </a:extLst>
          </p:cNvPr>
          <p:cNvSpPr/>
          <p:nvPr/>
        </p:nvSpPr>
        <p:spPr>
          <a:xfrm>
            <a:off x="12700" y="5595558"/>
            <a:ext cx="8213762" cy="961877"/>
          </a:xfrm>
          <a:prstGeom prst="rect">
            <a:avLst/>
          </a:prstGeom>
        </p:spPr>
        <p:txBody>
          <a:bodyPr vert="horz" lIns="82296" tIns="82296" rIns="82296" bIns="68580" rtlCol="0" anchor="t">
            <a:noAutofit/>
          </a:bodyPr>
          <a:lstStyle/>
          <a:p>
            <a:pPr marL="257175" indent="-257175" defTabSz="685800" eaLnBrk="1" fontAlgn="auto" hangingPunct="1">
              <a:lnSpc>
                <a:spcPct val="130000"/>
              </a:lnSpc>
              <a:spcBef>
                <a:spcPts val="698"/>
              </a:spcBef>
              <a:spcAft>
                <a:spcPts val="0"/>
              </a:spcAft>
              <a:buFont typeface="Wingdings" pitchFamily="2" charset="2"/>
              <a:buChar char="v"/>
            </a:pPr>
            <a:r>
              <a:rPr lang="en-US" sz="1500" spc="113" dirty="0">
                <a:solidFill>
                  <a:prstClr val="black">
                    <a:lumMod val="75000"/>
                    <a:lumOff val="25000"/>
                  </a:prstClr>
                </a:solidFill>
                <a:latin typeface="Meiryo"/>
              </a:rPr>
              <a:t>When each rating was the only predictor in the model, fluency and connectedness accounted for the most variance in expressive language scores </a:t>
            </a:r>
            <a:r>
              <a:rPr lang="en-US" sz="1500" b="1" spc="113" dirty="0">
                <a:solidFill>
                  <a:prstClr val="black">
                    <a:lumMod val="75000"/>
                    <a:lumOff val="25000"/>
                  </a:prstClr>
                </a:solidFill>
                <a:latin typeface="Meiryo"/>
              </a:rPr>
              <a:t>(</a:t>
            </a:r>
            <a:r>
              <a:rPr lang="en-US" sz="1500" b="1" i="1" spc="113" dirty="0">
                <a:solidFill>
                  <a:prstClr val="black">
                    <a:lumMod val="75000"/>
                    <a:lumOff val="25000"/>
                  </a:prstClr>
                </a:solidFill>
                <a:latin typeface="Meiryo"/>
              </a:rPr>
              <a:t>26.9%)</a:t>
            </a:r>
            <a:r>
              <a:rPr lang="en-US" sz="1500" spc="113" dirty="0">
                <a:solidFill>
                  <a:prstClr val="black">
                    <a:lumMod val="75000"/>
                    <a:lumOff val="25000"/>
                  </a:prstClr>
                </a:solidFill>
                <a:latin typeface="Meiryo"/>
              </a:rPr>
              <a:t>, in comparison to routines and rituals </a:t>
            </a:r>
            <a:r>
              <a:rPr lang="en-US" sz="1500" i="1" spc="113" dirty="0">
                <a:solidFill>
                  <a:prstClr val="black">
                    <a:lumMod val="75000"/>
                    <a:lumOff val="25000"/>
                  </a:prstClr>
                </a:solidFill>
                <a:latin typeface="Meiryo"/>
              </a:rPr>
              <a:t>(12%) </a:t>
            </a:r>
            <a:r>
              <a:rPr lang="en-US" sz="1500" spc="113" dirty="0">
                <a:solidFill>
                  <a:prstClr val="black">
                    <a:lumMod val="75000"/>
                    <a:lumOff val="25000"/>
                  </a:prstClr>
                </a:solidFill>
                <a:latin typeface="Meiryo"/>
              </a:rPr>
              <a:t>and joint engagement </a:t>
            </a:r>
            <a:r>
              <a:rPr lang="en-US" sz="1500" i="1" spc="113" dirty="0">
                <a:solidFill>
                  <a:prstClr val="black">
                    <a:lumMod val="75000"/>
                    <a:lumOff val="25000"/>
                  </a:prstClr>
                </a:solidFill>
                <a:latin typeface="Meiryo"/>
              </a:rPr>
              <a:t>(14%)</a:t>
            </a:r>
          </a:p>
        </p:txBody>
      </p:sp>
      <p:sp>
        <p:nvSpPr>
          <p:cNvPr id="7" name="Oval 6">
            <a:extLst>
              <a:ext uri="{FF2B5EF4-FFF2-40B4-BE49-F238E27FC236}">
                <a16:creationId xmlns:a16="http://schemas.microsoft.com/office/drawing/2014/main" id="{4A179BD8-98F7-3F45-8214-A972CAC4BE6D}"/>
              </a:ext>
            </a:extLst>
          </p:cNvPr>
          <p:cNvSpPr/>
          <p:nvPr/>
        </p:nvSpPr>
        <p:spPr>
          <a:xfrm flipH="1">
            <a:off x="-619709" y="2312407"/>
            <a:ext cx="252456" cy="100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0" name="5-Point Star 9">
            <a:extLst>
              <a:ext uri="{FF2B5EF4-FFF2-40B4-BE49-F238E27FC236}">
                <a16:creationId xmlns:a16="http://schemas.microsoft.com/office/drawing/2014/main" id="{59A3320C-DC4C-1B4C-894C-332B6B904A32}"/>
              </a:ext>
            </a:extLst>
          </p:cNvPr>
          <p:cNvSpPr/>
          <p:nvPr/>
        </p:nvSpPr>
        <p:spPr>
          <a:xfrm>
            <a:off x="-762000" y="2493701"/>
            <a:ext cx="252456" cy="1111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4" name="Oval 23">
            <a:extLst>
              <a:ext uri="{FF2B5EF4-FFF2-40B4-BE49-F238E27FC236}">
                <a16:creationId xmlns:a16="http://schemas.microsoft.com/office/drawing/2014/main" id="{10A15E9F-DDC8-E84D-A162-FAE5F2A27D6B}"/>
              </a:ext>
            </a:extLst>
          </p:cNvPr>
          <p:cNvSpPr/>
          <p:nvPr/>
        </p:nvSpPr>
        <p:spPr>
          <a:xfrm flipH="1">
            <a:off x="-619709" y="2087988"/>
            <a:ext cx="227209" cy="1007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TextBox 12">
            <a:extLst>
              <a:ext uri="{FF2B5EF4-FFF2-40B4-BE49-F238E27FC236}">
                <a16:creationId xmlns:a16="http://schemas.microsoft.com/office/drawing/2014/main" id="{3B038E96-39A9-8545-9A0E-9026425F0AD5}"/>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
        <p:nvSpPr>
          <p:cNvPr id="4" name="Title 3">
            <a:extLst>
              <a:ext uri="{FF2B5EF4-FFF2-40B4-BE49-F238E27FC236}">
                <a16:creationId xmlns:a16="http://schemas.microsoft.com/office/drawing/2014/main" id="{9F854345-C9DE-44BB-8D28-A118FA2862FD}"/>
              </a:ext>
            </a:extLst>
          </p:cNvPr>
          <p:cNvSpPr>
            <a:spLocks noGrp="1"/>
          </p:cNvSpPr>
          <p:nvPr>
            <p:ph type="title"/>
          </p:nvPr>
        </p:nvSpPr>
        <p:spPr>
          <a:xfrm>
            <a:off x="-25400" y="0"/>
            <a:ext cx="9118599" cy="1252728"/>
          </a:xfrm>
        </p:spPr>
        <p:txBody>
          <a:bodyPr>
            <a:normAutofit fontScale="90000"/>
          </a:bodyPr>
          <a:lstStyle/>
          <a:p>
            <a:r>
              <a:rPr lang="en-US" dirty="0"/>
              <a:t>Fluency/connectedness is best of the qualitative predictors</a:t>
            </a:r>
          </a:p>
        </p:txBody>
      </p:sp>
      <p:cxnSp>
        <p:nvCxnSpPr>
          <p:cNvPr id="3" name="Straight Arrow Connector 2">
            <a:extLst>
              <a:ext uri="{FF2B5EF4-FFF2-40B4-BE49-F238E27FC236}">
                <a16:creationId xmlns:a16="http://schemas.microsoft.com/office/drawing/2014/main" id="{F28ED4C6-0EB6-6473-BFE3-6336324DC6FA}"/>
              </a:ext>
            </a:extLst>
          </p:cNvPr>
          <p:cNvCxnSpPr/>
          <p:nvPr/>
        </p:nvCxnSpPr>
        <p:spPr>
          <a:xfrm flipH="1">
            <a:off x="4876800" y="4267200"/>
            <a:ext cx="548640" cy="22860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6D4AC89-6EAA-F472-38FD-A2D7F443747B}"/>
              </a:ext>
            </a:extLst>
          </p:cNvPr>
          <p:cNvCxnSpPr/>
          <p:nvPr/>
        </p:nvCxnSpPr>
        <p:spPr>
          <a:xfrm flipH="1">
            <a:off x="4876800" y="3118927"/>
            <a:ext cx="548640" cy="22860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E5EDF5-5782-31B3-BD3A-D9CA1E996914}"/>
              </a:ext>
            </a:extLst>
          </p:cNvPr>
          <p:cNvCxnSpPr/>
          <p:nvPr/>
        </p:nvCxnSpPr>
        <p:spPr>
          <a:xfrm flipH="1">
            <a:off x="4876800" y="3810000"/>
            <a:ext cx="548640" cy="22860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57865"/>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dirty="0">
              <a:solidFill>
                <a:prstClr val="white"/>
              </a:solidFill>
              <a:latin typeface="Meiryo"/>
            </a:endParaRPr>
          </a:p>
        </p:txBody>
      </p:sp>
      <p:sp>
        <p:nvSpPr>
          <p:cNvPr id="80" name="Rectangle 79">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1860" y="857250"/>
            <a:ext cx="3012141" cy="7924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pic>
        <p:nvPicPr>
          <p:cNvPr id="7170" name="Picture 2" descr="Black Toddlers Playing stock photos and royalty-free images, vectors and  illustrations | Adobe Stock">
            <a:extLst>
              <a:ext uri="{FF2B5EF4-FFF2-40B4-BE49-F238E27FC236}">
                <a16:creationId xmlns:a16="http://schemas.microsoft.com/office/drawing/2014/main" id="{974871B3-F979-5243-9B4E-5B840B274F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02" r="31392" b="-1"/>
          <a:stretch/>
        </p:blipFill>
        <p:spPr bwMode="auto">
          <a:xfrm>
            <a:off x="6742995" y="2423281"/>
            <a:ext cx="1832100" cy="2308820"/>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4" y="1630875"/>
            <a:ext cx="9141713"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3" name="Rectangle 82">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7" y="1678881"/>
            <a:ext cx="6152612" cy="37626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1B58A357-8C50-734C-B31E-D90563D7C9DA}"/>
              </a:ext>
            </a:extLst>
          </p:cNvPr>
          <p:cNvSpPr>
            <a:spLocks noGrp="1"/>
          </p:cNvSpPr>
          <p:nvPr>
            <p:ph type="title"/>
          </p:nvPr>
        </p:nvSpPr>
        <p:spPr>
          <a:xfrm>
            <a:off x="528501" y="823745"/>
            <a:ext cx="4967280" cy="855435"/>
          </a:xfrm>
        </p:spPr>
        <p:txBody>
          <a:bodyPr>
            <a:normAutofit/>
          </a:bodyPr>
          <a:lstStyle/>
          <a:p>
            <a:r>
              <a:rPr lang="en-US" dirty="0"/>
              <a:t>Conclusions</a:t>
            </a:r>
          </a:p>
        </p:txBody>
      </p:sp>
      <p:sp>
        <p:nvSpPr>
          <p:cNvPr id="3" name="Content Placeholder 2">
            <a:extLst>
              <a:ext uri="{FF2B5EF4-FFF2-40B4-BE49-F238E27FC236}">
                <a16:creationId xmlns:a16="http://schemas.microsoft.com/office/drawing/2014/main" id="{E98A0C04-1725-CE43-9785-926C6EE528AD}"/>
              </a:ext>
            </a:extLst>
          </p:cNvPr>
          <p:cNvSpPr>
            <a:spLocks noGrp="1"/>
          </p:cNvSpPr>
          <p:nvPr>
            <p:ph idx="1"/>
          </p:nvPr>
        </p:nvSpPr>
        <p:spPr>
          <a:xfrm>
            <a:off x="528502" y="1950544"/>
            <a:ext cx="5513042" cy="3490709"/>
          </a:xfrm>
        </p:spPr>
        <p:txBody>
          <a:bodyPr anchor="t">
            <a:normAutofit lnSpcReduction="10000"/>
          </a:bodyPr>
          <a:lstStyle/>
          <a:p>
            <a:pPr marL="214313" indent="-214313">
              <a:lnSpc>
                <a:spcPct val="130000"/>
              </a:lnSpc>
              <a:buFont typeface="Wingdings" pitchFamily="2" charset="2"/>
              <a:buChar char="v"/>
            </a:pPr>
            <a:r>
              <a:rPr lang="en-US" sz="1800" b="0" i="1" dirty="0"/>
              <a:t>Fluent and connected conversations </a:t>
            </a:r>
            <a:r>
              <a:rPr lang="en-US" sz="1800" b="0" dirty="0"/>
              <a:t>might be </a:t>
            </a:r>
            <a:r>
              <a:rPr lang="en-US" sz="1800" dirty="0"/>
              <a:t>important</a:t>
            </a:r>
            <a:r>
              <a:rPr lang="en-US" sz="1800" b="0" dirty="0"/>
              <a:t> for language development</a:t>
            </a:r>
          </a:p>
          <a:p>
            <a:pPr marL="214313" indent="-214313">
              <a:lnSpc>
                <a:spcPct val="130000"/>
              </a:lnSpc>
              <a:buFont typeface="Wingdings" pitchFamily="2" charset="2"/>
              <a:buChar char="v"/>
            </a:pPr>
            <a:r>
              <a:rPr lang="en-US" sz="1800" b="0" i="1" dirty="0"/>
              <a:t>Quality of early communication</a:t>
            </a:r>
            <a:r>
              <a:rPr lang="en-US" sz="1800" b="0" dirty="0"/>
              <a:t> predicts expressive language </a:t>
            </a:r>
            <a:r>
              <a:rPr lang="en-US" sz="1800" dirty="0"/>
              <a:t>over and above</a:t>
            </a:r>
            <a:r>
              <a:rPr lang="en-US" sz="1800" b="0" dirty="0"/>
              <a:t> quantity and maternal sensitivity among children and parents from </a:t>
            </a:r>
            <a:r>
              <a:rPr lang="en-US" sz="1800" dirty="0"/>
              <a:t>low-income households</a:t>
            </a:r>
          </a:p>
          <a:p>
            <a:pPr marL="214313" indent="-214313">
              <a:lnSpc>
                <a:spcPct val="130000"/>
              </a:lnSpc>
              <a:buFont typeface="Wingdings" pitchFamily="2" charset="2"/>
              <a:buChar char="v"/>
            </a:pPr>
            <a:r>
              <a:rPr lang="en-US" sz="1800" b="0" dirty="0"/>
              <a:t>Other potential control variables</a:t>
            </a:r>
          </a:p>
          <a:p>
            <a:pPr marL="214313" indent="-214313">
              <a:lnSpc>
                <a:spcPct val="130000"/>
              </a:lnSpc>
              <a:buFont typeface="Wingdings" pitchFamily="2" charset="2"/>
              <a:buChar char="v"/>
            </a:pPr>
            <a:endParaRPr lang="en-US" sz="1050" dirty="0"/>
          </a:p>
          <a:p>
            <a:pPr marL="214313" indent="-214313">
              <a:lnSpc>
                <a:spcPct val="130000"/>
              </a:lnSpc>
              <a:buFont typeface="Wingdings" pitchFamily="2" charset="2"/>
              <a:buChar char="v"/>
            </a:pPr>
            <a:endParaRPr lang="en-US" sz="1050" dirty="0"/>
          </a:p>
        </p:txBody>
      </p:sp>
      <p:sp>
        <p:nvSpPr>
          <p:cNvPr id="85" name="Rectangle 84">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65554"/>
            <a:ext cx="6112565" cy="5351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7" name="Rectangle 86">
            <a:extLst>
              <a:ext uri="{FF2B5EF4-FFF2-40B4-BE49-F238E27FC236}">
                <a16:creationId xmlns:a16="http://schemas.microsoft.com/office/drawing/2014/main" id="{65304E59-B4DC-4CA3-89F1-5C88000E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4899" y="5482962"/>
            <a:ext cx="2986814" cy="5177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89" name="Rectangle 88">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4" y="5441551"/>
            <a:ext cx="9141713"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91" name="Rectangle 90">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6892" y="857250"/>
            <a:ext cx="48006"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13" name="TextBox 12">
            <a:extLst>
              <a:ext uri="{FF2B5EF4-FFF2-40B4-BE49-F238E27FC236}">
                <a16:creationId xmlns:a16="http://schemas.microsoft.com/office/drawing/2014/main" id="{341D8DE0-97E0-2540-ADD1-D6877BF26E55}"/>
              </a:ext>
            </a:extLst>
          </p:cNvPr>
          <p:cNvSpPr txBox="1"/>
          <p:nvPr/>
        </p:nvSpPr>
        <p:spPr>
          <a:xfrm>
            <a:off x="8342369" y="5758378"/>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3096428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077" y="2454913"/>
            <a:ext cx="8364923" cy="35458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1"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9731"/>
            <a:ext cx="9144000" cy="1010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 name="Title 1">
            <a:extLst>
              <a:ext uri="{FF2B5EF4-FFF2-40B4-BE49-F238E27FC236}">
                <a16:creationId xmlns:a16="http://schemas.microsoft.com/office/drawing/2014/main" id="{9F3BCDA1-05C0-924B-839B-1361C49B1D1E}"/>
              </a:ext>
            </a:extLst>
          </p:cNvPr>
          <p:cNvSpPr>
            <a:spLocks noGrp="1"/>
          </p:cNvSpPr>
          <p:nvPr>
            <p:ph type="title"/>
          </p:nvPr>
        </p:nvSpPr>
        <p:spPr>
          <a:xfrm>
            <a:off x="1151529" y="1640291"/>
            <a:ext cx="7510282" cy="772770"/>
          </a:xfrm>
        </p:spPr>
        <p:txBody>
          <a:bodyPr>
            <a:normAutofit/>
          </a:bodyPr>
          <a:lstStyle/>
          <a:p>
            <a:r>
              <a:rPr lang="en-US" dirty="0">
                <a:solidFill>
                  <a:schemeClr val="bg1"/>
                </a:solidFill>
              </a:rPr>
              <a:t>Discussion Questions</a:t>
            </a:r>
          </a:p>
        </p:txBody>
      </p:sp>
      <p:sp>
        <p:nvSpPr>
          <p:cNvPr id="22"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79067"/>
            <a:ext cx="755075" cy="9121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23"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2674" y="3404998"/>
            <a:ext cx="5143502" cy="4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Meiryo"/>
            </a:endParaRPr>
          </a:p>
        </p:txBody>
      </p:sp>
      <p:sp>
        <p:nvSpPr>
          <p:cNvPr id="3" name="Content Placeholder 2">
            <a:extLst>
              <a:ext uri="{FF2B5EF4-FFF2-40B4-BE49-F238E27FC236}">
                <a16:creationId xmlns:a16="http://schemas.microsoft.com/office/drawing/2014/main" id="{5E15F1AD-2C92-C94C-BB1C-2558269F2B15}"/>
              </a:ext>
            </a:extLst>
          </p:cNvPr>
          <p:cNvSpPr>
            <a:spLocks noGrp="1"/>
          </p:cNvSpPr>
          <p:nvPr>
            <p:ph idx="1"/>
          </p:nvPr>
        </p:nvSpPr>
        <p:spPr>
          <a:xfrm>
            <a:off x="827083" y="2198843"/>
            <a:ext cx="8340919" cy="3227367"/>
          </a:xfrm>
        </p:spPr>
        <p:txBody>
          <a:bodyPr anchor="t">
            <a:noAutofit/>
          </a:bodyPr>
          <a:lstStyle/>
          <a:p>
            <a:pPr marL="257175" indent="-257175">
              <a:buAutoNum type="arabicPeriod"/>
            </a:pPr>
            <a:endParaRPr lang="en-US" sz="975" b="0" dirty="0"/>
          </a:p>
          <a:p>
            <a:r>
              <a:rPr lang="en-US" sz="975" b="0" dirty="0"/>
              <a:t>1. Authors speak very poignantly about the 30-million-word gap, yet their results show that communication quality, rather than quantity, better predicts expressive language outcomes. What do we make of this? </a:t>
            </a:r>
          </a:p>
          <a:p>
            <a:r>
              <a:rPr lang="en-US" sz="975" b="0" dirty="0"/>
              <a:t>2. Besides those authors investigate, which factors might predict greater quality of language input directed towards infants? Do we think these might be individual-level factors (e.g., maternal depressive symptoms), or structural-level factors (e.g., greater instrumental support for childcare from family and friends)?</a:t>
            </a:r>
          </a:p>
          <a:p>
            <a:r>
              <a:rPr lang="en-US" sz="975" b="0" dirty="0"/>
              <a:t>3. </a:t>
            </a:r>
            <a:r>
              <a:rPr lang="en-US" sz="1050" b="0" dirty="0"/>
              <a:t>Since there may be other caregivers in the house while parents are at work, how might the type of caregiver influence authors’ results and expressive language outcomes, i.e., if they used grandma and grandpa, dad instead of mom, or aunt and uncle? And how might having these more varied social interactions benefit a child’s expressive language outcomes? </a:t>
            </a:r>
          </a:p>
          <a:p>
            <a:r>
              <a:rPr lang="en-US" sz="975" b="0" dirty="0"/>
              <a:t>4. How do we think differences in expressive language based on quality of nonverbal and verbal interactions at 24 months predict expressive language in preschool, elementary, and middle school years, i.e., how might these results hold for later years?</a:t>
            </a:r>
          </a:p>
          <a:p>
            <a:r>
              <a:rPr lang="en-US" sz="975" b="0" dirty="0"/>
              <a:t>5. Authors don’t mention participants’ language status, e.g., monolingual, bilingual. Thus, how would authors’ findings differ among children from bilingual homes?</a:t>
            </a:r>
          </a:p>
          <a:p>
            <a:r>
              <a:rPr lang="en-US" sz="975" b="0" dirty="0"/>
              <a:t>6</a:t>
            </a:r>
          </a:p>
          <a:p>
            <a:endParaRPr lang="en-US" sz="975" b="0" dirty="0"/>
          </a:p>
          <a:p>
            <a:pPr marL="257175" indent="-257175">
              <a:buAutoNum type="arabicPeriod"/>
            </a:pPr>
            <a:endParaRPr lang="en-US" sz="975" b="0" dirty="0"/>
          </a:p>
        </p:txBody>
      </p:sp>
      <p:sp>
        <p:nvSpPr>
          <p:cNvPr id="9" name="TextBox 8">
            <a:extLst>
              <a:ext uri="{FF2B5EF4-FFF2-40B4-BE49-F238E27FC236}">
                <a16:creationId xmlns:a16="http://schemas.microsoft.com/office/drawing/2014/main" id="{DC435BBE-9A70-7846-8F1B-E8D75BD67930}"/>
              </a:ext>
            </a:extLst>
          </p:cNvPr>
          <p:cNvSpPr txBox="1"/>
          <p:nvPr/>
        </p:nvSpPr>
        <p:spPr>
          <a:xfrm>
            <a:off x="8661810" y="5779303"/>
            <a:ext cx="848187" cy="507831"/>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black"/>
                </a:solidFill>
                <a:latin typeface="Meiryo"/>
              </a:rPr>
              <a:t>Price</a:t>
            </a:r>
          </a:p>
          <a:p>
            <a:pPr defTabSz="342900" eaLnBrk="1" fontAlgn="auto" hangingPunct="1">
              <a:spcBef>
                <a:spcPts val="0"/>
              </a:spcBef>
              <a:spcAft>
                <a:spcPts val="0"/>
              </a:spcAft>
            </a:pPr>
            <a:endParaRPr lang="en-US" sz="1350" dirty="0">
              <a:solidFill>
                <a:prstClr val="black"/>
              </a:solidFill>
              <a:latin typeface="Meiryo"/>
            </a:endParaRPr>
          </a:p>
        </p:txBody>
      </p:sp>
    </p:spTree>
    <p:extLst>
      <p:ext uri="{BB962C8B-B14F-4D97-AF65-F5344CB8AC3E}">
        <p14:creationId xmlns:p14="http://schemas.microsoft.com/office/powerpoint/2010/main" val="3444667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168" y="857250"/>
            <a:ext cx="6172200" cy="939546"/>
          </a:xfrm>
        </p:spPr>
        <p:txBody>
          <a:bodyPr/>
          <a:lstStyle/>
          <a:p>
            <a:r>
              <a:rPr lang="en-US" b="1" u="sng" dirty="0"/>
              <a:t>Results- RQ 1</a:t>
            </a:r>
          </a:p>
        </p:txBody>
      </p:sp>
      <p:pic>
        <p:nvPicPr>
          <p:cNvPr id="5" name="Picture 4"/>
          <p:cNvPicPr>
            <a:picLocks noChangeAspect="1"/>
          </p:cNvPicPr>
          <p:nvPr/>
        </p:nvPicPr>
        <p:blipFill>
          <a:blip r:embed="rId3"/>
          <a:stretch>
            <a:fillRect/>
          </a:stretch>
        </p:blipFill>
        <p:spPr>
          <a:xfrm>
            <a:off x="1164776" y="1714500"/>
            <a:ext cx="6836225" cy="2343150"/>
          </a:xfrm>
          <a:prstGeom prst="rect">
            <a:avLst/>
          </a:prstGeom>
        </p:spPr>
      </p:pic>
      <p:sp>
        <p:nvSpPr>
          <p:cNvPr id="6" name="Oval 5"/>
          <p:cNvSpPr/>
          <p:nvPr/>
        </p:nvSpPr>
        <p:spPr>
          <a:xfrm>
            <a:off x="5429250" y="3200400"/>
            <a:ext cx="457200" cy="17145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 name="TextBox 6"/>
          <p:cNvSpPr txBox="1"/>
          <p:nvPr/>
        </p:nvSpPr>
        <p:spPr>
          <a:xfrm>
            <a:off x="844709" y="4359818"/>
            <a:ext cx="7431650" cy="1477328"/>
          </a:xfrm>
          <a:prstGeom prst="rect">
            <a:avLst/>
          </a:prstGeom>
          <a:noFill/>
        </p:spPr>
        <p:txBody>
          <a:bodyPr wrap="square" rtlCol="0">
            <a:spAutoFit/>
          </a:bodyPr>
          <a:lstStyle/>
          <a:p>
            <a:pPr marL="342900" indent="-342900" defTabSz="685800" eaLnBrk="1" fontAlgn="auto" hangingPunct="1">
              <a:spcBef>
                <a:spcPts val="0"/>
              </a:spcBef>
              <a:spcAft>
                <a:spcPts val="0"/>
              </a:spcAft>
              <a:buFont typeface="Arial" panose="020B0604020202020204" pitchFamily="34" charset="0"/>
              <a:buChar char="•"/>
            </a:pPr>
            <a:r>
              <a:rPr lang="en-US" dirty="0">
                <a:solidFill>
                  <a:prstClr val="black"/>
                </a:solidFill>
                <a:latin typeface="Calibri" panose="020F0502020204030204"/>
              </a:rPr>
              <a:t>Children who scored in the top third of expressive language norms had significantly higher ratings on all three indicators of 24-month communication </a:t>
            </a:r>
            <a:r>
              <a:rPr lang="en-US" b="1" dirty="0">
                <a:solidFill>
                  <a:prstClr val="black"/>
                </a:solidFill>
                <a:latin typeface="Calibri" panose="020F0502020204030204"/>
              </a:rPr>
              <a:t>quality</a:t>
            </a:r>
            <a:r>
              <a:rPr lang="en-US" dirty="0">
                <a:solidFill>
                  <a:prstClr val="black"/>
                </a:solidFill>
                <a:latin typeface="Calibri" panose="020F0502020204030204"/>
              </a:rPr>
              <a:t> than children in the bottom third</a:t>
            </a:r>
          </a:p>
          <a:p>
            <a:pPr marL="342900" indent="-342900" defTabSz="685800" eaLnBrk="1" fontAlgn="auto" hangingPunct="1">
              <a:spcBef>
                <a:spcPts val="0"/>
              </a:spcBef>
              <a:spcAft>
                <a:spcPts val="0"/>
              </a:spcAft>
              <a:buFont typeface="Arial" panose="020B0604020202020204" pitchFamily="34" charset="0"/>
              <a:buChar char="•"/>
            </a:pPr>
            <a:r>
              <a:rPr lang="en-US" dirty="0">
                <a:solidFill>
                  <a:prstClr val="black"/>
                </a:solidFill>
                <a:latin typeface="Calibri" panose="020F0502020204030204"/>
              </a:rPr>
              <a:t>No significant differences in </a:t>
            </a:r>
            <a:r>
              <a:rPr lang="en-US" b="1" dirty="0">
                <a:solidFill>
                  <a:prstClr val="black"/>
                </a:solidFill>
                <a:latin typeface="Calibri" panose="020F0502020204030204"/>
              </a:rPr>
              <a:t>quantity</a:t>
            </a:r>
            <a:r>
              <a:rPr lang="en-US" dirty="0">
                <a:solidFill>
                  <a:prstClr val="black"/>
                </a:solidFill>
                <a:latin typeface="Calibri" panose="020F0502020204030204"/>
              </a:rPr>
              <a:t> </a:t>
            </a:r>
          </a:p>
          <a:p>
            <a:pPr marL="342900" indent="-342900" defTabSz="685800" eaLnBrk="1" fontAlgn="auto" hangingPunct="1">
              <a:spcBef>
                <a:spcPts val="0"/>
              </a:spcBef>
              <a:spcAft>
                <a:spcPts val="0"/>
              </a:spcAft>
              <a:buFont typeface="Arial" panose="020B0604020202020204" pitchFamily="34" charset="0"/>
              <a:buChar cha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542649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66304" y="857250"/>
            <a:ext cx="6172200" cy="939546"/>
          </a:xfrm>
        </p:spPr>
        <p:txBody>
          <a:bodyPr/>
          <a:lstStyle/>
          <a:p>
            <a:r>
              <a:rPr lang="en-US" b="1" u="sng" dirty="0"/>
              <a:t>Results- RQ 2 &amp; 3</a:t>
            </a:r>
          </a:p>
        </p:txBody>
      </p:sp>
      <p:pic>
        <p:nvPicPr>
          <p:cNvPr id="4" name="Picture 3"/>
          <p:cNvPicPr>
            <a:picLocks noChangeAspect="1"/>
          </p:cNvPicPr>
          <p:nvPr/>
        </p:nvPicPr>
        <p:blipFill>
          <a:blip r:embed="rId3"/>
          <a:stretch>
            <a:fillRect/>
          </a:stretch>
        </p:blipFill>
        <p:spPr>
          <a:xfrm>
            <a:off x="1371600" y="1714501"/>
            <a:ext cx="6641376" cy="4355872"/>
          </a:xfrm>
          <a:prstGeom prst="rect">
            <a:avLst/>
          </a:prstGeom>
        </p:spPr>
      </p:pic>
      <p:sp>
        <p:nvSpPr>
          <p:cNvPr id="5" name="Oval 4"/>
          <p:cNvSpPr/>
          <p:nvPr/>
        </p:nvSpPr>
        <p:spPr>
          <a:xfrm>
            <a:off x="5117882" y="3143251"/>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 name="Oval 6"/>
          <p:cNvSpPr/>
          <p:nvPr/>
        </p:nvSpPr>
        <p:spPr>
          <a:xfrm>
            <a:off x="5143501" y="3771901"/>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 name="Oval 7"/>
          <p:cNvSpPr/>
          <p:nvPr/>
        </p:nvSpPr>
        <p:spPr>
          <a:xfrm>
            <a:off x="4572001" y="4229101"/>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 name="Oval 8"/>
          <p:cNvSpPr/>
          <p:nvPr/>
        </p:nvSpPr>
        <p:spPr>
          <a:xfrm>
            <a:off x="5175032" y="4432082"/>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 name="Oval 10"/>
          <p:cNvSpPr/>
          <p:nvPr/>
        </p:nvSpPr>
        <p:spPr>
          <a:xfrm>
            <a:off x="5143501" y="5460782"/>
            <a:ext cx="482819" cy="19706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1392348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Conclusions &amp; Implications</a:t>
            </a:r>
          </a:p>
        </p:txBody>
      </p:sp>
      <p:sp>
        <p:nvSpPr>
          <p:cNvPr id="3" name="Content Placeholder 2"/>
          <p:cNvSpPr>
            <a:spLocks noGrp="1"/>
          </p:cNvSpPr>
          <p:nvPr>
            <p:ph idx="1"/>
          </p:nvPr>
        </p:nvSpPr>
        <p:spPr>
          <a:xfrm>
            <a:off x="628650" y="1914742"/>
            <a:ext cx="8068541" cy="4086008"/>
          </a:xfrm>
        </p:spPr>
        <p:txBody>
          <a:bodyPr>
            <a:normAutofit/>
          </a:bodyPr>
          <a:lstStyle/>
          <a:p>
            <a:r>
              <a:rPr lang="en-US" sz="1950" b="1" dirty="0"/>
              <a:t>Quality</a:t>
            </a:r>
            <a:r>
              <a:rPr lang="en-US" sz="1950" dirty="0"/>
              <a:t> of early communication predicts expressive language over and above </a:t>
            </a:r>
            <a:r>
              <a:rPr lang="en-US" sz="1950" b="1" dirty="0"/>
              <a:t>maternal sensitivity </a:t>
            </a:r>
            <a:r>
              <a:rPr lang="en-US" sz="1950" dirty="0"/>
              <a:t>and</a:t>
            </a:r>
            <a:r>
              <a:rPr lang="en-US" sz="1950" b="1" dirty="0"/>
              <a:t> quantity</a:t>
            </a:r>
          </a:p>
          <a:p>
            <a:pPr lvl="1"/>
            <a:r>
              <a:rPr lang="en-US" sz="1950" b="1" dirty="0"/>
              <a:t>Why?  </a:t>
            </a:r>
          </a:p>
          <a:p>
            <a:pPr marL="342900" lvl="1" indent="0">
              <a:buNone/>
            </a:pPr>
            <a:endParaRPr lang="en-US" sz="1950" b="1" dirty="0"/>
          </a:p>
          <a:p>
            <a:r>
              <a:rPr lang="en-US" sz="1950" b="1" dirty="0"/>
              <a:t>Fluency and connectedness</a:t>
            </a:r>
            <a:r>
              <a:rPr lang="en-US" sz="1950" dirty="0"/>
              <a:t> may be especially important for language development</a:t>
            </a:r>
          </a:p>
          <a:p>
            <a:pPr marL="89154" indent="0">
              <a:buNone/>
            </a:pPr>
            <a:r>
              <a:rPr lang="en-US" sz="1950" dirty="0"/>
              <a:t> </a:t>
            </a:r>
          </a:p>
          <a:p>
            <a:r>
              <a:rPr lang="en-US" sz="1950" dirty="0"/>
              <a:t>Demonstrates what contributes to language success in a low income sample</a:t>
            </a:r>
          </a:p>
          <a:p>
            <a:endParaRPr lang="en-US" sz="1950" dirty="0"/>
          </a:p>
          <a:p>
            <a:r>
              <a:rPr lang="en-US" sz="1950" dirty="0"/>
              <a:t>Indicates the need to further clarify influential aspects of caregiver-toddler interactions on language development and develop interventions focused on encouraging a </a:t>
            </a:r>
            <a:r>
              <a:rPr lang="en-US" sz="1950" i="1" dirty="0"/>
              <a:t>“conversational duet”</a:t>
            </a:r>
          </a:p>
          <a:p>
            <a:endParaRPr lang="en-US" sz="1950" i="1" dirty="0"/>
          </a:p>
        </p:txBody>
      </p:sp>
    </p:spTree>
    <p:extLst>
      <p:ext uri="{BB962C8B-B14F-4D97-AF65-F5344CB8AC3E}">
        <p14:creationId xmlns:p14="http://schemas.microsoft.com/office/powerpoint/2010/main" val="2037646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Houston et al. (2012)</a:t>
            </a:r>
          </a:p>
        </p:txBody>
      </p:sp>
      <p:sp>
        <p:nvSpPr>
          <p:cNvPr id="3" name="Content Placeholder 2"/>
          <p:cNvSpPr>
            <a:spLocks noGrp="1"/>
          </p:cNvSpPr>
          <p:nvPr>
            <p:ph idx="1"/>
          </p:nvPr>
        </p:nvSpPr>
        <p:spPr/>
        <p:txBody>
          <a:bodyPr/>
          <a:lstStyle/>
          <a:p>
            <a:r>
              <a:rPr lang="en-US" dirty="0"/>
              <a:t>Effects of early auditory experience on word learning skills</a:t>
            </a:r>
          </a:p>
          <a:p>
            <a:r>
              <a:rPr lang="en-US" dirty="0"/>
              <a:t>How does timing of exposure influence word learning?</a:t>
            </a:r>
          </a:p>
          <a:p>
            <a:pPr lvl="1"/>
            <a:r>
              <a:rPr lang="en-US" dirty="0"/>
              <a:t>Use of young children with cochlear implant to explore effects of deprivation </a:t>
            </a:r>
          </a:p>
          <a:p>
            <a:pPr lvl="2"/>
            <a:r>
              <a:rPr lang="en-US" dirty="0"/>
              <a:t>(like the cataract example for visual development)</a:t>
            </a:r>
          </a:p>
        </p:txBody>
      </p:sp>
    </p:spTree>
    <p:extLst>
      <p:ext uri="{BB962C8B-B14F-4D97-AF65-F5344CB8AC3E}">
        <p14:creationId xmlns:p14="http://schemas.microsoft.com/office/powerpoint/2010/main" val="1432324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966"/>
            <a:ext cx="8604813" cy="66816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19800" y="5638800"/>
            <a:ext cx="7772400" cy="1978152"/>
          </a:xfrm>
        </p:spPr>
        <p:txBody>
          <a:bodyPr>
            <a:normAutofit/>
          </a:bodyPr>
          <a:lstStyle/>
          <a:p>
            <a:r>
              <a:rPr lang="en-US" sz="1800" dirty="0"/>
              <a:t>Houston et al. (2012)</a:t>
            </a:r>
          </a:p>
        </p:txBody>
      </p:sp>
    </p:spTree>
    <p:extLst>
      <p:ext uri="{BB962C8B-B14F-4D97-AF65-F5344CB8AC3E}">
        <p14:creationId xmlns:p14="http://schemas.microsoft.com/office/powerpoint/2010/main" val="13124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a:t>Consider the spoken tokens of “doll.”</a:t>
            </a:r>
          </a:p>
        </p:txBody>
      </p:sp>
      <p:sp>
        <p:nvSpPr>
          <p:cNvPr id="19459" name="Content Placeholder 2"/>
          <p:cNvSpPr>
            <a:spLocks noGrp="1"/>
          </p:cNvSpPr>
          <p:nvPr>
            <p:ph idx="1"/>
          </p:nvPr>
        </p:nvSpPr>
        <p:spPr/>
        <p:txBody>
          <a:bodyPr/>
          <a:lstStyle/>
          <a:p>
            <a:r>
              <a:rPr lang="en-US" altLang="en-US"/>
              <a:t>To a Hindi speaker, the difference between the “d” sounds in “this doll” versus “your doll”—a phonetic contrast between a dental [d̪al] versus a retroflex [ɖal], respectively—would signal two possible word forms (either </a:t>
            </a:r>
            <a:r>
              <a:rPr lang="en-US" altLang="en-US" i="1"/>
              <a:t>lentils or branch). </a:t>
            </a:r>
          </a:p>
          <a:p>
            <a:r>
              <a:rPr lang="en-US" altLang="en-US"/>
              <a:t>In English, both of those “d” sounds signal just one possible word form—phonetically labeled as an alveolar [dal].</a:t>
            </a:r>
          </a:p>
        </p:txBody>
      </p:sp>
      <p:sp>
        <p:nvSpPr>
          <p:cNvPr id="4" name="Slide Number Placeholder 3"/>
          <p:cNvSpPr>
            <a:spLocks noGrp="1"/>
          </p:cNvSpPr>
          <p:nvPr>
            <p:ph type="sldNum" sz="quarter" idx="12"/>
          </p:nvPr>
        </p:nvSpPr>
        <p:spPr/>
        <p:txBody>
          <a:bodyPr/>
          <a:lstStyle/>
          <a:p>
            <a:pPr>
              <a:defRPr/>
            </a:pPr>
            <a:fld id="{0C2AA6AE-DEB7-4371-AABF-53997E96F85E}" type="slidenum">
              <a:rPr lang="en-US" smtClean="0"/>
              <a:pPr>
                <a:defRPr/>
              </a:pPr>
              <a:t>5</a:t>
            </a:fld>
            <a:endParaRPr lang="en-US"/>
          </a:p>
        </p:txBody>
      </p:sp>
    </p:spTree>
    <p:extLst>
      <p:ext uri="{BB962C8B-B14F-4D97-AF65-F5344CB8AC3E}">
        <p14:creationId xmlns:p14="http://schemas.microsoft.com/office/powerpoint/2010/main" val="564822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Houston et al. (2012)</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4999"/>
            <a:ext cx="6677025" cy="44177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488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implantation, better discrimination</a:t>
            </a:r>
          </a:p>
        </p:txBody>
      </p:sp>
      <p:sp>
        <p:nvSpPr>
          <p:cNvPr id="3" name="TextBox 2"/>
          <p:cNvSpPr txBox="1"/>
          <p:nvPr/>
        </p:nvSpPr>
        <p:spPr>
          <a:xfrm>
            <a:off x="5410200" y="2096869"/>
            <a:ext cx="3581400" cy="923330"/>
          </a:xfrm>
          <a:prstGeom prst="rect">
            <a:avLst/>
          </a:prstGeom>
          <a:noFill/>
        </p:spPr>
        <p:txBody>
          <a:bodyPr wrap="square" rtlCol="0">
            <a:spAutoFit/>
          </a:bodyPr>
          <a:lstStyle/>
          <a:p>
            <a:pPr algn="ctr"/>
            <a:r>
              <a:rPr lang="en-US" dirty="0"/>
              <a:t>Age at implantation vs. chronological age matched controls</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51" t="-394" r="10068" b="-1"/>
          <a:stretch/>
        </p:blipFill>
        <p:spPr bwMode="auto">
          <a:xfrm>
            <a:off x="381001" y="1447801"/>
            <a:ext cx="5181599" cy="3803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5" t="3269" r="6394" b="3948"/>
          <a:stretch/>
        </p:blipFill>
        <p:spPr bwMode="auto">
          <a:xfrm>
            <a:off x="3048000" y="2068830"/>
            <a:ext cx="6016557" cy="47129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2286000" y="1752600"/>
            <a:ext cx="533400" cy="45720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652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2"/>
          <a:stretch>
            <a:fillRect/>
          </a:stretch>
        </p:blipFill>
        <p:spPr>
          <a:xfrm>
            <a:off x="962025" y="2071687"/>
            <a:ext cx="7219950" cy="2714625"/>
          </a:xfrm>
          <a:prstGeom prst="rect">
            <a:avLst/>
          </a:prstGeom>
        </p:spPr>
      </p:pic>
    </p:spTree>
    <p:extLst>
      <p:ext uri="{BB962C8B-B14F-4D97-AF65-F5344CB8AC3E}">
        <p14:creationId xmlns:p14="http://schemas.microsoft.com/office/powerpoint/2010/main" val="3063454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90% of children with hearing loss born to hearing parents</a:t>
            </a:r>
          </a:p>
        </p:txBody>
      </p:sp>
      <p:sp>
        <p:nvSpPr>
          <p:cNvPr id="5" name="Content Placeholder 4"/>
          <p:cNvSpPr>
            <a:spLocks noGrp="1"/>
          </p:cNvSpPr>
          <p:nvPr>
            <p:ph sz="quarter" idx="1"/>
          </p:nvPr>
        </p:nvSpPr>
        <p:spPr/>
        <p:txBody>
          <a:bodyPr>
            <a:normAutofit/>
          </a:bodyPr>
          <a:lstStyle/>
          <a:p>
            <a:pPr lvl="1"/>
            <a:r>
              <a:rPr lang="en-US" dirty="0"/>
              <a:t>Maternal sensitivity</a:t>
            </a:r>
          </a:p>
          <a:p>
            <a:pPr lvl="1"/>
            <a:r>
              <a:rPr lang="en-US" dirty="0"/>
              <a:t>SES</a:t>
            </a:r>
          </a:p>
          <a:p>
            <a:pPr lvl="1"/>
            <a:r>
              <a:rPr lang="en-US" dirty="0"/>
              <a:t>Age of cochlear implantation</a:t>
            </a:r>
          </a:p>
          <a:p>
            <a:pPr lvl="1"/>
            <a:r>
              <a:rPr lang="en-US" dirty="0"/>
              <a:t>Duration of auditory deprivation</a:t>
            </a:r>
          </a:p>
          <a:p>
            <a:pPr lvl="1"/>
            <a:r>
              <a:rPr lang="en-US" dirty="0"/>
              <a:t>Parental linguistic input</a:t>
            </a:r>
          </a:p>
          <a:p>
            <a:pPr lvl="2"/>
            <a:r>
              <a:rPr lang="en-US" dirty="0"/>
              <a:t>Quantitative (Word types, Mean length of utterance)</a:t>
            </a:r>
          </a:p>
          <a:p>
            <a:pPr lvl="2"/>
            <a:r>
              <a:rPr lang="en-US" dirty="0"/>
              <a:t>Qualitative (Facilitative language techniques [FLTs])</a:t>
            </a:r>
          </a:p>
          <a:p>
            <a:pPr lvl="2"/>
            <a:r>
              <a:rPr lang="en-US" dirty="0"/>
              <a:t>Structured tasks better facilitators of oral communication</a:t>
            </a:r>
          </a:p>
          <a:p>
            <a:pPr lvl="2"/>
            <a:endParaRPr lang="en-US" dirty="0"/>
          </a:p>
        </p:txBody>
      </p:sp>
      <p:pic>
        <p:nvPicPr>
          <p:cNvPr id="6" name="Picture 5" descr="cochlear implant"/>
          <p:cNvPicPr>
            <a:picLocks noChangeAspect="1"/>
          </p:cNvPicPr>
          <p:nvPr/>
        </p:nvPicPr>
        <p:blipFill>
          <a:blip r:embed="rId3"/>
          <a:stretch>
            <a:fillRect/>
          </a:stretch>
        </p:blipFill>
        <p:spPr>
          <a:xfrm>
            <a:off x="6248400" y="1524000"/>
            <a:ext cx="2743200" cy="2743200"/>
          </a:xfrm>
          <a:prstGeom prst="rect">
            <a:avLst/>
          </a:prstGeom>
        </p:spPr>
      </p:pic>
    </p:spTree>
    <p:extLst>
      <p:ext uri="{BB962C8B-B14F-4D97-AF65-F5344CB8AC3E}">
        <p14:creationId xmlns:p14="http://schemas.microsoft.com/office/powerpoint/2010/main" val="39800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a:t>
            </a:r>
          </a:p>
        </p:txBody>
      </p:sp>
      <p:sp>
        <p:nvSpPr>
          <p:cNvPr id="3" name="Content Placeholder 2"/>
          <p:cNvSpPr>
            <a:spLocks noGrp="1"/>
          </p:cNvSpPr>
          <p:nvPr>
            <p:ph sz="quarter" idx="1"/>
          </p:nvPr>
        </p:nvSpPr>
        <p:spPr/>
        <p:txBody>
          <a:bodyPr>
            <a:normAutofit fontScale="92500" lnSpcReduction="20000"/>
          </a:bodyPr>
          <a:lstStyle/>
          <a:p>
            <a:r>
              <a:rPr lang="en-US" dirty="0"/>
              <a:t>The total number of word types would increase over time and be positively associated with improvements in language</a:t>
            </a:r>
          </a:p>
          <a:p>
            <a:r>
              <a:rPr lang="en-US" dirty="0"/>
              <a:t>Higher level </a:t>
            </a:r>
            <a:r>
              <a:rPr lang="en-US" dirty="0" err="1"/>
              <a:t>FLTs</a:t>
            </a:r>
            <a:r>
              <a:rPr lang="en-US" dirty="0"/>
              <a:t> would be more effective in fostering growth of language than lower level </a:t>
            </a:r>
            <a:r>
              <a:rPr lang="en-US" dirty="0" err="1"/>
              <a:t>FLTs</a:t>
            </a:r>
            <a:endParaRPr lang="en-US" dirty="0"/>
          </a:p>
          <a:p>
            <a:r>
              <a:rPr lang="en-US" dirty="0"/>
              <a:t>Lower level </a:t>
            </a:r>
            <a:r>
              <a:rPr lang="en-US" dirty="0" err="1"/>
              <a:t>FLTs</a:t>
            </a:r>
            <a:r>
              <a:rPr lang="en-US" dirty="0"/>
              <a:t> would be used more frequently prior to cochlear implantation</a:t>
            </a:r>
          </a:p>
          <a:p>
            <a:r>
              <a:rPr lang="en-US" dirty="0"/>
              <a:t>Secondary aim: describe and compare the quantitative and qualitative strategies used by parents in structured and unstructured tasks</a:t>
            </a:r>
          </a:p>
        </p:txBody>
      </p:sp>
    </p:spTree>
    <p:extLst>
      <p:ext uri="{BB962C8B-B14F-4D97-AF65-F5344CB8AC3E}">
        <p14:creationId xmlns:p14="http://schemas.microsoft.com/office/powerpoint/2010/main" val="1632072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sz="quarter" idx="1"/>
          </p:nvPr>
        </p:nvSpPr>
        <p:spPr/>
        <p:txBody>
          <a:bodyPr>
            <a:normAutofit fontScale="92500" lnSpcReduction="20000"/>
          </a:bodyPr>
          <a:lstStyle/>
          <a:p>
            <a:r>
              <a:rPr lang="en-US" dirty="0"/>
              <a:t>93 children 2 years of age and younger at pre-implantation</a:t>
            </a:r>
          </a:p>
          <a:p>
            <a:r>
              <a:rPr lang="en-US" b="1" dirty="0"/>
              <a:t>Baseline: 2-4 weeks prior to cochlear implantation surgery, with return visit 4-6 weeks later for implantation activation</a:t>
            </a:r>
          </a:p>
          <a:p>
            <a:r>
              <a:rPr lang="en-US" dirty="0"/>
              <a:t>Assessments at 6 months, 12 months, 24 months, and 36 months (6 month assessment not included in data)</a:t>
            </a:r>
          </a:p>
          <a:p>
            <a:r>
              <a:rPr lang="en-US" dirty="0"/>
              <a:t>Measures: demographics, </a:t>
            </a:r>
            <a:r>
              <a:rPr lang="en-US" dirty="0" err="1"/>
              <a:t>Reynell</a:t>
            </a:r>
            <a:r>
              <a:rPr lang="en-US" dirty="0"/>
              <a:t> Developmental Language scales, Videotaped interactions (one structured, one unstructured)</a:t>
            </a:r>
          </a:p>
        </p:txBody>
      </p:sp>
    </p:spTree>
    <p:extLst>
      <p:ext uri="{BB962C8B-B14F-4D97-AF65-F5344CB8AC3E}">
        <p14:creationId xmlns:p14="http://schemas.microsoft.com/office/powerpoint/2010/main" val="1616514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Analyses</a:t>
            </a:r>
          </a:p>
        </p:txBody>
      </p:sp>
      <p:pic>
        <p:nvPicPr>
          <p:cNvPr id="4" name="Content Placeholder 3" descr="Analyses.png"/>
          <p:cNvPicPr>
            <a:picLocks noGrp="1" noChangeAspect="1"/>
          </p:cNvPicPr>
          <p:nvPr>
            <p:ph sz="quarter" idx="1"/>
          </p:nvPr>
        </p:nvPicPr>
        <p:blipFill>
          <a:blip r:embed="rId2"/>
          <a:srcRect l="50250" t="29931" r="18500" b="21736"/>
          <a:stretch>
            <a:fillRect/>
          </a:stretch>
        </p:blipFill>
        <p:spPr>
          <a:xfrm>
            <a:off x="4059620" y="1600200"/>
            <a:ext cx="4414345" cy="4267200"/>
          </a:xfrm>
        </p:spPr>
      </p:pic>
      <p:sp>
        <p:nvSpPr>
          <p:cNvPr id="5" name="TextBox 4"/>
          <p:cNvSpPr txBox="1"/>
          <p:nvPr/>
        </p:nvSpPr>
        <p:spPr>
          <a:xfrm>
            <a:off x="301752" y="1828800"/>
            <a:ext cx="3355848" cy="2677656"/>
          </a:xfrm>
          <a:prstGeom prst="rect">
            <a:avLst/>
          </a:prstGeom>
          <a:noFill/>
        </p:spPr>
        <p:txBody>
          <a:bodyPr wrap="square" rtlCol="0">
            <a:spAutoFit/>
          </a:bodyPr>
          <a:lstStyle/>
          <a:p>
            <a:pPr>
              <a:buFont typeface="Arial"/>
              <a:buChar char="•"/>
            </a:pPr>
            <a:r>
              <a:rPr lang="en-US" dirty="0"/>
              <a:t> </a:t>
            </a:r>
            <a:r>
              <a:rPr lang="en-US" sz="2400" dirty="0"/>
              <a:t>Latent Growth Curve Modeling</a:t>
            </a:r>
          </a:p>
          <a:p>
            <a:pPr>
              <a:buFont typeface="Arial"/>
              <a:buChar char="•"/>
            </a:pPr>
            <a:endParaRPr lang="en-US" sz="2400" dirty="0"/>
          </a:p>
          <a:p>
            <a:endParaRPr lang="en-US" sz="2400" dirty="0"/>
          </a:p>
          <a:p>
            <a:pPr>
              <a:buFont typeface="Arial"/>
              <a:buChar char="•"/>
            </a:pPr>
            <a:r>
              <a:rPr lang="en-US" sz="2400" dirty="0"/>
              <a:t>Dynamic </a:t>
            </a:r>
            <a:r>
              <a:rPr lang="en-US" sz="2400" dirty="0" err="1"/>
              <a:t>Bivariate</a:t>
            </a:r>
            <a:r>
              <a:rPr lang="en-US" sz="2400" dirty="0"/>
              <a:t> Latent Difference Score Modeling</a:t>
            </a:r>
          </a:p>
        </p:txBody>
      </p:sp>
    </p:spTree>
    <p:extLst>
      <p:ext uri="{BB962C8B-B14F-4D97-AF65-F5344CB8AC3E}">
        <p14:creationId xmlns:p14="http://schemas.microsoft.com/office/powerpoint/2010/main" val="3860676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Parent language practices</a:t>
            </a:r>
            <a:r>
              <a:rPr lang="en-US" dirty="0">
                <a:sym typeface="Wingdings" panose="05000000000000000000" pitchFamily="2" charset="2"/>
              </a:rPr>
              <a:t></a:t>
            </a:r>
            <a:br>
              <a:rPr lang="en-US" dirty="0">
                <a:sym typeface="Wingdings" panose="05000000000000000000" pitchFamily="2" charset="2"/>
              </a:rPr>
            </a:br>
            <a:r>
              <a:rPr lang="en-US" dirty="0">
                <a:sym typeface="Wingdings" panose="05000000000000000000" pitchFamily="2" charset="2"/>
              </a:rPr>
              <a:t>child language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4541" t="13114" r="5678"/>
          <a:stretch/>
        </p:blipFill>
        <p:spPr>
          <a:xfrm>
            <a:off x="270873" y="1938528"/>
            <a:ext cx="8906774" cy="4539029"/>
          </a:xfrm>
          <a:prstGeom prst="rect">
            <a:avLst/>
          </a:prstGeom>
        </p:spPr>
      </p:pic>
      <p:sp>
        <p:nvSpPr>
          <p:cNvPr id="5" name="TextBox 4"/>
          <p:cNvSpPr txBox="1"/>
          <p:nvPr/>
        </p:nvSpPr>
        <p:spPr>
          <a:xfrm>
            <a:off x="6096000" y="6411686"/>
            <a:ext cx="1941557" cy="369332"/>
          </a:xfrm>
          <a:prstGeom prst="rect">
            <a:avLst/>
          </a:prstGeom>
          <a:noFill/>
        </p:spPr>
        <p:txBody>
          <a:bodyPr wrap="none" rtlCol="0">
            <a:spAutoFit/>
          </a:bodyPr>
          <a:lstStyle/>
          <a:p>
            <a:r>
              <a:rPr lang="en-US" dirty="0"/>
              <a:t>Cruz, et al., 2013</a:t>
            </a:r>
          </a:p>
        </p:txBody>
      </p:sp>
      <p:pic>
        <p:nvPicPr>
          <p:cNvPr id="6" name="Picture 5"/>
          <p:cNvPicPr>
            <a:picLocks noChangeAspect="1"/>
          </p:cNvPicPr>
          <p:nvPr/>
        </p:nvPicPr>
        <p:blipFill rotWithShape="1">
          <a:blip r:embed="rId2"/>
          <a:srcRect l="87684" t="17342" r="6699" b="71992"/>
          <a:stretch/>
        </p:blipFill>
        <p:spPr>
          <a:xfrm>
            <a:off x="7467600" y="685800"/>
            <a:ext cx="1676400" cy="1676400"/>
          </a:xfrm>
          <a:prstGeom prst="rect">
            <a:avLst/>
          </a:prstGeom>
        </p:spPr>
      </p:pic>
      <p:sp>
        <p:nvSpPr>
          <p:cNvPr id="7" name="Rectangle 6"/>
          <p:cNvSpPr/>
          <p:nvPr/>
        </p:nvSpPr>
        <p:spPr>
          <a:xfrm>
            <a:off x="3581400" y="1698434"/>
            <a:ext cx="3124200" cy="1754326"/>
          </a:xfrm>
          <a:prstGeom prst="rect">
            <a:avLst/>
          </a:prstGeom>
        </p:spPr>
        <p:txBody>
          <a:bodyPr wrap="square">
            <a:spAutoFit/>
          </a:bodyPr>
          <a:lstStyle/>
          <a:p>
            <a:r>
              <a:rPr lang="en-US" dirty="0">
                <a:solidFill>
                  <a:srgbClr val="FF0000"/>
                </a:solidFill>
              </a:rPr>
              <a:t>Higher level FLTs – recast, open ended question, parallel talk</a:t>
            </a:r>
          </a:p>
          <a:p>
            <a:r>
              <a:rPr lang="en-US" dirty="0">
                <a:solidFill>
                  <a:srgbClr val="FF0000"/>
                </a:solidFill>
              </a:rPr>
              <a:t>Lower level FLTs – close ended questions, comment, directives</a:t>
            </a:r>
          </a:p>
        </p:txBody>
      </p:sp>
    </p:spTree>
    <p:extLst>
      <p:ext uri="{BB962C8B-B14F-4D97-AF65-F5344CB8AC3E}">
        <p14:creationId xmlns:p14="http://schemas.microsoft.com/office/powerpoint/2010/main" val="3324987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scatter chart&#10;&#10;Description automatically generated">
            <a:extLst>
              <a:ext uri="{FF2B5EF4-FFF2-40B4-BE49-F238E27FC236}">
                <a16:creationId xmlns:a16="http://schemas.microsoft.com/office/drawing/2014/main" id="{4183679D-AC73-4043-B015-018E34083543}"/>
              </a:ext>
            </a:extLst>
          </p:cNvPr>
          <p:cNvPicPr>
            <a:picLocks noGrp="1" noChangeAspect="1"/>
          </p:cNvPicPr>
          <p:nvPr>
            <p:ph idx="1"/>
          </p:nvPr>
        </p:nvPicPr>
        <p:blipFill rotWithShape="1">
          <a:blip r:embed="rId3"/>
          <a:srcRect b="30781"/>
          <a:stretch/>
        </p:blipFill>
        <p:spPr>
          <a:xfrm>
            <a:off x="81663" y="162005"/>
            <a:ext cx="5803907" cy="6533989"/>
          </a:xfrm>
        </p:spPr>
      </p:pic>
      <p:sp>
        <p:nvSpPr>
          <p:cNvPr id="8" name="Rectangle 7">
            <a:extLst>
              <a:ext uri="{FF2B5EF4-FFF2-40B4-BE49-F238E27FC236}">
                <a16:creationId xmlns:a16="http://schemas.microsoft.com/office/drawing/2014/main" id="{995FE478-106D-4F46-9BF3-12E18AC22977}"/>
              </a:ext>
            </a:extLst>
          </p:cNvPr>
          <p:cNvSpPr/>
          <p:nvPr/>
        </p:nvSpPr>
        <p:spPr>
          <a:xfrm>
            <a:off x="5765731" y="2007371"/>
            <a:ext cx="3304142" cy="3046988"/>
          </a:xfrm>
          <a:prstGeom prst="rect">
            <a:avLst/>
          </a:prstGeom>
        </p:spPr>
        <p:txBody>
          <a:bodyPr wrap="square">
            <a:spAutoFit/>
          </a:bodyPr>
          <a:lstStyle/>
          <a:p>
            <a:pPr defTabSz="342900" eaLnBrk="1" fontAlgn="auto" hangingPunct="1">
              <a:spcBef>
                <a:spcPts val="0"/>
              </a:spcBef>
              <a:spcAft>
                <a:spcPts val="0"/>
              </a:spcAft>
            </a:pPr>
            <a:r>
              <a:rPr lang="en-US" sz="2400" dirty="0">
                <a:solidFill>
                  <a:schemeClr val="accent2"/>
                </a:solidFill>
                <a:latin typeface="Franklin Gothic Book" panose="020B0503020102020204"/>
              </a:rPr>
              <a:t>Children exposed to more phonemically diverse vocalizations from teachers produced more phonemically diverse speech-related vocalizations themselves</a:t>
            </a:r>
          </a:p>
        </p:txBody>
      </p:sp>
      <p:sp>
        <p:nvSpPr>
          <p:cNvPr id="4" name="Title 1">
            <a:extLst>
              <a:ext uri="{FF2B5EF4-FFF2-40B4-BE49-F238E27FC236}">
                <a16:creationId xmlns:a16="http://schemas.microsoft.com/office/drawing/2014/main" id="{455A138D-7A2B-AF4E-8222-3D2D07321B62}"/>
              </a:ext>
            </a:extLst>
          </p:cNvPr>
          <p:cNvSpPr>
            <a:spLocks noGrp="1"/>
          </p:cNvSpPr>
          <p:nvPr>
            <p:ph type="title"/>
          </p:nvPr>
        </p:nvSpPr>
        <p:spPr>
          <a:xfrm>
            <a:off x="5765731" y="991122"/>
            <a:ext cx="2289779" cy="795613"/>
          </a:xfrm>
        </p:spPr>
        <p:txBody>
          <a:bodyPr anchor="b">
            <a:normAutofit/>
          </a:bodyPr>
          <a:lstStyle/>
          <a:p>
            <a:r>
              <a:rPr lang="en-US" sz="3600" b="1" dirty="0"/>
              <a:t>Results </a:t>
            </a:r>
          </a:p>
        </p:txBody>
      </p:sp>
    </p:spTree>
    <p:extLst>
      <p:ext uri="{BB962C8B-B14F-4D97-AF65-F5344CB8AC3E}">
        <p14:creationId xmlns:p14="http://schemas.microsoft.com/office/powerpoint/2010/main" val="3688924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sz="quarter" idx="1"/>
          </p:nvPr>
        </p:nvSpPr>
        <p:spPr/>
        <p:txBody>
          <a:bodyPr>
            <a:normAutofit fontScale="85000" lnSpcReduction="10000"/>
          </a:bodyPr>
          <a:lstStyle/>
          <a:p>
            <a:r>
              <a:rPr lang="en-US" dirty="0"/>
              <a:t>Structured tasks were better facilitators of oral communication</a:t>
            </a:r>
          </a:p>
          <a:p>
            <a:r>
              <a:rPr lang="en-US" dirty="0"/>
              <a:t>SES significantly predicted initial levels of expressive and receptive language, but not parental use of </a:t>
            </a:r>
            <a:r>
              <a:rPr lang="en-US" dirty="0" err="1"/>
              <a:t>FLTs</a:t>
            </a:r>
            <a:endParaRPr lang="en-US" dirty="0"/>
          </a:p>
          <a:p>
            <a:r>
              <a:rPr lang="en-US" dirty="0"/>
              <a:t>SES was significantly related to number of word types at baseline and number of word types predicting expressive language, but not receptive</a:t>
            </a:r>
          </a:p>
          <a:p>
            <a:r>
              <a:rPr lang="en-US" dirty="0"/>
              <a:t>Use of lower level </a:t>
            </a:r>
            <a:r>
              <a:rPr lang="en-US" dirty="0" err="1"/>
              <a:t>FLTs</a:t>
            </a:r>
            <a:r>
              <a:rPr lang="en-US" dirty="0"/>
              <a:t> had no effect on expressive or receptive language</a:t>
            </a:r>
          </a:p>
          <a:p>
            <a:r>
              <a:rPr lang="en-US" dirty="0"/>
              <a:t>Total number of different word types predicted greater improvements in receptive language, but not expressive</a:t>
            </a:r>
          </a:p>
        </p:txBody>
      </p:sp>
    </p:spTree>
    <p:extLst>
      <p:ext uri="{BB962C8B-B14F-4D97-AF65-F5344CB8AC3E}">
        <p14:creationId xmlns:p14="http://schemas.microsoft.com/office/powerpoint/2010/main" val="145143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97" y="1790700"/>
            <a:ext cx="8876303" cy="4076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8047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Implications</a:t>
            </a:r>
          </a:p>
        </p:txBody>
      </p:sp>
      <p:sp>
        <p:nvSpPr>
          <p:cNvPr id="3" name="Content Placeholder 2"/>
          <p:cNvSpPr>
            <a:spLocks noGrp="1"/>
          </p:cNvSpPr>
          <p:nvPr>
            <p:ph sz="quarter" idx="1"/>
          </p:nvPr>
        </p:nvSpPr>
        <p:spPr/>
        <p:txBody>
          <a:bodyPr>
            <a:normAutofit lnSpcReduction="10000"/>
          </a:bodyPr>
          <a:lstStyle/>
          <a:p>
            <a:r>
              <a:rPr lang="en-US" dirty="0"/>
              <a:t>High quality parent-child interactions, using higher level </a:t>
            </a:r>
            <a:r>
              <a:rPr lang="en-US" dirty="0" err="1"/>
              <a:t>FLTs</a:t>
            </a:r>
            <a:r>
              <a:rPr lang="en-US" dirty="0"/>
              <a:t> and a variety of word choice are optimal for children’s oral language development in the first 3 years </a:t>
            </a:r>
            <a:r>
              <a:rPr lang="en-US" dirty="0" err="1"/>
              <a:t>postimplantation</a:t>
            </a:r>
            <a:endParaRPr lang="en-US" dirty="0"/>
          </a:p>
          <a:p>
            <a:r>
              <a:rPr lang="en-US" dirty="0"/>
              <a:t>Parents with more limited education and income appear to be equally capable of using higher level </a:t>
            </a:r>
            <a:r>
              <a:rPr lang="en-US" dirty="0" err="1"/>
              <a:t>FLTs</a:t>
            </a:r>
            <a:r>
              <a:rPr lang="en-US" dirty="0"/>
              <a:t> compared to parents of a higher SES group (training should not be dependent on SES group)</a:t>
            </a:r>
          </a:p>
        </p:txBody>
      </p:sp>
    </p:spTree>
    <p:extLst>
      <p:ext uri="{BB962C8B-B14F-4D97-AF65-F5344CB8AC3E}">
        <p14:creationId xmlns:p14="http://schemas.microsoft.com/office/powerpoint/2010/main" val="2321645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a:p>
        </p:txBody>
      </p:sp>
      <p:sp>
        <p:nvSpPr>
          <p:cNvPr id="37891" name="Slide Number Placeholder 3"/>
          <p:cNvSpPr>
            <a:spLocks noGrp="1"/>
          </p:cNvSpPr>
          <p:nvPr>
            <p:ph type="sldNum" sz="quarter" idx="12"/>
          </p:nvPr>
        </p:nvSpPr>
        <p:spPr/>
        <p:txBody>
          <a:bodyPr/>
          <a:lstStyle/>
          <a:p>
            <a:pPr>
              <a:defRPr/>
            </a:pPr>
            <a:fld id="{1ABE67DB-3697-4DD0-82A2-389468545676}" type="slidenum">
              <a:rPr lang="en-US" smtClean="0"/>
              <a:pPr>
                <a:defRPr/>
              </a:pPr>
              <a:t>61</a:t>
            </a:fld>
            <a:endParaRPr lang="en-US"/>
          </a:p>
        </p:txBody>
      </p:sp>
      <p:pic>
        <p:nvPicPr>
          <p:cNvPr id="2867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193" r="18239" b="2438"/>
          <a:stretch>
            <a:fillRect/>
          </a:stretch>
        </p:blipFill>
        <p:spPr>
          <a:xfrm>
            <a:off x="0" y="0"/>
            <a:ext cx="8586309" cy="6476999"/>
          </a:xfrm>
        </p:spPr>
      </p:pic>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r="83476" b="93889"/>
          <a:stretch>
            <a:fillRect/>
          </a:stretch>
        </p:blipFill>
        <p:spPr bwMode="auto">
          <a:xfrm>
            <a:off x="0" y="0"/>
            <a:ext cx="1717675" cy="382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8678" name="Group 2"/>
          <p:cNvGrpSpPr>
            <a:grpSpLocks/>
          </p:cNvGrpSpPr>
          <p:nvPr/>
        </p:nvGrpSpPr>
        <p:grpSpPr bwMode="auto">
          <a:xfrm>
            <a:off x="0" y="2209799"/>
            <a:ext cx="9144000" cy="4648201"/>
            <a:chOff x="0" y="4174575"/>
            <a:chExt cx="9144000" cy="2683425"/>
          </a:xfrm>
        </p:grpSpPr>
        <p:pic>
          <p:nvPicPr>
            <p:cNvPr id="286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74575"/>
              <a:ext cx="9144000" cy="268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80" name="Rectangle 1"/>
            <p:cNvSpPr>
              <a:spLocks noChangeArrowheads="1"/>
            </p:cNvSpPr>
            <p:nvPr/>
          </p:nvSpPr>
          <p:spPr bwMode="auto">
            <a:xfrm>
              <a:off x="76200" y="5181600"/>
              <a:ext cx="8839200" cy="334687"/>
            </a:xfrm>
            <a:prstGeom prst="rect">
              <a:avLst/>
            </a:prstGeom>
            <a:solidFill>
              <a:schemeClr val="accent1">
                <a:alpha val="21176"/>
              </a:schemeClr>
            </a:solidFill>
            <a:ln w="9525" algn="ctr">
              <a:solidFill>
                <a:schemeClr val="tx1"/>
              </a:solidFill>
              <a:round/>
              <a:headEnd/>
              <a:tailEnd/>
            </a:ln>
          </p:spPr>
          <p:txBody>
            <a:bodyPr/>
            <a:lstStyle>
              <a:lvl1pPr eaLnBrk="0" hangingPunct="0">
                <a:defRPr sz="3200">
                  <a:solidFill>
                    <a:schemeClr val="tx1"/>
                  </a:solidFill>
                  <a:latin typeface="Times New Roman" pitchFamily="18" charset="0"/>
                  <a:cs typeface="Arial" pitchFamily="34" charset="0"/>
                </a:defRPr>
              </a:lvl1pPr>
              <a:lvl2pPr marL="742950" indent="-285750" eaLnBrk="0" hangingPunct="0">
                <a:defRPr sz="3200">
                  <a:solidFill>
                    <a:schemeClr val="tx1"/>
                  </a:solidFill>
                  <a:latin typeface="Times New Roman" pitchFamily="18" charset="0"/>
                  <a:cs typeface="Arial" pitchFamily="34" charset="0"/>
                </a:defRPr>
              </a:lvl2pPr>
              <a:lvl3pPr marL="1143000" indent="-228600" eaLnBrk="0" hangingPunct="0">
                <a:defRPr sz="3200">
                  <a:solidFill>
                    <a:schemeClr val="tx1"/>
                  </a:solidFill>
                  <a:latin typeface="Times New Roman" pitchFamily="18" charset="0"/>
                  <a:cs typeface="Arial" pitchFamily="34" charset="0"/>
                </a:defRPr>
              </a:lvl3pPr>
              <a:lvl4pPr marL="1600200" indent="-228600" eaLnBrk="0" hangingPunct="0">
                <a:defRPr sz="3200">
                  <a:solidFill>
                    <a:schemeClr val="tx1"/>
                  </a:solidFill>
                  <a:latin typeface="Times New Roman" pitchFamily="18" charset="0"/>
                  <a:cs typeface="Arial" pitchFamily="34" charset="0"/>
                </a:defRPr>
              </a:lvl4pPr>
              <a:lvl5pPr marL="2057400" indent="-228600" eaLnBrk="0" hangingPunct="0">
                <a:defRPr sz="32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pitchFamily="34" charset="0"/>
                </a:defRPr>
              </a:lvl9pPr>
            </a:lstStyle>
            <a:p>
              <a:endParaRPr lang="en-US" altLang="en-US"/>
            </a:p>
          </p:txBody>
        </p:sp>
      </p:grpSp>
    </p:spTree>
    <p:extLst>
      <p:ext uri="{BB962C8B-B14F-4D97-AF65-F5344CB8AC3E}">
        <p14:creationId xmlns:p14="http://schemas.microsoft.com/office/powerpoint/2010/main" val="2367491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Examine variations in vocabulary composition as a function of vocabulary size specifically in early vocabulary development (first 10 words)</a:t>
            </a:r>
          </a:p>
          <a:p>
            <a:r>
              <a:rPr lang="en-US" dirty="0"/>
              <a:t>What categories of words do children first produce?</a:t>
            </a:r>
          </a:p>
          <a:p>
            <a:pPr lvl="1"/>
            <a:r>
              <a:rPr lang="en-US" dirty="0"/>
              <a:t>Is there a noun bias (people, objects, etc.)?</a:t>
            </a:r>
          </a:p>
        </p:txBody>
      </p:sp>
      <p:pic>
        <p:nvPicPr>
          <p:cNvPr id="11269" name="Picture 5" descr="https://percybal.files.wordpress.com/2008/11/01-vocab-foto-web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5257800"/>
            <a:ext cx="4791075" cy="18097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39009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a:t>
            </a:r>
          </a:p>
        </p:txBody>
      </p:sp>
      <p:sp>
        <p:nvSpPr>
          <p:cNvPr id="3" name="Content Placeholder 2"/>
          <p:cNvSpPr>
            <a:spLocks noGrp="1"/>
          </p:cNvSpPr>
          <p:nvPr>
            <p:ph idx="1"/>
          </p:nvPr>
        </p:nvSpPr>
        <p:spPr/>
        <p:txBody>
          <a:bodyPr>
            <a:normAutofit lnSpcReduction="10000"/>
          </a:bodyPr>
          <a:lstStyle/>
          <a:p>
            <a:r>
              <a:rPr lang="en-US" dirty="0"/>
              <a:t>970 children learning:	</a:t>
            </a:r>
          </a:p>
          <a:p>
            <a:pPr lvl="1"/>
            <a:r>
              <a:rPr lang="en-US" dirty="0"/>
              <a:t>American English</a:t>
            </a:r>
          </a:p>
          <a:p>
            <a:pPr lvl="1"/>
            <a:r>
              <a:rPr lang="en-US" dirty="0"/>
              <a:t>Mandarin Chinese </a:t>
            </a:r>
          </a:p>
          <a:p>
            <a:pPr lvl="1"/>
            <a:r>
              <a:rPr lang="en-US" dirty="0"/>
              <a:t>Cantonese Chinese </a:t>
            </a:r>
          </a:p>
          <a:p>
            <a:r>
              <a:rPr lang="en-US" dirty="0"/>
              <a:t>Children were sampled from the US, Hong Kong, and Beijing</a:t>
            </a:r>
          </a:p>
          <a:p>
            <a:r>
              <a:rPr lang="en-US" dirty="0"/>
              <a:t>Children were screened for a number of medical exclusion criteria</a:t>
            </a:r>
          </a:p>
          <a:p>
            <a:r>
              <a:rPr lang="en-US" dirty="0"/>
              <a:t>Parents of the children were native speakers of their particular language</a:t>
            </a:r>
          </a:p>
        </p:txBody>
      </p:sp>
      <p:graphicFrame>
        <p:nvGraphicFramePr>
          <p:cNvPr id="4" name="Chart 3"/>
          <p:cNvGraphicFramePr/>
          <p:nvPr/>
        </p:nvGraphicFramePr>
        <p:xfrm>
          <a:off x="4724400" y="1447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0272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600200"/>
            <a:ext cx="4343400" cy="5257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346" name="Rectangle 2"/>
          <p:cNvSpPr>
            <a:spLocks noGrp="1" noChangeArrowheads="1"/>
          </p:cNvSpPr>
          <p:nvPr>
            <p:ph type="title"/>
          </p:nvPr>
        </p:nvSpPr>
        <p:spPr/>
        <p:txBody>
          <a:bodyPr>
            <a:normAutofit fontScale="90000"/>
          </a:bodyPr>
          <a:lstStyle/>
          <a:p>
            <a:r>
              <a:rPr lang="en-US" sz="4000" dirty="0"/>
              <a:t>Similarities of Words Across Languages</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191000" cy="51009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724400" y="1828800"/>
            <a:ext cx="4267200" cy="358140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400" dirty="0"/>
              <a:t>6 of the top 20 words appeared in all three languages </a:t>
            </a:r>
          </a:p>
          <a:p>
            <a:pPr marL="118872" indent="0">
              <a:buNone/>
            </a:pPr>
            <a:endParaRPr lang="en-US" sz="2400" dirty="0"/>
          </a:p>
          <a:p>
            <a:r>
              <a:rPr lang="en-US" sz="2400" dirty="0"/>
              <a:t>Almost all categories had strong similarities in words that appeared</a:t>
            </a:r>
          </a:p>
          <a:p>
            <a:pPr marL="118872" indent="0">
              <a:buNone/>
            </a:pPr>
            <a:endParaRPr lang="en-US" sz="2400" dirty="0"/>
          </a:p>
          <a:p>
            <a:r>
              <a:rPr lang="en-US" sz="2400" dirty="0"/>
              <a:t>Children first learned nouns that were manipulable objects that they frequently encountered </a:t>
            </a:r>
          </a:p>
          <a:p>
            <a:pPr fontAlgn="auto">
              <a:spcAft>
                <a:spcPts val="0"/>
              </a:spcAft>
            </a:pPr>
            <a:endParaRPr lang="en-US" sz="2800" dirty="0"/>
          </a:p>
        </p:txBody>
      </p:sp>
    </p:spTree>
    <p:extLst>
      <p:ext uri="{BB962C8B-B14F-4D97-AF65-F5344CB8AC3E}">
        <p14:creationId xmlns:p14="http://schemas.microsoft.com/office/powerpoint/2010/main" val="256420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10 words</a:t>
            </a:r>
          </a:p>
        </p:txBody>
      </p:sp>
      <p:sp>
        <p:nvSpPr>
          <p:cNvPr id="3" name="Content Placeholder 2"/>
          <p:cNvSpPr>
            <a:spLocks noGrp="1"/>
          </p:cNvSpPr>
          <p:nvPr>
            <p:ph idx="1"/>
          </p:nvPr>
        </p:nvSpPr>
        <p:spPr>
          <a:xfrm>
            <a:off x="457200" y="1775191"/>
            <a:ext cx="8229600" cy="2339609"/>
          </a:xfrm>
        </p:spPr>
        <p:txBody>
          <a:bodyPr>
            <a:normAutofit/>
          </a:bodyPr>
          <a:lstStyle/>
          <a:p>
            <a:r>
              <a:rPr lang="en-US" sz="2800" dirty="0"/>
              <a:t>All 3 groups consistently produced people terms </a:t>
            </a:r>
          </a:p>
          <a:p>
            <a:r>
              <a:rPr lang="en-US" sz="2800" dirty="0"/>
              <a:t>Object and animal words varied across cultures</a:t>
            </a:r>
          </a:p>
          <a:p>
            <a:r>
              <a:rPr lang="en-US" sz="2800" dirty="0"/>
              <a:t>Most words were people and sounds/ sound effects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8229600" cy="244276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sp>
        <p:nvSpPr>
          <p:cNvPr id="5" name="Rectangle 4"/>
          <p:cNvSpPr/>
          <p:nvPr/>
        </p:nvSpPr>
        <p:spPr>
          <a:xfrm>
            <a:off x="457200" y="4724400"/>
            <a:ext cx="8077200" cy="3048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Rectangle 5"/>
          <p:cNvSpPr/>
          <p:nvPr/>
        </p:nvSpPr>
        <p:spPr>
          <a:xfrm>
            <a:off x="457200" y="5410200"/>
            <a:ext cx="80772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193" t="1" r="18239" b="42610"/>
          <a:stretch/>
        </p:blipFill>
        <p:spPr>
          <a:xfrm>
            <a:off x="6019800" y="0"/>
            <a:ext cx="3173498" cy="1408176"/>
          </a:xfrm>
          <a:prstGeom prst="rect">
            <a:avLst/>
          </a:prstGeom>
        </p:spPr>
      </p:pic>
      <p:sp>
        <p:nvSpPr>
          <p:cNvPr id="8" name="Rectangle 7"/>
          <p:cNvSpPr/>
          <p:nvPr/>
        </p:nvSpPr>
        <p:spPr>
          <a:xfrm>
            <a:off x="-4359275" y="3524935"/>
            <a:ext cx="4572000" cy="646331"/>
          </a:xfrm>
          <a:prstGeom prst="rect">
            <a:avLst/>
          </a:prstGeom>
        </p:spPr>
        <p:txBody>
          <a:bodyPr>
            <a:spAutoFit/>
          </a:bodyPr>
          <a:lstStyle/>
          <a:p>
            <a:r>
              <a:rPr lang="en-US" dirty="0"/>
              <a:t>Fewest words in adjectives and closed class categories</a:t>
            </a:r>
          </a:p>
        </p:txBody>
      </p:sp>
    </p:spTree>
    <p:extLst>
      <p:ext uri="{BB962C8B-B14F-4D97-AF65-F5344CB8AC3E}">
        <p14:creationId xmlns:p14="http://schemas.microsoft.com/office/powerpoint/2010/main" val="716698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a:xfrm>
            <a:off x="5334000" y="1518982"/>
            <a:ext cx="3810000" cy="25324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346" name="Rectangle 2"/>
          <p:cNvSpPr>
            <a:spLocks noGrp="1" noChangeArrowheads="1"/>
          </p:cNvSpPr>
          <p:nvPr>
            <p:ph type="title"/>
          </p:nvPr>
        </p:nvSpPr>
        <p:spPr/>
        <p:txBody>
          <a:bodyPr>
            <a:normAutofit/>
          </a:bodyPr>
          <a:lstStyle/>
          <a:p>
            <a:r>
              <a:rPr lang="en-US" sz="4000" dirty="0"/>
              <a:t>  Proportions of Word Categories</a:t>
            </a:r>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581650" y="1730722"/>
            <a:ext cx="3314700" cy="2320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5638800" y="1460585"/>
            <a:ext cx="3200400" cy="307777"/>
          </a:xfrm>
          <a:prstGeom prst="rect">
            <a:avLst/>
          </a:prstGeom>
          <a:noFill/>
        </p:spPr>
        <p:txBody>
          <a:bodyPr wrap="square" rtlCol="0">
            <a:spAutoFit/>
          </a:bodyPr>
          <a:lstStyle/>
          <a:p>
            <a:pPr algn="ctr"/>
            <a:r>
              <a:rPr lang="en-US" sz="1400" b="1" dirty="0"/>
              <a:t>Children from the US</a:t>
            </a:r>
          </a:p>
        </p:txBody>
      </p:sp>
      <p:sp>
        <p:nvSpPr>
          <p:cNvPr id="5" name="Oval 4"/>
          <p:cNvSpPr/>
          <p:nvPr/>
        </p:nvSpPr>
        <p:spPr>
          <a:xfrm>
            <a:off x="6219824" y="3136985"/>
            <a:ext cx="409575" cy="990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ounded Rectangle 7"/>
          <p:cNvSpPr/>
          <p:nvPr/>
        </p:nvSpPr>
        <p:spPr>
          <a:xfrm>
            <a:off x="7010400" y="1993985"/>
            <a:ext cx="533400" cy="205740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7" name="Group 6"/>
          <p:cNvGrpSpPr/>
          <p:nvPr/>
        </p:nvGrpSpPr>
        <p:grpSpPr>
          <a:xfrm>
            <a:off x="5334000" y="4051385"/>
            <a:ext cx="3810000" cy="2681250"/>
            <a:chOff x="4815583" y="1447800"/>
            <a:chExt cx="3810000" cy="2681250"/>
          </a:xfrm>
        </p:grpSpPr>
        <p:sp>
          <p:nvSpPr>
            <p:cNvPr id="14" name="Rectangle 13"/>
            <p:cNvSpPr/>
            <p:nvPr/>
          </p:nvSpPr>
          <p:spPr>
            <a:xfrm>
              <a:off x="4815583" y="1506197"/>
              <a:ext cx="3810000" cy="2532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7733" y="1741191"/>
              <a:ext cx="3483550" cy="22974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5063233" y="1447800"/>
              <a:ext cx="3314700" cy="307777"/>
            </a:xfrm>
            <a:prstGeom prst="rect">
              <a:avLst/>
            </a:prstGeom>
            <a:noFill/>
          </p:spPr>
          <p:txBody>
            <a:bodyPr wrap="square" rtlCol="0">
              <a:spAutoFit/>
            </a:bodyPr>
            <a:lstStyle/>
            <a:p>
              <a:pPr algn="ctr"/>
              <a:r>
                <a:rPr lang="en-US" sz="1400" b="1" dirty="0"/>
                <a:t>Children from Beijing </a:t>
              </a:r>
            </a:p>
          </p:txBody>
        </p:sp>
        <p:sp>
          <p:nvSpPr>
            <p:cNvPr id="17" name="Oval 16"/>
            <p:cNvSpPr/>
            <p:nvPr/>
          </p:nvSpPr>
          <p:spPr>
            <a:xfrm>
              <a:off x="5716604" y="2889894"/>
              <a:ext cx="409575" cy="122010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Rounded Rectangle 22"/>
            <p:cNvSpPr/>
            <p:nvPr/>
          </p:nvSpPr>
          <p:spPr>
            <a:xfrm>
              <a:off x="6550512" y="2528850"/>
              <a:ext cx="536087" cy="1600200"/>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nvGrpSpPr>
          <p:cNvPr id="6" name="Group 5"/>
          <p:cNvGrpSpPr/>
          <p:nvPr/>
        </p:nvGrpSpPr>
        <p:grpSpPr>
          <a:xfrm>
            <a:off x="0" y="1471471"/>
            <a:ext cx="5334000" cy="5261164"/>
            <a:chOff x="2714785" y="4110000"/>
            <a:chExt cx="3810000" cy="2690306"/>
          </a:xfrm>
        </p:grpSpPr>
        <p:sp>
          <p:nvSpPr>
            <p:cNvPr id="4" name="Rectangle 3"/>
            <p:cNvSpPr/>
            <p:nvPr/>
          </p:nvSpPr>
          <p:spPr>
            <a:xfrm>
              <a:off x="2714785" y="4114800"/>
              <a:ext cx="3810000" cy="26855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p:cNvSpPr txBox="1"/>
            <p:nvPr/>
          </p:nvSpPr>
          <p:spPr>
            <a:xfrm>
              <a:off x="2982930" y="4110000"/>
              <a:ext cx="3200400" cy="307777"/>
            </a:xfrm>
            <a:prstGeom prst="rect">
              <a:avLst/>
            </a:prstGeom>
            <a:noFill/>
          </p:spPr>
          <p:txBody>
            <a:bodyPr wrap="square" rtlCol="0">
              <a:spAutoFit/>
            </a:bodyPr>
            <a:lstStyle/>
            <a:p>
              <a:pPr algn="ctr"/>
              <a:r>
                <a:rPr lang="en-US" sz="1400" b="1" dirty="0"/>
                <a:t>Children from Hong Kong</a:t>
              </a:r>
            </a:p>
          </p:txBody>
        </p:sp>
        <p:grpSp>
          <p:nvGrpSpPr>
            <p:cNvPr id="2" name="Group 1"/>
            <p:cNvGrpSpPr/>
            <p:nvPr/>
          </p:nvGrpSpPr>
          <p:grpSpPr>
            <a:xfrm>
              <a:off x="2714785" y="4440198"/>
              <a:ext cx="3728357" cy="2291347"/>
              <a:chOff x="2714785" y="4440198"/>
              <a:chExt cx="3728357" cy="2291347"/>
            </a:xfrm>
          </p:grpSpPr>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4785" y="4440198"/>
                <a:ext cx="3728357" cy="22913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Oval 15"/>
              <p:cNvSpPr/>
              <p:nvPr/>
            </p:nvSpPr>
            <p:spPr>
              <a:xfrm>
                <a:off x="3425218" y="5533743"/>
                <a:ext cx="450533" cy="114567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ounded Rectangle 23"/>
              <p:cNvSpPr/>
              <p:nvPr/>
            </p:nvSpPr>
            <p:spPr>
              <a:xfrm>
                <a:off x="4419600" y="5333999"/>
                <a:ext cx="457200" cy="1397545"/>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grpSp>
      <p:cxnSp>
        <p:nvCxnSpPr>
          <p:cNvPr id="21" name="Straight Arrow Connector 20"/>
          <p:cNvCxnSpPr/>
          <p:nvPr/>
        </p:nvCxnSpPr>
        <p:spPr>
          <a:xfrm flipH="1">
            <a:off x="1377112" y="3779563"/>
            <a:ext cx="533400" cy="45720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80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algn="ctr"/>
            <a:r>
              <a:rPr lang="en-US" altLang="en-US" dirty="0"/>
              <a:t>Cross-cultural differences in first words</a:t>
            </a:r>
          </a:p>
        </p:txBody>
      </p:sp>
      <p:sp>
        <p:nvSpPr>
          <p:cNvPr id="38915" name="Slide Number Placeholder 3"/>
          <p:cNvSpPr>
            <a:spLocks noGrp="1"/>
          </p:cNvSpPr>
          <p:nvPr>
            <p:ph type="sldNum" sz="quarter" idx="12"/>
          </p:nvPr>
        </p:nvSpPr>
        <p:spPr/>
        <p:txBody>
          <a:bodyPr/>
          <a:lstStyle/>
          <a:p>
            <a:pPr>
              <a:defRPr/>
            </a:pPr>
            <a:fld id="{C17D9BBA-54D7-4FCB-B3A6-5EFD56EA1E92}" type="slidenum">
              <a:rPr lang="en-US" smtClean="0"/>
              <a:pPr>
                <a:defRPr/>
              </a:pPr>
              <a:t>67</a:t>
            </a:fld>
            <a:endParaRPr lang="en-US"/>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239000"/>
            <a:ext cx="8985250" cy="263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862" y="1449558"/>
            <a:ext cx="4920469" cy="3562057"/>
          </a:xfrm>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2410" y="3200399"/>
            <a:ext cx="5101590" cy="36224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784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55448"/>
            <a:ext cx="9144000" cy="1252728"/>
          </a:xfrm>
        </p:spPr>
        <p:txBody>
          <a:bodyPr>
            <a:normAutofit fontScale="90000"/>
          </a:bodyPr>
          <a:lstStyle/>
          <a:p>
            <a:pPr algn="ctr"/>
            <a:r>
              <a:rPr lang="en-US" altLang="en-US" dirty="0"/>
              <a:t>Cross-cultural differences in first words</a:t>
            </a:r>
          </a:p>
        </p:txBody>
      </p:sp>
      <p:sp>
        <p:nvSpPr>
          <p:cNvPr id="38915" name="Slide Number Placeholder 3"/>
          <p:cNvSpPr>
            <a:spLocks noGrp="1"/>
          </p:cNvSpPr>
          <p:nvPr>
            <p:ph type="sldNum" sz="quarter" idx="12"/>
          </p:nvPr>
        </p:nvSpPr>
        <p:spPr/>
        <p:txBody>
          <a:bodyPr/>
          <a:lstStyle/>
          <a:p>
            <a:pPr>
              <a:defRPr/>
            </a:pPr>
            <a:fld id="{C17D9BBA-54D7-4FCB-B3A6-5EFD56EA1E92}" type="slidenum">
              <a:rPr lang="en-US" smtClean="0"/>
              <a:pPr>
                <a:defRPr/>
              </a:pPr>
              <a:t>68</a:t>
            </a:fld>
            <a:endParaRPr lang="en-US"/>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239000"/>
            <a:ext cx="8985250" cy="263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862" y="1449558"/>
            <a:ext cx="4920469" cy="3562057"/>
          </a:xfrm>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2410" y="3200399"/>
            <a:ext cx="5101590" cy="36224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a:extLst>
              <a:ext uri="{FF2B5EF4-FFF2-40B4-BE49-F238E27FC236}">
                <a16:creationId xmlns:a16="http://schemas.microsoft.com/office/drawing/2014/main" id="{6420160D-8D39-75FC-7F1C-D38BF9A0BC79}"/>
              </a:ext>
            </a:extLst>
          </p:cNvPr>
          <p:cNvSpPr txBox="1"/>
          <p:nvPr/>
        </p:nvSpPr>
        <p:spPr>
          <a:xfrm>
            <a:off x="4737589" y="1794713"/>
            <a:ext cx="4667250" cy="923330"/>
          </a:xfrm>
          <a:prstGeom prst="rect">
            <a:avLst/>
          </a:prstGeom>
          <a:noFill/>
        </p:spPr>
        <p:txBody>
          <a:bodyPr wrap="square">
            <a:spAutoFit/>
          </a:bodyPr>
          <a:lstStyle/>
          <a:p>
            <a:pPr algn="ctr"/>
            <a:r>
              <a:rPr lang="en-US" sz="1800" dirty="0">
                <a:solidFill>
                  <a:schemeClr val="accent1"/>
                </a:solidFill>
              </a:rPr>
              <a:t>Children first learned nouns that were </a:t>
            </a:r>
            <a:r>
              <a:rPr lang="en-US" sz="1800" b="1" i="1" dirty="0">
                <a:solidFill>
                  <a:schemeClr val="accent1"/>
                </a:solidFill>
              </a:rPr>
              <a:t>manipulable</a:t>
            </a:r>
            <a:r>
              <a:rPr lang="en-US" sz="1800" dirty="0">
                <a:solidFill>
                  <a:schemeClr val="accent1"/>
                </a:solidFill>
              </a:rPr>
              <a:t> objects that they frequently encountered </a:t>
            </a:r>
          </a:p>
        </p:txBody>
      </p:sp>
    </p:spTree>
    <p:extLst>
      <p:ext uri="{BB962C8B-B14F-4D97-AF65-F5344CB8AC3E}">
        <p14:creationId xmlns:p14="http://schemas.microsoft.com/office/powerpoint/2010/main" val="16928972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Variability within Word Categories</a:t>
            </a:r>
          </a:p>
        </p:txBody>
      </p:sp>
      <p:sp>
        <p:nvSpPr>
          <p:cNvPr id="3" name="Content Placeholder 2"/>
          <p:cNvSpPr>
            <a:spLocks noGrp="1"/>
          </p:cNvSpPr>
          <p:nvPr>
            <p:ph idx="1"/>
          </p:nvPr>
        </p:nvSpPr>
        <p:spPr/>
        <p:txBody>
          <a:bodyPr/>
          <a:lstStyle/>
          <a:p>
            <a:r>
              <a:rPr lang="en-US" dirty="0"/>
              <a:t>Nouns: aside from people terms, manipulable objects and animals were the most common</a:t>
            </a:r>
          </a:p>
          <a:p>
            <a:r>
              <a:rPr lang="en-US" dirty="0"/>
              <a:t>Verbs: action verbs were most common</a:t>
            </a:r>
          </a:p>
          <a:p>
            <a:r>
              <a:rPr lang="en-US" dirty="0"/>
              <a:t>Descriptive Terms: state adjectives and adverbs (hot, slow, etc.) were most common</a:t>
            </a:r>
          </a:p>
          <a:p>
            <a:r>
              <a:rPr lang="en-US" dirty="0"/>
              <a:t>Other terms: “Hi” and “Bye” were the most common</a:t>
            </a:r>
          </a:p>
        </p:txBody>
      </p:sp>
    </p:spTree>
    <p:extLst>
      <p:ext uri="{BB962C8B-B14F-4D97-AF65-F5344CB8AC3E}">
        <p14:creationId xmlns:p14="http://schemas.microsoft.com/office/powerpoint/2010/main" val="538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a:t>Different  languages provide different phonetic experiences</a:t>
            </a:r>
          </a:p>
        </p:txBody>
      </p:sp>
      <p:sp>
        <p:nvSpPr>
          <p:cNvPr id="4" name="Slide Number Placeholder 3"/>
          <p:cNvSpPr>
            <a:spLocks noGrp="1"/>
          </p:cNvSpPr>
          <p:nvPr>
            <p:ph type="sldNum" sz="quarter" idx="12"/>
          </p:nvPr>
        </p:nvSpPr>
        <p:spPr/>
        <p:txBody>
          <a:bodyPr/>
          <a:lstStyle/>
          <a:p>
            <a:pPr>
              <a:defRPr/>
            </a:pPr>
            <a:fld id="{83A4D667-B71A-46B3-96A7-1713CF6C6829}" type="slidenum">
              <a:rPr lang="en-US" smtClean="0"/>
              <a:pPr>
                <a:defRPr/>
              </a:pPr>
              <a:t>7</a:t>
            </a:fld>
            <a:endParaRPr lang="en-US"/>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l="2812" t="3874" r="7909"/>
          <a:stretch>
            <a:fillRect/>
          </a:stretch>
        </p:blipFill>
        <p:spPr bwMode="auto">
          <a:xfrm>
            <a:off x="304800" y="1670050"/>
            <a:ext cx="8382000" cy="440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324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normAutofit fontScale="90000"/>
          </a:bodyPr>
          <a:lstStyle/>
          <a:p>
            <a:pPr marL="660400" indent="-660400"/>
            <a:r>
              <a:rPr lang="en-US" dirty="0"/>
              <a:t>Language Development Theories– </a:t>
            </a:r>
            <a:br>
              <a:rPr lang="en-US" dirty="0"/>
            </a:br>
            <a:r>
              <a:rPr lang="en-US" dirty="0"/>
              <a:t>Interactionist Perspective</a:t>
            </a:r>
          </a:p>
        </p:txBody>
      </p:sp>
      <p:sp>
        <p:nvSpPr>
          <p:cNvPr id="442371" name="Rectangle 3"/>
          <p:cNvSpPr>
            <a:spLocks noGrp="1" noChangeArrowheads="1"/>
          </p:cNvSpPr>
          <p:nvPr>
            <p:ph type="body" idx="4294967295"/>
          </p:nvPr>
        </p:nvSpPr>
        <p:spPr>
          <a:xfrm>
            <a:off x="457200" y="1600200"/>
            <a:ext cx="8229600" cy="3775075"/>
          </a:xfrm>
          <a:prstGeom prst="rect">
            <a:avLst/>
          </a:prstGeom>
        </p:spPr>
        <p:txBody>
          <a:bodyPr>
            <a:normAutofit fontScale="77500" lnSpcReduction="20000"/>
          </a:bodyPr>
          <a:lstStyle/>
          <a:p>
            <a:pPr marL="742442" indent="-577850"/>
            <a:r>
              <a:rPr lang="en-US" dirty="0"/>
              <a:t>Language development most likely occurs via interactions between inner capacities and environmental influences</a:t>
            </a:r>
          </a:p>
          <a:p>
            <a:pPr marL="742442" indent="-577850">
              <a:buNone/>
            </a:pPr>
            <a:endParaRPr lang="en-US" dirty="0"/>
          </a:p>
          <a:p>
            <a:pPr marL="1144524" lvl="1" indent="-495300"/>
            <a:r>
              <a:rPr lang="en-US" dirty="0"/>
              <a:t>Visual context of noun learning (shape bias)</a:t>
            </a:r>
          </a:p>
          <a:p>
            <a:pPr marL="1144524" lvl="1" indent="-495300"/>
            <a:r>
              <a:rPr lang="en-US" dirty="0"/>
              <a:t>Social context of language learning (performatives)</a:t>
            </a:r>
          </a:p>
          <a:p>
            <a:pPr marL="1144524" lvl="1" indent="-495300"/>
            <a:r>
              <a:rPr lang="en-US" dirty="0"/>
              <a:t>Auditory context</a:t>
            </a:r>
          </a:p>
          <a:p>
            <a:pPr marL="1409700" lvl="2" indent="-495300"/>
            <a:r>
              <a:rPr lang="en-US" dirty="0"/>
              <a:t>Statistical learning</a:t>
            </a:r>
          </a:p>
          <a:p>
            <a:pPr marL="1409700" lvl="2" indent="-495300"/>
            <a:r>
              <a:rPr lang="en-US" dirty="0"/>
              <a:t>Iconicity </a:t>
            </a:r>
          </a:p>
          <a:p>
            <a:pPr marL="1409700" lvl="2" indent="-495300"/>
            <a:endParaRPr lang="en-US" dirty="0"/>
          </a:p>
          <a:p>
            <a:pPr marL="2644140" lvl="8" indent="-495300"/>
            <a:r>
              <a:rPr lang="en-US" sz="3600" b="1" dirty="0">
                <a:solidFill>
                  <a:schemeClr val="accent1"/>
                </a:solidFill>
              </a:rPr>
              <a:t>Lynn Perry</a:t>
            </a:r>
          </a:p>
          <a:p>
            <a:pPr marL="742442" indent="-577850"/>
            <a:endParaRPr lang="en-US" dirty="0"/>
          </a:p>
        </p:txBody>
      </p:sp>
      <p:sp>
        <p:nvSpPr>
          <p:cNvPr id="2" name="Rectangle 1"/>
          <p:cNvSpPr/>
          <p:nvPr/>
        </p:nvSpPr>
        <p:spPr>
          <a:xfrm>
            <a:off x="930275" y="7906435"/>
            <a:ext cx="4572000" cy="646331"/>
          </a:xfrm>
          <a:prstGeom prst="rect">
            <a:avLst/>
          </a:prstGeom>
        </p:spPr>
        <p:txBody>
          <a:bodyPr>
            <a:spAutoFit/>
          </a:bodyPr>
          <a:lstStyle/>
          <a:p>
            <a:pPr marL="742442" indent="-577850"/>
            <a:r>
              <a:rPr lang="en-US" dirty="0"/>
              <a:t>First two theories are at the extremes of nature-nurture debate</a:t>
            </a:r>
          </a:p>
        </p:txBody>
      </p:sp>
    </p:spTree>
    <p:extLst>
      <p:ext uri="{BB962C8B-B14F-4D97-AF65-F5344CB8AC3E}">
        <p14:creationId xmlns:p14="http://schemas.microsoft.com/office/powerpoint/2010/main" val="3703105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92352"/>
          </a:xfrm>
        </p:spPr>
        <p:txBody>
          <a:bodyPr>
            <a:normAutofit fontScale="90000"/>
          </a:bodyPr>
          <a:lstStyle/>
          <a:p>
            <a:r>
              <a:rPr lang="en-US" sz="2800" dirty="0"/>
              <a:t>Highchair philosophers: the impact of seating context-dependent exploration on children’s naming biases</a:t>
            </a:r>
            <a:br>
              <a:rPr lang="en-US" sz="2000" dirty="0"/>
            </a:br>
            <a:r>
              <a:rPr lang="sv-SE" sz="2000" dirty="0"/>
              <a:t>Lynn K. Perry, Larissa K. Samuelson, and Johanna B. Burdinie</a:t>
            </a:r>
            <a:endParaRPr lang="en-US" sz="2000" dirty="0"/>
          </a:p>
        </p:txBody>
      </p:sp>
      <p:sp>
        <p:nvSpPr>
          <p:cNvPr id="4" name="TextBox 3"/>
          <p:cNvSpPr txBox="1"/>
          <p:nvPr/>
        </p:nvSpPr>
        <p:spPr>
          <a:xfrm>
            <a:off x="629392" y="1828800"/>
            <a:ext cx="8077200" cy="4893647"/>
          </a:xfrm>
          <a:prstGeom prst="rect">
            <a:avLst/>
          </a:prstGeom>
          <a:noFill/>
        </p:spPr>
        <p:txBody>
          <a:bodyPr wrap="square" rtlCol="0">
            <a:spAutoFit/>
          </a:bodyPr>
          <a:lstStyle/>
          <a:p>
            <a:pPr>
              <a:buFont typeface="Arial" pitchFamily="34" charset="0"/>
              <a:buChar char="•"/>
            </a:pPr>
            <a:r>
              <a:rPr lang="en-US" sz="2400" dirty="0"/>
              <a:t>Differences between solid objects and nonsolid substances lead to an early appreciation of their distinction</a:t>
            </a:r>
          </a:p>
          <a:p>
            <a:pPr>
              <a:buFont typeface="Arial" pitchFamily="34" charset="0"/>
              <a:buChar char="•"/>
            </a:pPr>
            <a:endParaRPr lang="en-US" sz="2400" dirty="0"/>
          </a:p>
          <a:p>
            <a:pPr>
              <a:buFont typeface="Arial" pitchFamily="34" charset="0"/>
              <a:buChar char="•"/>
            </a:pPr>
            <a:endParaRPr lang="en-US" sz="2400" dirty="0"/>
          </a:p>
          <a:p>
            <a:pPr>
              <a:buFont typeface="Arial" pitchFamily="34" charset="0"/>
              <a:buChar char="•"/>
            </a:pPr>
            <a:r>
              <a:rPr lang="en-US" sz="2400" dirty="0"/>
              <a:t>Does naming of </a:t>
            </a:r>
            <a:r>
              <a:rPr lang="en-US" sz="2400" dirty="0" err="1"/>
              <a:t>nonsolids</a:t>
            </a:r>
            <a:r>
              <a:rPr lang="en-US" sz="2400" dirty="0"/>
              <a:t> improve if children are tested in typical/familiar context of highchair during mealtime?</a:t>
            </a:r>
          </a:p>
          <a:p>
            <a:pPr>
              <a:buFont typeface="Arial" pitchFamily="34" charset="0"/>
              <a:buChar char="•"/>
            </a:pPr>
            <a:endParaRPr lang="en-US" sz="2400" dirty="0"/>
          </a:p>
          <a:p>
            <a:pPr>
              <a:buFont typeface="Arial" pitchFamily="34" charset="0"/>
              <a:buChar char="•"/>
            </a:pPr>
            <a:r>
              <a:rPr lang="en-US" sz="2400" dirty="0"/>
              <a:t> Children tested in the highchair demonstrated better understanding of how </a:t>
            </a:r>
            <a:r>
              <a:rPr lang="en-US" sz="2400" dirty="0" err="1"/>
              <a:t>nonsolids</a:t>
            </a:r>
            <a:r>
              <a:rPr lang="en-US" sz="2400" dirty="0"/>
              <a:t> are named, demonstrating a developmental cascade between</a:t>
            </a:r>
          </a:p>
          <a:p>
            <a:r>
              <a:rPr lang="en-US" sz="2400" dirty="0"/>
              <a:t>context, exploration, and word learning</a:t>
            </a:r>
          </a:p>
          <a:p>
            <a:pPr>
              <a:buFont typeface="Arial" pitchFamily="34" charset="0"/>
              <a:buChar char="•"/>
            </a:pPr>
            <a:endParaRPr lang="en-US" sz="2400" dirty="0"/>
          </a:p>
        </p:txBody>
      </p:sp>
    </p:spTree>
    <p:extLst>
      <p:ext uri="{BB962C8B-B14F-4D97-AF65-F5344CB8AC3E}">
        <p14:creationId xmlns:p14="http://schemas.microsoft.com/office/powerpoint/2010/main" val="2816502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28600" y="4648200"/>
            <a:ext cx="5334000" cy="937054"/>
          </a:xfrm>
          <a:prstGeom prst="rect">
            <a:avLst/>
          </a:prstGeom>
          <a:noFill/>
          <a:ln w="9525">
            <a:noFill/>
            <a:miter lim="800000"/>
            <a:headEnd/>
            <a:tailEnd/>
          </a:ln>
        </p:spPr>
      </p:pic>
      <p:pic>
        <p:nvPicPr>
          <p:cNvPr id="104451" name="Picture 3"/>
          <p:cNvPicPr>
            <a:picLocks noChangeAspect="1" noChangeArrowheads="1"/>
          </p:cNvPicPr>
          <p:nvPr/>
        </p:nvPicPr>
        <p:blipFill>
          <a:blip r:embed="rId3" cstate="print"/>
          <a:srcRect/>
          <a:stretch>
            <a:fillRect/>
          </a:stretch>
        </p:blipFill>
        <p:spPr bwMode="auto">
          <a:xfrm>
            <a:off x="152400" y="1600199"/>
            <a:ext cx="5638800" cy="3053873"/>
          </a:xfrm>
          <a:prstGeom prst="rect">
            <a:avLst/>
          </a:prstGeom>
          <a:noFill/>
          <a:ln w="9525">
            <a:noFill/>
            <a:miter lim="800000"/>
            <a:headEnd/>
            <a:tailEnd/>
          </a:ln>
        </p:spPr>
      </p:pic>
      <p:sp>
        <p:nvSpPr>
          <p:cNvPr id="8" name="TextBox 7"/>
          <p:cNvSpPr txBox="1"/>
          <p:nvPr/>
        </p:nvSpPr>
        <p:spPr>
          <a:xfrm>
            <a:off x="6019799" y="1752600"/>
            <a:ext cx="3124201" cy="4678204"/>
          </a:xfrm>
          <a:prstGeom prst="rect">
            <a:avLst/>
          </a:prstGeom>
          <a:noFill/>
        </p:spPr>
        <p:txBody>
          <a:bodyPr wrap="square" rtlCol="0">
            <a:spAutoFit/>
          </a:bodyPr>
          <a:lstStyle/>
          <a:p>
            <a:pPr>
              <a:buFont typeface="Arial" pitchFamily="34" charset="0"/>
              <a:buChar char="•"/>
            </a:pPr>
            <a:r>
              <a:rPr lang="en-US" sz="2000" dirty="0"/>
              <a:t> Child was given the exemplar object and the two test items to explore </a:t>
            </a:r>
          </a:p>
          <a:p>
            <a:pPr>
              <a:buFont typeface="Arial" pitchFamily="34" charset="0"/>
              <a:buChar char="•"/>
            </a:pPr>
            <a:endParaRPr lang="en-US" sz="2000" dirty="0"/>
          </a:p>
          <a:p>
            <a:pPr>
              <a:buFont typeface="Arial" pitchFamily="34" charset="0"/>
              <a:buChar char="•"/>
            </a:pPr>
            <a:r>
              <a:rPr lang="en-US" sz="2000" dirty="0"/>
              <a:t> experimenter asked children to find “their own” exemplar, either by name (warm up), with novel names (test), or with no name</a:t>
            </a:r>
          </a:p>
          <a:p>
            <a:pPr>
              <a:buFont typeface="Arial" pitchFamily="34" charset="0"/>
              <a:buChar char="•"/>
            </a:pPr>
            <a:endParaRPr lang="en-US" sz="2000" dirty="0"/>
          </a:p>
          <a:p>
            <a:pPr>
              <a:buFont typeface="Arial" pitchFamily="34" charset="0"/>
              <a:buChar char="•"/>
            </a:pPr>
            <a:endParaRPr lang="en-US" sz="2000" dirty="0"/>
          </a:p>
          <a:p>
            <a:pPr>
              <a:buFont typeface="Arial" pitchFamily="34" charset="0"/>
              <a:buChar char="•"/>
            </a:pPr>
            <a:r>
              <a:rPr lang="en-US" sz="2000" dirty="0"/>
              <a:t> Coded the final choice (shape versus material)</a:t>
            </a:r>
          </a:p>
          <a:p>
            <a:endParaRPr lang="en-US" sz="2000" dirty="0"/>
          </a:p>
        </p:txBody>
      </p:sp>
      <p:sp>
        <p:nvSpPr>
          <p:cNvPr id="9" name="TextBox 8"/>
          <p:cNvSpPr txBox="1"/>
          <p:nvPr/>
        </p:nvSpPr>
        <p:spPr>
          <a:xfrm>
            <a:off x="228600" y="5780782"/>
            <a:ext cx="5334000" cy="830997"/>
          </a:xfrm>
          <a:prstGeom prst="rect">
            <a:avLst/>
          </a:prstGeom>
          <a:noFill/>
        </p:spPr>
        <p:txBody>
          <a:bodyPr wrap="square" rtlCol="0">
            <a:spAutoFit/>
          </a:bodyPr>
          <a:lstStyle/>
          <a:p>
            <a:r>
              <a:rPr lang="en-US" sz="1600" dirty="0"/>
              <a:t>Figure 1 Example stimuli sets used in experiment. Left panel shows a whole exemplar set; right panel shows a pieces exemplar set.</a:t>
            </a:r>
          </a:p>
        </p:txBody>
      </p:sp>
      <p:sp>
        <p:nvSpPr>
          <p:cNvPr id="2" name="Rectangle 1"/>
          <p:cNvSpPr/>
          <p:nvPr/>
        </p:nvSpPr>
        <p:spPr>
          <a:xfrm>
            <a:off x="9601199" y="4122479"/>
            <a:ext cx="4572000" cy="923330"/>
          </a:xfrm>
          <a:prstGeom prst="rect">
            <a:avLst/>
          </a:prstGeom>
        </p:spPr>
        <p:txBody>
          <a:bodyPr>
            <a:spAutoFit/>
          </a:bodyPr>
          <a:lstStyle/>
          <a:p>
            <a:pPr>
              <a:buFont typeface="Arial" pitchFamily="34" charset="0"/>
              <a:buChar char="•"/>
            </a:pPr>
            <a:r>
              <a:rPr lang="en-US" dirty="0"/>
              <a:t> children classified via parental reports on messiness and whether they used a highchair or booster at home</a:t>
            </a:r>
          </a:p>
        </p:txBody>
      </p:sp>
    </p:spTree>
    <p:extLst>
      <p:ext uri="{BB962C8B-B14F-4D97-AF65-F5344CB8AC3E}">
        <p14:creationId xmlns:p14="http://schemas.microsoft.com/office/powerpoint/2010/main" val="38391406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5474" name="Picture 2"/>
          <p:cNvPicPr>
            <a:picLocks noChangeAspect="1" noChangeArrowheads="1"/>
          </p:cNvPicPr>
          <p:nvPr/>
        </p:nvPicPr>
        <p:blipFill>
          <a:blip r:embed="rId2" cstate="print"/>
          <a:srcRect/>
          <a:stretch>
            <a:fillRect/>
          </a:stretch>
        </p:blipFill>
        <p:spPr bwMode="auto">
          <a:xfrm>
            <a:off x="800100" y="1752600"/>
            <a:ext cx="7517759" cy="5105400"/>
          </a:xfrm>
          <a:prstGeom prst="rect">
            <a:avLst/>
          </a:prstGeom>
          <a:noFill/>
          <a:ln w="9525">
            <a:noFill/>
            <a:miter lim="800000"/>
            <a:headEnd/>
            <a:tailEnd/>
          </a:ln>
        </p:spPr>
      </p:pic>
    </p:spTree>
    <p:extLst>
      <p:ext uri="{BB962C8B-B14F-4D97-AF65-F5344CB8AC3E}">
        <p14:creationId xmlns:p14="http://schemas.microsoft.com/office/powerpoint/2010/main" val="3137457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Highchair material bias</a:t>
            </a:r>
          </a:p>
        </p:txBody>
      </p:sp>
      <p:pic>
        <p:nvPicPr>
          <p:cNvPr id="106498" name="Picture 2"/>
          <p:cNvPicPr>
            <a:picLocks noChangeAspect="1" noChangeArrowheads="1"/>
          </p:cNvPicPr>
          <p:nvPr/>
        </p:nvPicPr>
        <p:blipFill>
          <a:blip r:embed="rId2" cstate="print"/>
          <a:srcRect/>
          <a:stretch>
            <a:fillRect/>
          </a:stretch>
        </p:blipFill>
        <p:spPr bwMode="auto">
          <a:xfrm>
            <a:off x="-1854309" y="2057400"/>
            <a:ext cx="12351782" cy="4267200"/>
          </a:xfrm>
          <a:prstGeom prst="rect">
            <a:avLst/>
          </a:prstGeom>
          <a:noFill/>
          <a:ln w="9525">
            <a:noFill/>
            <a:miter lim="800000"/>
            <a:headEnd/>
            <a:tailEnd/>
          </a:ln>
        </p:spPr>
      </p:pic>
      <p:sp>
        <p:nvSpPr>
          <p:cNvPr id="3" name="Down Arrow 2"/>
          <p:cNvSpPr/>
          <p:nvPr/>
        </p:nvSpPr>
        <p:spPr>
          <a:xfrm rot="18552829">
            <a:off x="4305299" y="2667837"/>
            <a:ext cx="533400" cy="1119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724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Related to increasing messy touches in high-chair</a:t>
            </a:r>
          </a:p>
        </p:txBody>
      </p:sp>
      <p:pic>
        <p:nvPicPr>
          <p:cNvPr id="107522" name="Picture 2"/>
          <p:cNvPicPr>
            <a:picLocks noChangeAspect="1" noChangeArrowheads="1"/>
          </p:cNvPicPr>
          <p:nvPr/>
        </p:nvPicPr>
        <p:blipFill>
          <a:blip r:embed="rId2" cstate="print"/>
          <a:srcRect/>
          <a:stretch>
            <a:fillRect/>
          </a:stretch>
        </p:blipFill>
        <p:spPr bwMode="auto">
          <a:xfrm>
            <a:off x="190500" y="1981200"/>
            <a:ext cx="8763000" cy="4197108"/>
          </a:xfrm>
          <a:prstGeom prst="rect">
            <a:avLst/>
          </a:prstGeom>
          <a:noFill/>
          <a:ln w="9525">
            <a:noFill/>
            <a:miter lim="800000"/>
            <a:headEnd/>
            <a:tailEnd/>
          </a:ln>
        </p:spPr>
      </p:pic>
    </p:spTree>
    <p:extLst>
      <p:ext uri="{BB962C8B-B14F-4D97-AF65-F5344CB8AC3E}">
        <p14:creationId xmlns:p14="http://schemas.microsoft.com/office/powerpoint/2010/main" val="3322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a:t>Vernon-</a:t>
            </a:r>
            <a:r>
              <a:rPr lang="en-US" sz="4000" dirty="0" err="1"/>
              <a:t>Feagans</a:t>
            </a:r>
            <a:r>
              <a:rPr lang="en-US" sz="4000" dirty="0"/>
              <a:t> et al. (2012)</a:t>
            </a:r>
          </a:p>
        </p:txBody>
      </p:sp>
      <p:sp>
        <p:nvSpPr>
          <p:cNvPr id="468995" name="Rectangle 3"/>
          <p:cNvSpPr>
            <a:spLocks noGrp="1" noChangeArrowheads="1"/>
          </p:cNvSpPr>
          <p:nvPr>
            <p:ph type="body" idx="4294967295"/>
          </p:nvPr>
        </p:nvSpPr>
        <p:spPr>
          <a:xfrm>
            <a:off x="457200" y="1646237"/>
            <a:ext cx="8229600" cy="4526280"/>
          </a:xfrm>
          <a:prstGeom prst="rect">
            <a:avLst/>
          </a:prstGeom>
        </p:spPr>
        <p:txBody>
          <a:bodyPr>
            <a:normAutofit lnSpcReduction="10000"/>
          </a:bodyPr>
          <a:lstStyle/>
          <a:p>
            <a:r>
              <a:rPr lang="en-US" dirty="0"/>
              <a:t>Large representative sample of children living in low wealth rural communities</a:t>
            </a:r>
          </a:p>
          <a:p>
            <a:r>
              <a:rPr lang="en-US" dirty="0"/>
              <a:t>Longitudinal design over first 3 years of life</a:t>
            </a:r>
          </a:p>
          <a:p>
            <a:endParaRPr lang="en-US" dirty="0"/>
          </a:p>
          <a:p>
            <a:r>
              <a:rPr lang="en-US" dirty="0"/>
              <a:t>Goals </a:t>
            </a:r>
          </a:p>
          <a:p>
            <a:pPr lvl="1"/>
            <a:r>
              <a:rPr lang="en-US" dirty="0"/>
              <a:t>Structure of household chaos using multiple measurements</a:t>
            </a:r>
          </a:p>
          <a:p>
            <a:pPr lvl="1"/>
            <a:r>
              <a:rPr lang="en-US" dirty="0"/>
              <a:t>Relations of chaos to child language outcomes</a:t>
            </a:r>
          </a:p>
          <a:p>
            <a:pPr lvl="1"/>
            <a:r>
              <a:rPr lang="en-US" dirty="0"/>
              <a:t>Mediating role of positive and negative parenting</a:t>
            </a:r>
          </a:p>
          <a:p>
            <a:endParaRPr lang="en-US" dirty="0"/>
          </a:p>
        </p:txBody>
      </p:sp>
    </p:spTree>
    <p:extLst>
      <p:ext uri="{BB962C8B-B14F-4D97-AF65-F5344CB8AC3E}">
        <p14:creationId xmlns:p14="http://schemas.microsoft.com/office/powerpoint/2010/main" val="117076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normAutofit/>
          </a:bodyPr>
          <a:lstStyle/>
          <a:p>
            <a:pPr algn="ctr"/>
            <a:r>
              <a:rPr lang="en-US" sz="4000" dirty="0"/>
              <a:t>Social context and language</a:t>
            </a:r>
          </a:p>
        </p:txBody>
      </p:sp>
      <p:sp>
        <p:nvSpPr>
          <p:cNvPr id="468995" name="Rectangle 3"/>
          <p:cNvSpPr>
            <a:spLocks noGrp="1" noChangeArrowheads="1"/>
          </p:cNvSpPr>
          <p:nvPr>
            <p:ph type="body" idx="4294967295"/>
          </p:nvPr>
        </p:nvSpPr>
        <p:spPr>
          <a:xfrm>
            <a:off x="457200" y="1371600"/>
            <a:ext cx="8229600" cy="4800917"/>
          </a:xfrm>
          <a:prstGeom prst="rect">
            <a:avLst/>
          </a:prstGeom>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9" r="4258"/>
          <a:stretch/>
        </p:blipFill>
        <p:spPr bwMode="auto">
          <a:xfrm>
            <a:off x="87086" y="1524000"/>
            <a:ext cx="9067800" cy="525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4267200" y="5846462"/>
            <a:ext cx="3185552" cy="369332"/>
          </a:xfrm>
          <a:prstGeom prst="rect">
            <a:avLst/>
          </a:prstGeom>
        </p:spPr>
        <p:txBody>
          <a:bodyPr wrap="none">
            <a:spAutoFit/>
          </a:bodyPr>
          <a:lstStyle/>
          <a:p>
            <a:r>
              <a:rPr lang="en-US" dirty="0"/>
              <a:t>Vernon-</a:t>
            </a:r>
            <a:r>
              <a:rPr lang="en-US" dirty="0" err="1"/>
              <a:t>Feagans</a:t>
            </a:r>
            <a:r>
              <a:rPr lang="en-US" dirty="0"/>
              <a:t> et al. (2012)</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457200"/>
            <a:ext cx="8956713" cy="33069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2">
            <a:extLst>
              <a:ext uri="{FF2B5EF4-FFF2-40B4-BE49-F238E27FC236}">
                <a16:creationId xmlns:a16="http://schemas.microsoft.com/office/drawing/2014/main" id="{ED85E8BA-FD2A-459E-979F-2364B391B18B}"/>
              </a:ext>
            </a:extLst>
          </p:cNvPr>
          <p:cNvSpPr txBox="1">
            <a:spLocks noChangeArrowheads="1"/>
          </p:cNvSpPr>
          <p:nvPr/>
        </p:nvSpPr>
        <p:spPr>
          <a:xfrm>
            <a:off x="-23586" y="1793439"/>
            <a:ext cx="3223986" cy="1252728"/>
          </a:xfrm>
          <a:prstGeom prst="rect">
            <a:avLst/>
          </a:prstGeom>
        </p:spPr>
        <p:txBody>
          <a:bodyPr vert="horz" lIns="91440" rIns="45720" rtlCol="0" anchor="ctr">
            <a:normAutofit fontScale="52500" lnSpcReduction="2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fontAlgn="auto">
              <a:spcAft>
                <a:spcPts val="0"/>
              </a:spcAft>
            </a:pPr>
            <a:r>
              <a:rPr lang="en-US" sz="4000"/>
              <a:t>Large representative sample of children living in low wealth rural communities</a:t>
            </a:r>
            <a:endParaRPr lang="en-US" sz="4000" dirty="0"/>
          </a:p>
        </p:txBody>
      </p:sp>
    </p:spTree>
    <p:extLst>
      <p:ext uri="{BB962C8B-B14F-4D97-AF65-F5344CB8AC3E}">
        <p14:creationId xmlns:p14="http://schemas.microsoft.com/office/powerpoint/2010/main" val="31252190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6.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9.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8262</TotalTime>
  <Words>3888</Words>
  <Application>Microsoft Office PowerPoint</Application>
  <PresentationFormat>On-screen Show (4:3)</PresentationFormat>
  <Paragraphs>451</Paragraphs>
  <Slides>75</Slides>
  <Notes>51</Notes>
  <HiddenSlides>31</HiddenSlides>
  <MMClips>1</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75</vt:i4>
      </vt:variant>
    </vt:vector>
  </HeadingPairs>
  <TitlesOfParts>
    <vt:vector size="90" baseType="lpstr">
      <vt:lpstr>Meiryo</vt:lpstr>
      <vt:lpstr>Arial</vt:lpstr>
      <vt:lpstr>Calibri</vt:lpstr>
      <vt:lpstr>Calibri Light</vt:lpstr>
      <vt:lpstr>Corbel</vt:lpstr>
      <vt:lpstr>Franklin Gothic Book</vt:lpstr>
      <vt:lpstr>ITCGaramondStd-Lt</vt:lpstr>
      <vt:lpstr>Times New Roman</vt:lpstr>
      <vt:lpstr>Wingdings</vt:lpstr>
      <vt:lpstr>Wingdings 2</vt:lpstr>
      <vt:lpstr>Wingdings 3</vt:lpstr>
      <vt:lpstr>Module</vt:lpstr>
      <vt:lpstr>Office Theme</vt:lpstr>
      <vt:lpstr>ShojiVTI</vt:lpstr>
      <vt:lpstr>Image</vt:lpstr>
      <vt:lpstr>Psychology of Infancy</vt:lpstr>
      <vt:lpstr>Domains of Development</vt:lpstr>
      <vt:lpstr>Overview: Quality language experience predicts</vt:lpstr>
      <vt:lpstr>Distinguishing between non-native speech sounds in 1st year</vt:lpstr>
      <vt:lpstr>Consider the spoken tokens of “doll.”</vt:lpstr>
      <vt:lpstr>PowerPoint Presentation</vt:lpstr>
      <vt:lpstr>Different  languages provide different phonetic experiences</vt:lpstr>
      <vt:lpstr>Vernon-Feagans et al. (2012)</vt:lpstr>
      <vt:lpstr>Social context and language</vt:lpstr>
      <vt:lpstr>Socioeconomic status differences in language experience are associated with later child language competence and IQ </vt:lpstr>
      <vt:lpstr>Quantity of language: Nouns, adjectives, and adverbs to child </vt:lpstr>
      <vt:lpstr>How language experience is associated with later child IQ </vt:lpstr>
      <vt:lpstr>Language experience—not SES—makes the difference</vt:lpstr>
      <vt:lpstr>Implications for intervention Hart &amp; Risley</vt:lpstr>
      <vt:lpstr>Support environmental specificity model</vt:lpstr>
      <vt:lpstr>PowerPoint Presentation</vt:lpstr>
      <vt:lpstr>Measuring grammatical development (MLU) </vt:lpstr>
      <vt:lpstr>Differences in language development across SES</vt:lpstr>
      <vt:lpstr>SES versus maternal speech</vt:lpstr>
      <vt:lpstr>Maternal speech mediates relationship between SES &amp; vocabulary</vt:lpstr>
      <vt:lpstr>Results</vt:lpstr>
      <vt:lpstr>SES  Parenting  Child language</vt:lpstr>
      <vt:lpstr>How?</vt:lpstr>
      <vt:lpstr>Conclusion</vt:lpstr>
      <vt:lpstr>Quality vs. quantity</vt:lpstr>
      <vt:lpstr>Education&gt;Income  IQ &amp; Verbal Composite</vt:lpstr>
      <vt:lpstr>SESadult words &amp; turn-count</vt:lpstr>
      <vt:lpstr>Conversational turns composite verbal</vt:lpstr>
      <vt:lpstr>Conversational turns— left inferior frontal gyrus activation </vt:lpstr>
      <vt:lpstr>Moderated by left inferior frontal gyrus</vt:lpstr>
      <vt:lpstr>PowerPoint Presentation</vt:lpstr>
      <vt:lpstr>PowerPoint Presentation</vt:lpstr>
      <vt:lpstr>Study Aims</vt:lpstr>
      <vt:lpstr>Key Dyadic Features</vt:lpstr>
      <vt:lpstr>Child-Related Components of Parent-Child Interactions</vt:lpstr>
      <vt:lpstr>PowerPoint Presentation</vt:lpstr>
      <vt:lpstr>Methods</vt:lpstr>
      <vt:lpstr>Methods</vt:lpstr>
      <vt:lpstr>Mean effects</vt:lpstr>
      <vt:lpstr>Quality measures &gt; quantity measures</vt:lpstr>
      <vt:lpstr>Results- Hypothesis 2</vt:lpstr>
      <vt:lpstr>Fluency/connectedness is best of the qualitative predictors</vt:lpstr>
      <vt:lpstr>Conclusions</vt:lpstr>
      <vt:lpstr>Discussion Questions</vt:lpstr>
      <vt:lpstr>Results- RQ 1</vt:lpstr>
      <vt:lpstr>Results- RQ 2 &amp; 3</vt:lpstr>
      <vt:lpstr>Conclusions &amp; Implications</vt:lpstr>
      <vt:lpstr>Houston et al. (2012)</vt:lpstr>
      <vt:lpstr>Houston et al. (2012)</vt:lpstr>
      <vt:lpstr>Houston et al. (2012)</vt:lpstr>
      <vt:lpstr>Early implantation, better discrimination</vt:lpstr>
      <vt:lpstr>PowerPoint Presentation</vt:lpstr>
      <vt:lpstr>90% of children with hearing loss born to hearing parents</vt:lpstr>
      <vt:lpstr>Hypotheses</vt:lpstr>
      <vt:lpstr>Methods</vt:lpstr>
      <vt:lpstr>Analyses</vt:lpstr>
      <vt:lpstr>Parent language practices child language</vt:lpstr>
      <vt:lpstr>Results </vt:lpstr>
      <vt:lpstr>Results</vt:lpstr>
      <vt:lpstr>Clinical Implications</vt:lpstr>
      <vt:lpstr>PowerPoint Presentation</vt:lpstr>
      <vt:lpstr>Overview</vt:lpstr>
      <vt:lpstr>Sample</vt:lpstr>
      <vt:lpstr>Similarities of Words Across Languages</vt:lpstr>
      <vt:lpstr>First 10 words</vt:lpstr>
      <vt:lpstr>  Proportions of Word Categories</vt:lpstr>
      <vt:lpstr>Cross-cultural differences in first words</vt:lpstr>
      <vt:lpstr>Cross-cultural differences in first words</vt:lpstr>
      <vt:lpstr>Variability within Word Categories</vt:lpstr>
      <vt:lpstr>Language Development Theories–  Interactionist Perspective</vt:lpstr>
      <vt:lpstr>Highchair philosophers: the impact of seating context-dependent exploration on children’s naming biases Lynn K. Perry, Larissa K. Samuelson, and Johanna B. Burdinie</vt:lpstr>
      <vt:lpstr>PowerPoint Presentation</vt:lpstr>
      <vt:lpstr>PowerPoint Presentation</vt:lpstr>
      <vt:lpstr>Highchair material bias</vt:lpstr>
      <vt:lpstr>Related to increasing messy touches in high-chair</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dc:creator>
  <cp:lastModifiedBy>Messinger, Daniel S., Ph.D.</cp:lastModifiedBy>
  <cp:revision>310</cp:revision>
  <cp:lastPrinted>2013-02-26T15:14:40Z</cp:lastPrinted>
  <dcterms:created xsi:type="dcterms:W3CDTF">2007-01-11T16:44:21Z</dcterms:created>
  <dcterms:modified xsi:type="dcterms:W3CDTF">2022-10-06T15:46:25Z</dcterms:modified>
</cp:coreProperties>
</file>