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  <p:sldMasterId id="2147484086" r:id="rId2"/>
    <p:sldMasterId id="2147484098" r:id="rId3"/>
  </p:sldMasterIdLst>
  <p:notesMasterIdLst>
    <p:notesMasterId r:id="rId114"/>
  </p:notesMasterIdLst>
  <p:handoutMasterIdLst>
    <p:handoutMasterId r:id="rId115"/>
  </p:handoutMasterIdLst>
  <p:sldIdLst>
    <p:sldId id="429" r:id="rId4"/>
    <p:sldId id="286" r:id="rId5"/>
    <p:sldId id="449" r:id="rId6"/>
    <p:sldId id="415" r:id="rId7"/>
    <p:sldId id="311" r:id="rId8"/>
    <p:sldId id="287" r:id="rId9"/>
    <p:sldId id="288" r:id="rId10"/>
    <p:sldId id="381" r:id="rId11"/>
    <p:sldId id="382" r:id="rId12"/>
    <p:sldId id="419" r:id="rId13"/>
    <p:sldId id="383" r:id="rId14"/>
    <p:sldId id="355" r:id="rId15"/>
    <p:sldId id="292" r:id="rId16"/>
    <p:sldId id="309" r:id="rId17"/>
    <p:sldId id="307" r:id="rId18"/>
    <p:sldId id="310" r:id="rId19"/>
    <p:sldId id="293" r:id="rId20"/>
    <p:sldId id="294" r:id="rId21"/>
    <p:sldId id="418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3" r:id="rId33"/>
    <p:sldId id="324" r:id="rId34"/>
    <p:sldId id="322" r:id="rId35"/>
    <p:sldId id="295" r:id="rId36"/>
    <p:sldId id="325" r:id="rId37"/>
    <p:sldId id="326" r:id="rId38"/>
    <p:sldId id="327" r:id="rId39"/>
    <p:sldId id="328" r:id="rId40"/>
    <p:sldId id="357" r:id="rId41"/>
    <p:sldId id="450" r:id="rId42"/>
    <p:sldId id="421" r:id="rId43"/>
    <p:sldId id="422" r:id="rId44"/>
    <p:sldId id="423" r:id="rId45"/>
    <p:sldId id="424" r:id="rId46"/>
    <p:sldId id="425" r:id="rId47"/>
    <p:sldId id="426" r:id="rId48"/>
    <p:sldId id="427" r:id="rId49"/>
    <p:sldId id="428" r:id="rId50"/>
    <p:sldId id="359" r:id="rId51"/>
    <p:sldId id="378" r:id="rId52"/>
    <p:sldId id="370" r:id="rId53"/>
    <p:sldId id="361" r:id="rId54"/>
    <p:sldId id="371" r:id="rId55"/>
    <p:sldId id="372" r:id="rId56"/>
    <p:sldId id="364" r:id="rId57"/>
    <p:sldId id="365" r:id="rId58"/>
    <p:sldId id="379" r:id="rId59"/>
    <p:sldId id="430" r:id="rId60"/>
    <p:sldId id="431" r:id="rId61"/>
    <p:sldId id="432" r:id="rId62"/>
    <p:sldId id="433" r:id="rId63"/>
    <p:sldId id="434" r:id="rId64"/>
    <p:sldId id="435" r:id="rId65"/>
    <p:sldId id="436" r:id="rId66"/>
    <p:sldId id="437" r:id="rId67"/>
    <p:sldId id="444" r:id="rId68"/>
    <p:sldId id="443" r:id="rId69"/>
    <p:sldId id="445" r:id="rId70"/>
    <p:sldId id="439" r:id="rId71"/>
    <p:sldId id="446" r:id="rId72"/>
    <p:sldId id="447" r:id="rId73"/>
    <p:sldId id="440" r:id="rId74"/>
    <p:sldId id="441" r:id="rId75"/>
    <p:sldId id="256" r:id="rId76"/>
    <p:sldId id="257" r:id="rId77"/>
    <p:sldId id="267" r:id="rId78"/>
    <p:sldId id="271" r:id="rId79"/>
    <p:sldId id="259" r:id="rId80"/>
    <p:sldId id="268" r:id="rId81"/>
    <p:sldId id="262" r:id="rId82"/>
    <p:sldId id="269" r:id="rId83"/>
    <p:sldId id="270" r:id="rId84"/>
    <p:sldId id="264" r:id="rId85"/>
    <p:sldId id="266" r:id="rId86"/>
    <p:sldId id="329" r:id="rId87"/>
    <p:sldId id="296" r:id="rId88"/>
    <p:sldId id="391" r:id="rId89"/>
    <p:sldId id="263" r:id="rId90"/>
    <p:sldId id="448" r:id="rId91"/>
    <p:sldId id="332" r:id="rId92"/>
    <p:sldId id="331" r:id="rId93"/>
    <p:sldId id="343" r:id="rId94"/>
    <p:sldId id="393" r:id="rId95"/>
    <p:sldId id="344" r:id="rId96"/>
    <p:sldId id="345" r:id="rId97"/>
    <p:sldId id="299" r:id="rId98"/>
    <p:sldId id="333" r:id="rId99"/>
    <p:sldId id="339" r:id="rId100"/>
    <p:sldId id="341" r:id="rId101"/>
    <p:sldId id="392" r:id="rId102"/>
    <p:sldId id="301" r:id="rId103"/>
    <p:sldId id="334" r:id="rId104"/>
    <p:sldId id="335" r:id="rId105"/>
    <p:sldId id="336" r:id="rId106"/>
    <p:sldId id="337" r:id="rId107"/>
    <p:sldId id="300" r:id="rId108"/>
    <p:sldId id="302" r:id="rId109"/>
    <p:sldId id="352" r:id="rId110"/>
    <p:sldId id="416" r:id="rId111"/>
    <p:sldId id="303" r:id="rId112"/>
    <p:sldId id="304" r:id="rId11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1" autoAdjust="0"/>
    <p:restoredTop sz="95495" autoAdjust="0"/>
  </p:normalViewPr>
  <p:slideViewPr>
    <p:cSldViewPr>
      <p:cViewPr varScale="1">
        <p:scale>
          <a:sx n="95" d="100"/>
          <a:sy n="95" d="100"/>
        </p:scale>
        <p:origin x="1018" y="5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20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viewProps" Target="viewProps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theme" Target="theme/theme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D49EC-7093-1043-8706-B9A2EB3A23AD}" type="doc">
      <dgm:prSet loTypeId="urn:microsoft.com/office/officeart/2005/8/layout/radial2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5B95931E-9FB7-5C41-9419-0C66289DE8E5}">
      <dgm:prSet custT="1"/>
      <dgm:spPr/>
      <dgm:t>
        <a:bodyPr/>
        <a:lstStyle/>
        <a:p>
          <a:r>
            <a:rPr lang="en-US" sz="2000" dirty="0"/>
            <a:t>Future language proficiency </a:t>
          </a:r>
        </a:p>
      </dgm:t>
    </dgm:pt>
    <dgm:pt modelId="{20DE60B1-BCBA-0D44-AE4D-A33FDDE6DB36}" type="parTrans" cxnId="{0A2A636D-6BDF-7C44-B490-5BBCA4786336}">
      <dgm:prSet/>
      <dgm:spPr/>
      <dgm:t>
        <a:bodyPr/>
        <a:lstStyle/>
        <a:p>
          <a:endParaRPr lang="en-US"/>
        </a:p>
      </dgm:t>
    </dgm:pt>
    <dgm:pt modelId="{0A52A54C-4E68-A944-BDAF-5BDE1F8C26BB}" type="sibTrans" cxnId="{0A2A636D-6BDF-7C44-B490-5BBCA4786336}">
      <dgm:prSet/>
      <dgm:spPr/>
      <dgm:t>
        <a:bodyPr/>
        <a:lstStyle/>
        <a:p>
          <a:endParaRPr lang="en-US"/>
        </a:p>
      </dgm:t>
    </dgm:pt>
    <dgm:pt modelId="{B91F38A1-F56E-EC4E-B20C-89040E423E43}">
      <dgm:prSet custT="1"/>
      <dgm:spPr/>
      <dgm:t>
        <a:bodyPr/>
        <a:lstStyle/>
        <a:p>
          <a:r>
            <a:rPr lang="en-US" sz="2000" dirty="0"/>
            <a:t>School readiness </a:t>
          </a:r>
        </a:p>
      </dgm:t>
    </dgm:pt>
    <dgm:pt modelId="{35DE6226-D465-C442-BADB-67457C89C1D8}" type="parTrans" cxnId="{88D61FAF-7E94-2D46-94DF-D90AFD78B2F3}">
      <dgm:prSet/>
      <dgm:spPr/>
      <dgm:t>
        <a:bodyPr/>
        <a:lstStyle/>
        <a:p>
          <a:endParaRPr lang="en-US"/>
        </a:p>
      </dgm:t>
    </dgm:pt>
    <dgm:pt modelId="{0BA2C1C3-7FB6-8848-A264-18F6BD1C1F81}" type="sibTrans" cxnId="{88D61FAF-7E94-2D46-94DF-D90AFD78B2F3}">
      <dgm:prSet/>
      <dgm:spPr/>
      <dgm:t>
        <a:bodyPr/>
        <a:lstStyle/>
        <a:p>
          <a:endParaRPr lang="en-US"/>
        </a:p>
      </dgm:t>
    </dgm:pt>
    <dgm:pt modelId="{5922C57B-C5E8-D745-9436-FB15F94B8904}">
      <dgm:prSet custT="1"/>
      <dgm:spPr/>
      <dgm:t>
        <a:bodyPr/>
        <a:lstStyle/>
        <a:p>
          <a:r>
            <a:rPr lang="en-US" sz="2000" dirty="0"/>
            <a:t>Academic achievement </a:t>
          </a:r>
        </a:p>
      </dgm:t>
    </dgm:pt>
    <dgm:pt modelId="{28333216-02DC-3F42-8A2C-87D84E0B5720}" type="parTrans" cxnId="{C4C66CF4-E9A9-0B4B-8D84-9ADE699AE232}">
      <dgm:prSet/>
      <dgm:spPr/>
      <dgm:t>
        <a:bodyPr/>
        <a:lstStyle/>
        <a:p>
          <a:endParaRPr lang="en-US"/>
        </a:p>
      </dgm:t>
    </dgm:pt>
    <dgm:pt modelId="{2D79A149-82C4-CD47-B535-B69865DCE589}" type="sibTrans" cxnId="{C4C66CF4-E9A9-0B4B-8D84-9ADE699AE232}">
      <dgm:prSet/>
      <dgm:spPr/>
      <dgm:t>
        <a:bodyPr/>
        <a:lstStyle/>
        <a:p>
          <a:endParaRPr lang="en-US"/>
        </a:p>
      </dgm:t>
    </dgm:pt>
    <dgm:pt modelId="{F2686480-1250-4E4F-BFD4-168F3BFC3FF2}" type="pres">
      <dgm:prSet presAssocID="{41CD49EC-7093-1043-8706-B9A2EB3A23AD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29E911F-322B-2D4A-9A7F-D0512B928C0D}" type="pres">
      <dgm:prSet presAssocID="{41CD49EC-7093-1043-8706-B9A2EB3A23AD}" presName="cycle" presStyleCnt="0"/>
      <dgm:spPr/>
    </dgm:pt>
    <dgm:pt modelId="{CA3078FA-7D75-0B40-8CD9-EFF5E2B2E734}" type="pres">
      <dgm:prSet presAssocID="{41CD49EC-7093-1043-8706-B9A2EB3A23AD}" presName="centerShape" presStyleCnt="0"/>
      <dgm:spPr/>
    </dgm:pt>
    <dgm:pt modelId="{1BCF2E12-B6EC-F345-A4D7-A5B3842D7150}" type="pres">
      <dgm:prSet presAssocID="{41CD49EC-7093-1043-8706-B9A2EB3A23AD}" presName="connSite" presStyleLbl="node1" presStyleIdx="0" presStyleCnt="4"/>
      <dgm:spPr/>
    </dgm:pt>
    <dgm:pt modelId="{B51A5516-C915-CD41-B4F8-F09AF0CEC9EA}" type="pres">
      <dgm:prSet presAssocID="{41CD49EC-7093-1043-8706-B9A2EB3A23AD}" presName="visible" presStyleLbl="node1" presStyleIdx="0" presStyleCnt="4" custLinFactNeighborX="-4126" custLinFactNeighborY="-2988"/>
      <dgm:spPr>
        <a:prstGeom prst="ellipse">
          <a:avLst/>
        </a:prstGeom>
      </dgm:spPr>
    </dgm:pt>
    <dgm:pt modelId="{A8A198B5-9AC1-6341-B7FC-3BF4066EFAEF}" type="pres">
      <dgm:prSet presAssocID="{20DE60B1-BCBA-0D44-AE4D-A33FDDE6DB36}" presName="Name25" presStyleLbl="parChTrans1D1" presStyleIdx="0" presStyleCnt="3"/>
      <dgm:spPr/>
    </dgm:pt>
    <dgm:pt modelId="{4010E9BD-6CC4-BB4D-A76F-B25DCBDB280B}" type="pres">
      <dgm:prSet presAssocID="{5B95931E-9FB7-5C41-9419-0C66289DE8E5}" presName="node" presStyleCnt="0"/>
      <dgm:spPr/>
    </dgm:pt>
    <dgm:pt modelId="{F261446A-B0F0-AD4C-AB1A-428652EB425A}" type="pres">
      <dgm:prSet presAssocID="{5B95931E-9FB7-5C41-9419-0C66289DE8E5}" presName="parentNode" presStyleLbl="node1" presStyleIdx="1" presStyleCnt="4" custScaleX="103079">
        <dgm:presLayoutVars>
          <dgm:chMax val="1"/>
          <dgm:bulletEnabled val="1"/>
        </dgm:presLayoutVars>
      </dgm:prSet>
      <dgm:spPr/>
    </dgm:pt>
    <dgm:pt modelId="{79A02EDE-B6A1-1049-BB73-48388909F724}" type="pres">
      <dgm:prSet presAssocID="{5B95931E-9FB7-5C41-9419-0C66289DE8E5}" presName="childNode" presStyleLbl="revTx" presStyleIdx="0" presStyleCnt="0">
        <dgm:presLayoutVars>
          <dgm:bulletEnabled val="1"/>
        </dgm:presLayoutVars>
      </dgm:prSet>
      <dgm:spPr/>
    </dgm:pt>
    <dgm:pt modelId="{A7D4729E-EF2C-FF48-A254-4684C0B91F85}" type="pres">
      <dgm:prSet presAssocID="{35DE6226-D465-C442-BADB-67457C89C1D8}" presName="Name25" presStyleLbl="parChTrans1D1" presStyleIdx="1" presStyleCnt="3"/>
      <dgm:spPr/>
    </dgm:pt>
    <dgm:pt modelId="{6F534139-ABBC-2B4C-80BB-9AD187119B20}" type="pres">
      <dgm:prSet presAssocID="{B91F38A1-F56E-EC4E-B20C-89040E423E43}" presName="node" presStyleCnt="0"/>
      <dgm:spPr/>
    </dgm:pt>
    <dgm:pt modelId="{70940171-325B-1D48-B436-CB0B86F1E972}" type="pres">
      <dgm:prSet presAssocID="{B91F38A1-F56E-EC4E-B20C-89040E423E43}" presName="parentNode" presStyleLbl="node1" presStyleIdx="2" presStyleCnt="4" custScaleX="102128">
        <dgm:presLayoutVars>
          <dgm:chMax val="1"/>
          <dgm:bulletEnabled val="1"/>
        </dgm:presLayoutVars>
      </dgm:prSet>
      <dgm:spPr/>
    </dgm:pt>
    <dgm:pt modelId="{9E73C8CD-8966-6D4D-BAEB-57DFC34072BD}" type="pres">
      <dgm:prSet presAssocID="{B91F38A1-F56E-EC4E-B20C-89040E423E43}" presName="childNode" presStyleLbl="revTx" presStyleIdx="0" presStyleCnt="0">
        <dgm:presLayoutVars>
          <dgm:bulletEnabled val="1"/>
        </dgm:presLayoutVars>
      </dgm:prSet>
      <dgm:spPr/>
    </dgm:pt>
    <dgm:pt modelId="{D1270834-838B-EE4D-8898-98EBF2707CC3}" type="pres">
      <dgm:prSet presAssocID="{28333216-02DC-3F42-8A2C-87D84E0B5720}" presName="Name25" presStyleLbl="parChTrans1D1" presStyleIdx="2" presStyleCnt="3"/>
      <dgm:spPr/>
    </dgm:pt>
    <dgm:pt modelId="{2CC77DF5-EC58-6144-A43B-F7F52F583265}" type="pres">
      <dgm:prSet presAssocID="{5922C57B-C5E8-D745-9436-FB15F94B8904}" presName="node" presStyleCnt="0"/>
      <dgm:spPr/>
    </dgm:pt>
    <dgm:pt modelId="{74632B3D-B4A8-1C44-A7A6-A728F570DE05}" type="pres">
      <dgm:prSet presAssocID="{5922C57B-C5E8-D745-9436-FB15F94B8904}" presName="parentNode" presStyleLbl="node1" presStyleIdx="3" presStyleCnt="4" custScaleX="103362">
        <dgm:presLayoutVars>
          <dgm:chMax val="1"/>
          <dgm:bulletEnabled val="1"/>
        </dgm:presLayoutVars>
      </dgm:prSet>
      <dgm:spPr/>
    </dgm:pt>
    <dgm:pt modelId="{BB4A6A80-FA9C-4D46-9B90-418EB4250677}" type="pres">
      <dgm:prSet presAssocID="{5922C57B-C5E8-D745-9436-FB15F94B8904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0A2A636D-6BDF-7C44-B490-5BBCA4786336}" srcId="{41CD49EC-7093-1043-8706-B9A2EB3A23AD}" destId="{5B95931E-9FB7-5C41-9419-0C66289DE8E5}" srcOrd="0" destOrd="0" parTransId="{20DE60B1-BCBA-0D44-AE4D-A33FDDE6DB36}" sibTransId="{0A52A54C-4E68-A944-BDAF-5BDE1F8C26BB}"/>
    <dgm:cxn modelId="{54753D4E-BB1B-EB49-AD58-7461549EF94D}" type="presOf" srcId="{5B95931E-9FB7-5C41-9419-0C66289DE8E5}" destId="{F261446A-B0F0-AD4C-AB1A-428652EB425A}" srcOrd="0" destOrd="0" presId="urn:microsoft.com/office/officeart/2005/8/layout/radial2"/>
    <dgm:cxn modelId="{D453476F-272E-5042-B7B1-1A32260A4227}" type="presOf" srcId="{35DE6226-D465-C442-BADB-67457C89C1D8}" destId="{A7D4729E-EF2C-FF48-A254-4684C0B91F85}" srcOrd="0" destOrd="0" presId="urn:microsoft.com/office/officeart/2005/8/layout/radial2"/>
    <dgm:cxn modelId="{5B112554-060A-6B40-83E0-B7EA831B8187}" type="presOf" srcId="{28333216-02DC-3F42-8A2C-87D84E0B5720}" destId="{D1270834-838B-EE4D-8898-98EBF2707CC3}" srcOrd="0" destOrd="0" presId="urn:microsoft.com/office/officeart/2005/8/layout/radial2"/>
    <dgm:cxn modelId="{8A1CB17E-42FF-454C-9748-F12B526951BC}" type="presOf" srcId="{41CD49EC-7093-1043-8706-B9A2EB3A23AD}" destId="{F2686480-1250-4E4F-BFD4-168F3BFC3FF2}" srcOrd="0" destOrd="0" presId="urn:microsoft.com/office/officeart/2005/8/layout/radial2"/>
    <dgm:cxn modelId="{88D61FAF-7E94-2D46-94DF-D90AFD78B2F3}" srcId="{41CD49EC-7093-1043-8706-B9A2EB3A23AD}" destId="{B91F38A1-F56E-EC4E-B20C-89040E423E43}" srcOrd="1" destOrd="0" parTransId="{35DE6226-D465-C442-BADB-67457C89C1D8}" sibTransId="{0BA2C1C3-7FB6-8848-A264-18F6BD1C1F81}"/>
    <dgm:cxn modelId="{08E343C9-502D-9943-91C7-01877D2B121C}" type="presOf" srcId="{B91F38A1-F56E-EC4E-B20C-89040E423E43}" destId="{70940171-325B-1D48-B436-CB0B86F1E972}" srcOrd="0" destOrd="0" presId="urn:microsoft.com/office/officeart/2005/8/layout/radial2"/>
    <dgm:cxn modelId="{C4C66CF4-E9A9-0B4B-8D84-9ADE699AE232}" srcId="{41CD49EC-7093-1043-8706-B9A2EB3A23AD}" destId="{5922C57B-C5E8-D745-9436-FB15F94B8904}" srcOrd="2" destOrd="0" parTransId="{28333216-02DC-3F42-8A2C-87D84E0B5720}" sibTransId="{2D79A149-82C4-CD47-B535-B69865DCE589}"/>
    <dgm:cxn modelId="{B1BC44F6-85CD-614F-9139-728C193E9277}" type="presOf" srcId="{5922C57B-C5E8-D745-9436-FB15F94B8904}" destId="{74632B3D-B4A8-1C44-A7A6-A728F570DE05}" srcOrd="0" destOrd="0" presId="urn:microsoft.com/office/officeart/2005/8/layout/radial2"/>
    <dgm:cxn modelId="{61B0AAF8-5491-2541-A739-A8E43A28605B}" type="presOf" srcId="{20DE60B1-BCBA-0D44-AE4D-A33FDDE6DB36}" destId="{A8A198B5-9AC1-6341-B7FC-3BF4066EFAEF}" srcOrd="0" destOrd="0" presId="urn:microsoft.com/office/officeart/2005/8/layout/radial2"/>
    <dgm:cxn modelId="{1CD3B845-4F2C-7448-8018-2550AE101108}" type="presParOf" srcId="{F2686480-1250-4E4F-BFD4-168F3BFC3FF2}" destId="{D29E911F-322B-2D4A-9A7F-D0512B928C0D}" srcOrd="0" destOrd="0" presId="urn:microsoft.com/office/officeart/2005/8/layout/radial2"/>
    <dgm:cxn modelId="{938FB726-1EF3-FC44-97BF-C8168CDA487B}" type="presParOf" srcId="{D29E911F-322B-2D4A-9A7F-D0512B928C0D}" destId="{CA3078FA-7D75-0B40-8CD9-EFF5E2B2E734}" srcOrd="0" destOrd="0" presId="urn:microsoft.com/office/officeart/2005/8/layout/radial2"/>
    <dgm:cxn modelId="{7B36C5D5-6F5C-BA4A-B059-142E08D40781}" type="presParOf" srcId="{CA3078FA-7D75-0B40-8CD9-EFF5E2B2E734}" destId="{1BCF2E12-B6EC-F345-A4D7-A5B3842D7150}" srcOrd="0" destOrd="0" presId="urn:microsoft.com/office/officeart/2005/8/layout/radial2"/>
    <dgm:cxn modelId="{CBE69246-6E81-9B4F-A00F-7423033CDD42}" type="presParOf" srcId="{CA3078FA-7D75-0B40-8CD9-EFF5E2B2E734}" destId="{B51A5516-C915-CD41-B4F8-F09AF0CEC9EA}" srcOrd="1" destOrd="0" presId="urn:microsoft.com/office/officeart/2005/8/layout/radial2"/>
    <dgm:cxn modelId="{F8098349-D624-BC43-AFF1-CE2A3CBFB7D6}" type="presParOf" srcId="{D29E911F-322B-2D4A-9A7F-D0512B928C0D}" destId="{A8A198B5-9AC1-6341-B7FC-3BF4066EFAEF}" srcOrd="1" destOrd="0" presId="urn:microsoft.com/office/officeart/2005/8/layout/radial2"/>
    <dgm:cxn modelId="{4D1B04BD-DA6F-8440-9E04-D2A52F0FC8D9}" type="presParOf" srcId="{D29E911F-322B-2D4A-9A7F-D0512B928C0D}" destId="{4010E9BD-6CC4-BB4D-A76F-B25DCBDB280B}" srcOrd="2" destOrd="0" presId="urn:microsoft.com/office/officeart/2005/8/layout/radial2"/>
    <dgm:cxn modelId="{2078E3BC-9C8F-E546-9AE4-9B165A2B5FF8}" type="presParOf" srcId="{4010E9BD-6CC4-BB4D-A76F-B25DCBDB280B}" destId="{F261446A-B0F0-AD4C-AB1A-428652EB425A}" srcOrd="0" destOrd="0" presId="urn:microsoft.com/office/officeart/2005/8/layout/radial2"/>
    <dgm:cxn modelId="{018B0541-B2A2-774D-BBE8-8AFA3B4D8851}" type="presParOf" srcId="{4010E9BD-6CC4-BB4D-A76F-B25DCBDB280B}" destId="{79A02EDE-B6A1-1049-BB73-48388909F724}" srcOrd="1" destOrd="0" presId="urn:microsoft.com/office/officeart/2005/8/layout/radial2"/>
    <dgm:cxn modelId="{961C70C1-BD09-FC43-9013-0A1A5600C673}" type="presParOf" srcId="{D29E911F-322B-2D4A-9A7F-D0512B928C0D}" destId="{A7D4729E-EF2C-FF48-A254-4684C0B91F85}" srcOrd="3" destOrd="0" presId="urn:microsoft.com/office/officeart/2005/8/layout/radial2"/>
    <dgm:cxn modelId="{18AC9D69-7968-B449-B67E-AB50E636158A}" type="presParOf" srcId="{D29E911F-322B-2D4A-9A7F-D0512B928C0D}" destId="{6F534139-ABBC-2B4C-80BB-9AD187119B20}" srcOrd="4" destOrd="0" presId="urn:microsoft.com/office/officeart/2005/8/layout/radial2"/>
    <dgm:cxn modelId="{8828033D-A1B2-7941-BE29-B77BD7785FDA}" type="presParOf" srcId="{6F534139-ABBC-2B4C-80BB-9AD187119B20}" destId="{70940171-325B-1D48-B436-CB0B86F1E972}" srcOrd="0" destOrd="0" presId="urn:microsoft.com/office/officeart/2005/8/layout/radial2"/>
    <dgm:cxn modelId="{24B5EB81-0D5F-B243-A49B-64F511D94289}" type="presParOf" srcId="{6F534139-ABBC-2B4C-80BB-9AD187119B20}" destId="{9E73C8CD-8966-6D4D-BAEB-57DFC34072BD}" srcOrd="1" destOrd="0" presId="urn:microsoft.com/office/officeart/2005/8/layout/radial2"/>
    <dgm:cxn modelId="{D4537A22-244F-E042-89FC-44BC42F3D3D7}" type="presParOf" srcId="{D29E911F-322B-2D4A-9A7F-D0512B928C0D}" destId="{D1270834-838B-EE4D-8898-98EBF2707CC3}" srcOrd="5" destOrd="0" presId="urn:microsoft.com/office/officeart/2005/8/layout/radial2"/>
    <dgm:cxn modelId="{58FC61AA-0D70-824D-A6D2-4E838C0F6585}" type="presParOf" srcId="{D29E911F-322B-2D4A-9A7F-D0512B928C0D}" destId="{2CC77DF5-EC58-6144-A43B-F7F52F583265}" srcOrd="6" destOrd="0" presId="urn:microsoft.com/office/officeart/2005/8/layout/radial2"/>
    <dgm:cxn modelId="{BF0D0554-E31D-9D49-AAF7-77D76B458A17}" type="presParOf" srcId="{2CC77DF5-EC58-6144-A43B-F7F52F583265}" destId="{74632B3D-B4A8-1C44-A7A6-A728F570DE05}" srcOrd="0" destOrd="0" presId="urn:microsoft.com/office/officeart/2005/8/layout/radial2"/>
    <dgm:cxn modelId="{744E4FA1-2391-FB46-A859-0DD4CD3C91E7}" type="presParOf" srcId="{2CC77DF5-EC58-6144-A43B-F7F52F583265}" destId="{BB4A6A80-FA9C-4D46-9B90-418EB425067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72BA34-9BE5-0143-A586-E15218A8573E}" type="doc">
      <dgm:prSet loTypeId="urn:microsoft.com/office/officeart/2005/8/layout/radial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FD616E69-4AD8-D244-9ED5-EADED3966E9A}">
      <dgm:prSet/>
      <dgm:spPr/>
      <dgm:t>
        <a:bodyPr/>
        <a:lstStyle/>
        <a:p>
          <a:r>
            <a:rPr lang="en-US" dirty="0"/>
            <a:t>Quality Language Experiences </a:t>
          </a:r>
        </a:p>
      </dgm:t>
    </dgm:pt>
    <dgm:pt modelId="{77F0ED5D-855F-DC40-A036-31C4745CDB33}" type="parTrans" cxnId="{D6D93C92-28C7-3E4C-95D7-3C15D7F5582E}">
      <dgm:prSet/>
      <dgm:spPr/>
      <dgm:t>
        <a:bodyPr/>
        <a:lstStyle/>
        <a:p>
          <a:endParaRPr lang="en-US"/>
        </a:p>
      </dgm:t>
    </dgm:pt>
    <dgm:pt modelId="{167DE2C2-59B9-8A49-B8D9-F72B39A157F3}" type="sibTrans" cxnId="{D6D93C92-28C7-3E4C-95D7-3C15D7F5582E}">
      <dgm:prSet/>
      <dgm:spPr/>
      <dgm:t>
        <a:bodyPr/>
        <a:lstStyle/>
        <a:p>
          <a:endParaRPr lang="en-US"/>
        </a:p>
      </dgm:t>
    </dgm:pt>
    <dgm:pt modelId="{34B0DE17-2777-C144-8951-E08F9F20852A}">
      <dgm:prSet/>
      <dgm:spPr/>
      <dgm:t>
        <a:bodyPr/>
        <a:lstStyle/>
        <a:p>
          <a:r>
            <a:rPr lang="en-US" dirty="0"/>
            <a:t>Diversity of input </a:t>
          </a:r>
        </a:p>
      </dgm:t>
    </dgm:pt>
    <dgm:pt modelId="{EC54AD45-7B66-124D-B230-9FF3510F1683}" type="parTrans" cxnId="{83A37FAA-5909-994C-8690-2538C4A057F5}">
      <dgm:prSet/>
      <dgm:spPr/>
      <dgm:t>
        <a:bodyPr/>
        <a:lstStyle/>
        <a:p>
          <a:endParaRPr lang="en-US"/>
        </a:p>
      </dgm:t>
    </dgm:pt>
    <dgm:pt modelId="{401322A4-8D1B-CF4E-B0F9-C0CB83F6DADC}" type="sibTrans" cxnId="{83A37FAA-5909-994C-8690-2538C4A057F5}">
      <dgm:prSet/>
      <dgm:spPr/>
      <dgm:t>
        <a:bodyPr/>
        <a:lstStyle/>
        <a:p>
          <a:endParaRPr lang="en-US"/>
        </a:p>
      </dgm:t>
    </dgm:pt>
    <dgm:pt modelId="{C7EA0F72-C488-A742-B67B-2C7CF3A1E517}">
      <dgm:prSet/>
      <dgm:spPr/>
      <dgm:t>
        <a:bodyPr/>
        <a:lstStyle/>
        <a:p>
          <a:r>
            <a:rPr lang="en-US" dirty="0"/>
            <a:t>Conversational turn-taking </a:t>
          </a:r>
        </a:p>
      </dgm:t>
    </dgm:pt>
    <dgm:pt modelId="{06A30975-B46A-8C4F-8A56-5DA5E51212AF}" type="parTrans" cxnId="{01438B99-81A6-A64A-AD53-4C7EB2F80D1C}">
      <dgm:prSet/>
      <dgm:spPr/>
      <dgm:t>
        <a:bodyPr/>
        <a:lstStyle/>
        <a:p>
          <a:endParaRPr lang="en-US"/>
        </a:p>
      </dgm:t>
    </dgm:pt>
    <dgm:pt modelId="{4734C008-135F-8C4F-8D90-D9DAAF3385D7}" type="sibTrans" cxnId="{01438B99-81A6-A64A-AD53-4C7EB2F80D1C}">
      <dgm:prSet/>
      <dgm:spPr/>
      <dgm:t>
        <a:bodyPr/>
        <a:lstStyle/>
        <a:p>
          <a:endParaRPr lang="en-US"/>
        </a:p>
      </dgm:t>
    </dgm:pt>
    <dgm:pt modelId="{F65140AD-206E-7C48-9ABB-A78F167F8460}">
      <dgm:prSet/>
      <dgm:spPr/>
      <dgm:t>
        <a:bodyPr/>
        <a:lstStyle/>
        <a:p>
          <a:r>
            <a:rPr lang="en-US" dirty="0"/>
            <a:t>Responsiveness to child vocalizations </a:t>
          </a:r>
        </a:p>
      </dgm:t>
    </dgm:pt>
    <dgm:pt modelId="{2BD5F6B8-169B-BD4C-B6E3-3DD382F4CFD3}" type="parTrans" cxnId="{9E944B27-7471-2A4B-A690-0DD0C15BC4CB}">
      <dgm:prSet/>
      <dgm:spPr/>
      <dgm:t>
        <a:bodyPr/>
        <a:lstStyle/>
        <a:p>
          <a:endParaRPr lang="en-US"/>
        </a:p>
      </dgm:t>
    </dgm:pt>
    <dgm:pt modelId="{39689B0B-41C8-7E40-BC08-6E048F0A7C3E}" type="sibTrans" cxnId="{9E944B27-7471-2A4B-A690-0DD0C15BC4CB}">
      <dgm:prSet/>
      <dgm:spPr/>
      <dgm:t>
        <a:bodyPr/>
        <a:lstStyle/>
        <a:p>
          <a:endParaRPr lang="en-US"/>
        </a:p>
      </dgm:t>
    </dgm:pt>
    <dgm:pt modelId="{7918E661-48E5-7945-9869-9488B9C216D8}" type="pres">
      <dgm:prSet presAssocID="{4972BA34-9BE5-0143-A586-E15218A8573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7EB46F2-3405-7E4B-AC16-5ECCBF5E58B2}" type="pres">
      <dgm:prSet presAssocID="{FD616E69-4AD8-D244-9ED5-EADED3966E9A}" presName="centerShape" presStyleLbl="node0" presStyleIdx="0" presStyleCnt="1"/>
      <dgm:spPr/>
    </dgm:pt>
    <dgm:pt modelId="{64D10198-52BA-8E44-AE59-BEB67DC92240}" type="pres">
      <dgm:prSet presAssocID="{EC54AD45-7B66-124D-B230-9FF3510F1683}" presName="parTrans" presStyleLbl="bgSibTrans2D1" presStyleIdx="0" presStyleCnt="3"/>
      <dgm:spPr/>
    </dgm:pt>
    <dgm:pt modelId="{7348C49F-CCF6-614A-9120-2E69319C56A5}" type="pres">
      <dgm:prSet presAssocID="{34B0DE17-2777-C144-8951-E08F9F20852A}" presName="node" presStyleLbl="node1" presStyleIdx="0" presStyleCnt="3">
        <dgm:presLayoutVars>
          <dgm:bulletEnabled val="1"/>
        </dgm:presLayoutVars>
      </dgm:prSet>
      <dgm:spPr/>
    </dgm:pt>
    <dgm:pt modelId="{2FF2118E-6358-AB43-AD4E-A49EEC338FC4}" type="pres">
      <dgm:prSet presAssocID="{06A30975-B46A-8C4F-8A56-5DA5E51212AF}" presName="parTrans" presStyleLbl="bgSibTrans2D1" presStyleIdx="1" presStyleCnt="3"/>
      <dgm:spPr/>
    </dgm:pt>
    <dgm:pt modelId="{C0188E06-B0C0-9149-896D-164FEC575756}" type="pres">
      <dgm:prSet presAssocID="{C7EA0F72-C488-A742-B67B-2C7CF3A1E517}" presName="node" presStyleLbl="node1" presStyleIdx="1" presStyleCnt="3">
        <dgm:presLayoutVars>
          <dgm:bulletEnabled val="1"/>
        </dgm:presLayoutVars>
      </dgm:prSet>
      <dgm:spPr/>
    </dgm:pt>
    <dgm:pt modelId="{01475F1A-9474-AA4E-95F7-72F3A7B2D4C2}" type="pres">
      <dgm:prSet presAssocID="{2BD5F6B8-169B-BD4C-B6E3-3DD382F4CFD3}" presName="parTrans" presStyleLbl="bgSibTrans2D1" presStyleIdx="2" presStyleCnt="3"/>
      <dgm:spPr/>
    </dgm:pt>
    <dgm:pt modelId="{6B2C3CB9-FF2F-3C49-AB32-0739452F88B1}" type="pres">
      <dgm:prSet presAssocID="{F65140AD-206E-7C48-9ABB-A78F167F8460}" presName="node" presStyleLbl="node1" presStyleIdx="2" presStyleCnt="3">
        <dgm:presLayoutVars>
          <dgm:bulletEnabled val="1"/>
        </dgm:presLayoutVars>
      </dgm:prSet>
      <dgm:spPr/>
    </dgm:pt>
  </dgm:ptLst>
  <dgm:cxnLst>
    <dgm:cxn modelId="{0E4A9D0F-5480-D04C-BDDA-65F082C33FB0}" type="presOf" srcId="{06A30975-B46A-8C4F-8A56-5DA5E51212AF}" destId="{2FF2118E-6358-AB43-AD4E-A49EEC338FC4}" srcOrd="0" destOrd="0" presId="urn:microsoft.com/office/officeart/2005/8/layout/radial4"/>
    <dgm:cxn modelId="{8248541D-0557-ED43-8D36-C07992C6A3DF}" type="presOf" srcId="{2BD5F6B8-169B-BD4C-B6E3-3DD382F4CFD3}" destId="{01475F1A-9474-AA4E-95F7-72F3A7B2D4C2}" srcOrd="0" destOrd="0" presId="urn:microsoft.com/office/officeart/2005/8/layout/radial4"/>
    <dgm:cxn modelId="{9E944B27-7471-2A4B-A690-0DD0C15BC4CB}" srcId="{FD616E69-4AD8-D244-9ED5-EADED3966E9A}" destId="{F65140AD-206E-7C48-9ABB-A78F167F8460}" srcOrd="2" destOrd="0" parTransId="{2BD5F6B8-169B-BD4C-B6E3-3DD382F4CFD3}" sibTransId="{39689B0B-41C8-7E40-BC08-6E048F0A7C3E}"/>
    <dgm:cxn modelId="{77218F2E-CD0B-C046-8A07-6A2F1301C065}" type="presOf" srcId="{4972BA34-9BE5-0143-A586-E15218A8573E}" destId="{7918E661-48E5-7945-9869-9488B9C216D8}" srcOrd="0" destOrd="0" presId="urn:microsoft.com/office/officeart/2005/8/layout/radial4"/>
    <dgm:cxn modelId="{7767F83B-54C8-214F-A231-42C6444132DD}" type="presOf" srcId="{34B0DE17-2777-C144-8951-E08F9F20852A}" destId="{7348C49F-CCF6-614A-9120-2E69319C56A5}" srcOrd="0" destOrd="0" presId="urn:microsoft.com/office/officeart/2005/8/layout/radial4"/>
    <dgm:cxn modelId="{2A3DE680-613D-7C46-8F5E-56E5E5A49F3E}" type="presOf" srcId="{EC54AD45-7B66-124D-B230-9FF3510F1683}" destId="{64D10198-52BA-8E44-AE59-BEB67DC92240}" srcOrd="0" destOrd="0" presId="urn:microsoft.com/office/officeart/2005/8/layout/radial4"/>
    <dgm:cxn modelId="{D6D93C92-28C7-3E4C-95D7-3C15D7F5582E}" srcId="{4972BA34-9BE5-0143-A586-E15218A8573E}" destId="{FD616E69-4AD8-D244-9ED5-EADED3966E9A}" srcOrd="0" destOrd="0" parTransId="{77F0ED5D-855F-DC40-A036-31C4745CDB33}" sibTransId="{167DE2C2-59B9-8A49-B8D9-F72B39A157F3}"/>
    <dgm:cxn modelId="{A478EC94-22F3-0D46-9E70-39BA7F09729F}" type="presOf" srcId="{FD616E69-4AD8-D244-9ED5-EADED3966E9A}" destId="{C7EB46F2-3405-7E4B-AC16-5ECCBF5E58B2}" srcOrd="0" destOrd="0" presId="urn:microsoft.com/office/officeart/2005/8/layout/radial4"/>
    <dgm:cxn modelId="{01438B99-81A6-A64A-AD53-4C7EB2F80D1C}" srcId="{FD616E69-4AD8-D244-9ED5-EADED3966E9A}" destId="{C7EA0F72-C488-A742-B67B-2C7CF3A1E517}" srcOrd="1" destOrd="0" parTransId="{06A30975-B46A-8C4F-8A56-5DA5E51212AF}" sibTransId="{4734C008-135F-8C4F-8D90-D9DAAF3385D7}"/>
    <dgm:cxn modelId="{83A37FAA-5909-994C-8690-2538C4A057F5}" srcId="{FD616E69-4AD8-D244-9ED5-EADED3966E9A}" destId="{34B0DE17-2777-C144-8951-E08F9F20852A}" srcOrd="0" destOrd="0" parTransId="{EC54AD45-7B66-124D-B230-9FF3510F1683}" sibTransId="{401322A4-8D1B-CF4E-B0F9-C0CB83F6DADC}"/>
    <dgm:cxn modelId="{A55715B0-AEC4-6342-9F88-E4A9470CFA32}" type="presOf" srcId="{F65140AD-206E-7C48-9ABB-A78F167F8460}" destId="{6B2C3CB9-FF2F-3C49-AB32-0739452F88B1}" srcOrd="0" destOrd="0" presId="urn:microsoft.com/office/officeart/2005/8/layout/radial4"/>
    <dgm:cxn modelId="{CB3AC6E2-CD70-1B47-9BCB-D93AA906DE55}" type="presOf" srcId="{C7EA0F72-C488-A742-B67B-2C7CF3A1E517}" destId="{C0188E06-B0C0-9149-896D-164FEC575756}" srcOrd="0" destOrd="0" presId="urn:microsoft.com/office/officeart/2005/8/layout/radial4"/>
    <dgm:cxn modelId="{D350AB96-4F62-F14B-99A4-C5A6C9C03A01}" type="presParOf" srcId="{7918E661-48E5-7945-9869-9488B9C216D8}" destId="{C7EB46F2-3405-7E4B-AC16-5ECCBF5E58B2}" srcOrd="0" destOrd="0" presId="urn:microsoft.com/office/officeart/2005/8/layout/radial4"/>
    <dgm:cxn modelId="{E8421E05-FABB-1D45-91C8-F386E8528657}" type="presParOf" srcId="{7918E661-48E5-7945-9869-9488B9C216D8}" destId="{64D10198-52BA-8E44-AE59-BEB67DC92240}" srcOrd="1" destOrd="0" presId="urn:microsoft.com/office/officeart/2005/8/layout/radial4"/>
    <dgm:cxn modelId="{7BAFB0B0-CF35-8A48-BB36-112F4000BFEB}" type="presParOf" srcId="{7918E661-48E5-7945-9869-9488B9C216D8}" destId="{7348C49F-CCF6-614A-9120-2E69319C56A5}" srcOrd="2" destOrd="0" presId="urn:microsoft.com/office/officeart/2005/8/layout/radial4"/>
    <dgm:cxn modelId="{5830D000-C410-E149-AE79-A07777EE34B6}" type="presParOf" srcId="{7918E661-48E5-7945-9869-9488B9C216D8}" destId="{2FF2118E-6358-AB43-AD4E-A49EEC338FC4}" srcOrd="3" destOrd="0" presId="urn:microsoft.com/office/officeart/2005/8/layout/radial4"/>
    <dgm:cxn modelId="{AAF35BF7-D340-A04E-B555-5F2930999AD6}" type="presParOf" srcId="{7918E661-48E5-7945-9869-9488B9C216D8}" destId="{C0188E06-B0C0-9149-896D-164FEC575756}" srcOrd="4" destOrd="0" presId="urn:microsoft.com/office/officeart/2005/8/layout/radial4"/>
    <dgm:cxn modelId="{44BAE153-C021-164D-9452-CFEF23840FC4}" type="presParOf" srcId="{7918E661-48E5-7945-9869-9488B9C216D8}" destId="{01475F1A-9474-AA4E-95F7-72F3A7B2D4C2}" srcOrd="5" destOrd="0" presId="urn:microsoft.com/office/officeart/2005/8/layout/radial4"/>
    <dgm:cxn modelId="{8316CDA0-9501-764D-AAA2-FF6A3C22AA94}" type="presParOf" srcId="{7918E661-48E5-7945-9869-9488B9C216D8}" destId="{6B2C3CB9-FF2F-3C49-AB32-0739452F88B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9E6A0E-2865-534D-82C9-23E54E2B5E46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456E102-5D08-794B-972C-781B2AFC3373}">
      <dgm:prSet custT="1"/>
      <dgm:spPr/>
      <dgm:t>
        <a:bodyPr/>
        <a:lstStyle/>
        <a:p>
          <a:r>
            <a:rPr lang="en-US" sz="2400" b="1" baseline="0" dirty="0"/>
            <a:t>LANGUAGE QUANTITY </a:t>
          </a:r>
          <a:endParaRPr lang="en-US" sz="2400" b="1" dirty="0"/>
        </a:p>
      </dgm:t>
    </dgm:pt>
    <dgm:pt modelId="{F299BAC2-71FC-044B-AC63-7914D1B7A65B}" type="parTrans" cxnId="{59F482AC-DA12-0945-96B0-9E0B0FC18C8A}">
      <dgm:prSet/>
      <dgm:spPr/>
      <dgm:t>
        <a:bodyPr/>
        <a:lstStyle/>
        <a:p>
          <a:endParaRPr lang="en-US"/>
        </a:p>
      </dgm:t>
    </dgm:pt>
    <dgm:pt modelId="{90542E16-4EE7-1040-A378-CE4B021A7683}" type="sibTrans" cxnId="{59F482AC-DA12-0945-96B0-9E0B0FC18C8A}">
      <dgm:prSet/>
      <dgm:spPr/>
      <dgm:t>
        <a:bodyPr/>
        <a:lstStyle/>
        <a:p>
          <a:endParaRPr lang="en-US"/>
        </a:p>
      </dgm:t>
    </dgm:pt>
    <dgm:pt modelId="{87D61FAD-3C36-1A4F-A16E-4B503FAD6455}">
      <dgm:prSet custT="1"/>
      <dgm:spPr/>
      <dgm:t>
        <a:bodyPr/>
        <a:lstStyle/>
        <a:p>
          <a:r>
            <a:rPr lang="en-US" sz="2400" b="1" baseline="0" dirty="0"/>
            <a:t>LANGUAGE QUALITY </a:t>
          </a:r>
          <a:endParaRPr lang="en-US" sz="2400" b="1" dirty="0"/>
        </a:p>
      </dgm:t>
    </dgm:pt>
    <dgm:pt modelId="{8EC046B0-5427-414E-BC1E-0B6D43FC631F}" type="parTrans" cxnId="{A1C66CE7-B233-DC44-80F3-D2DDDAEC216E}">
      <dgm:prSet/>
      <dgm:spPr/>
      <dgm:t>
        <a:bodyPr/>
        <a:lstStyle/>
        <a:p>
          <a:endParaRPr lang="en-US"/>
        </a:p>
      </dgm:t>
    </dgm:pt>
    <dgm:pt modelId="{04F9890C-87A5-DF4D-A8AB-163ACE0B290D}" type="sibTrans" cxnId="{A1C66CE7-B233-DC44-80F3-D2DDDAEC216E}">
      <dgm:prSet/>
      <dgm:spPr/>
      <dgm:t>
        <a:bodyPr/>
        <a:lstStyle/>
        <a:p>
          <a:endParaRPr lang="en-US"/>
        </a:p>
      </dgm:t>
    </dgm:pt>
    <dgm:pt modelId="{FDBE1291-9729-9945-BECC-5B0B7BE85E30}">
      <dgm:prSet custT="1"/>
      <dgm:spPr/>
      <dgm:t>
        <a:bodyPr/>
        <a:lstStyle/>
        <a:p>
          <a:r>
            <a:rPr lang="en-US" sz="2400" baseline="0" dirty="0"/>
            <a:t>Children with hearing loss are exposed to and produce language that is less complex and diverse than typically hearing children </a:t>
          </a:r>
          <a:endParaRPr lang="en-US" sz="2400" dirty="0"/>
        </a:p>
      </dgm:t>
    </dgm:pt>
    <dgm:pt modelId="{32601E36-4CDD-7147-80C5-20D9813E3DBA}" type="parTrans" cxnId="{9425F999-F6AC-8943-A3F5-435D7B379397}">
      <dgm:prSet/>
      <dgm:spPr/>
      <dgm:t>
        <a:bodyPr/>
        <a:lstStyle/>
        <a:p>
          <a:endParaRPr lang="en-US"/>
        </a:p>
      </dgm:t>
    </dgm:pt>
    <dgm:pt modelId="{BE01FFFE-4C1F-4B49-B115-321767D454AD}" type="sibTrans" cxnId="{9425F999-F6AC-8943-A3F5-435D7B379397}">
      <dgm:prSet/>
      <dgm:spPr/>
      <dgm:t>
        <a:bodyPr/>
        <a:lstStyle/>
        <a:p>
          <a:endParaRPr lang="en-US"/>
        </a:p>
      </dgm:t>
    </dgm:pt>
    <dgm:pt modelId="{85393EE9-959D-8F49-8513-BCE83AE6707D}">
      <dgm:prSet custT="1"/>
      <dgm:spPr/>
      <dgm:t>
        <a:bodyPr/>
        <a:lstStyle/>
        <a:p>
          <a:r>
            <a:rPr lang="en-US" sz="2400" baseline="0" dirty="0"/>
            <a:t>Some studies report decreased language directed toward children with hearing loss and others report similar rates of input as typically hearing children </a:t>
          </a:r>
          <a:endParaRPr lang="en-US" sz="2400" dirty="0"/>
        </a:p>
      </dgm:t>
    </dgm:pt>
    <dgm:pt modelId="{D88AC0C6-DC7B-4249-B741-7A14856FC515}" type="parTrans" cxnId="{1FBD5D67-2067-3A40-BACB-4ED47EAED94E}">
      <dgm:prSet/>
      <dgm:spPr/>
      <dgm:t>
        <a:bodyPr/>
        <a:lstStyle/>
        <a:p>
          <a:endParaRPr lang="en-US"/>
        </a:p>
      </dgm:t>
    </dgm:pt>
    <dgm:pt modelId="{26DD3933-C05C-B646-A16A-79ADA5444D98}" type="sibTrans" cxnId="{1FBD5D67-2067-3A40-BACB-4ED47EAED94E}">
      <dgm:prSet/>
      <dgm:spPr/>
      <dgm:t>
        <a:bodyPr/>
        <a:lstStyle/>
        <a:p>
          <a:endParaRPr lang="en-US"/>
        </a:p>
      </dgm:t>
    </dgm:pt>
    <dgm:pt modelId="{535E2A37-D9B5-9B43-8CD8-91CA366E5751}">
      <dgm:prSet custT="1"/>
      <dgm:spPr/>
      <dgm:t>
        <a:bodyPr/>
        <a:lstStyle/>
        <a:p>
          <a:endParaRPr lang="en-US" sz="200" dirty="0"/>
        </a:p>
      </dgm:t>
    </dgm:pt>
    <dgm:pt modelId="{D03A0025-2E66-224B-8F6A-8CB59897FEC3}" type="parTrans" cxnId="{68872BAF-D060-3D43-BF93-2E536DB344CF}">
      <dgm:prSet/>
      <dgm:spPr/>
      <dgm:t>
        <a:bodyPr/>
        <a:lstStyle/>
        <a:p>
          <a:endParaRPr lang="en-US"/>
        </a:p>
      </dgm:t>
    </dgm:pt>
    <dgm:pt modelId="{D2F27BD4-033A-164A-B566-41AAC4A1BE3A}" type="sibTrans" cxnId="{68872BAF-D060-3D43-BF93-2E536DB344CF}">
      <dgm:prSet/>
      <dgm:spPr/>
      <dgm:t>
        <a:bodyPr/>
        <a:lstStyle/>
        <a:p>
          <a:endParaRPr lang="en-US"/>
        </a:p>
      </dgm:t>
    </dgm:pt>
    <dgm:pt modelId="{55E5508B-2D79-BB4C-B524-68C5198284B2}">
      <dgm:prSet custT="1"/>
      <dgm:spPr/>
      <dgm:t>
        <a:bodyPr/>
        <a:lstStyle/>
        <a:p>
          <a:endParaRPr lang="en-US" sz="1000" dirty="0"/>
        </a:p>
      </dgm:t>
    </dgm:pt>
    <dgm:pt modelId="{A930972A-6C0C-D749-B894-6FF0C80B3059}" type="parTrans" cxnId="{5534AF92-5C87-964C-84AC-7CFE852AA4F1}">
      <dgm:prSet/>
      <dgm:spPr/>
      <dgm:t>
        <a:bodyPr/>
        <a:lstStyle/>
        <a:p>
          <a:endParaRPr lang="en-US"/>
        </a:p>
      </dgm:t>
    </dgm:pt>
    <dgm:pt modelId="{2852B6DF-2C13-1249-978F-2C174DA62F7A}" type="sibTrans" cxnId="{5534AF92-5C87-964C-84AC-7CFE852AA4F1}">
      <dgm:prSet/>
      <dgm:spPr/>
      <dgm:t>
        <a:bodyPr/>
        <a:lstStyle/>
        <a:p>
          <a:endParaRPr lang="en-US"/>
        </a:p>
      </dgm:t>
    </dgm:pt>
    <dgm:pt modelId="{AAE82BCD-3A53-BB49-A6F8-7C1164984805}">
      <dgm:prSet custT="1"/>
      <dgm:spPr/>
      <dgm:t>
        <a:bodyPr/>
        <a:lstStyle/>
        <a:p>
          <a:endParaRPr lang="en-US" sz="1000" dirty="0"/>
        </a:p>
      </dgm:t>
    </dgm:pt>
    <dgm:pt modelId="{AC5C8924-0DF8-9B4C-BDDD-F8C47CE55C91}" type="parTrans" cxnId="{DAE4C967-4B0B-8C4A-97A3-6660F7AFB840}">
      <dgm:prSet/>
      <dgm:spPr/>
      <dgm:t>
        <a:bodyPr/>
        <a:lstStyle/>
        <a:p>
          <a:endParaRPr lang="en-US"/>
        </a:p>
      </dgm:t>
    </dgm:pt>
    <dgm:pt modelId="{3260B6B5-CDFC-4A41-9E25-14DB68EF0542}" type="sibTrans" cxnId="{DAE4C967-4B0B-8C4A-97A3-6660F7AFB840}">
      <dgm:prSet/>
      <dgm:spPr/>
      <dgm:t>
        <a:bodyPr/>
        <a:lstStyle/>
        <a:p>
          <a:endParaRPr lang="en-US"/>
        </a:p>
      </dgm:t>
    </dgm:pt>
    <dgm:pt modelId="{6DAD2BCB-B253-4F45-927D-969D56B30CA0}" type="pres">
      <dgm:prSet presAssocID="{129E6A0E-2865-534D-82C9-23E54E2B5E46}" presName="linear" presStyleCnt="0">
        <dgm:presLayoutVars>
          <dgm:dir/>
          <dgm:animLvl val="lvl"/>
          <dgm:resizeHandles val="exact"/>
        </dgm:presLayoutVars>
      </dgm:prSet>
      <dgm:spPr/>
    </dgm:pt>
    <dgm:pt modelId="{35A1053D-0C06-B449-9EB6-5D5223CECAD4}" type="pres">
      <dgm:prSet presAssocID="{C456E102-5D08-794B-972C-781B2AFC3373}" presName="parentLin" presStyleCnt="0"/>
      <dgm:spPr/>
    </dgm:pt>
    <dgm:pt modelId="{8A6A9653-7836-A04C-AFE0-0119C3D021AB}" type="pres">
      <dgm:prSet presAssocID="{C456E102-5D08-794B-972C-781B2AFC3373}" presName="parentLeftMargin" presStyleLbl="node1" presStyleIdx="0" presStyleCnt="2"/>
      <dgm:spPr/>
    </dgm:pt>
    <dgm:pt modelId="{995F9171-7470-9841-B224-0D06093D0A44}" type="pres">
      <dgm:prSet presAssocID="{C456E102-5D08-794B-972C-781B2AFC3373}" presName="parentText" presStyleLbl="node1" presStyleIdx="0" presStyleCnt="2" custScaleY="400570">
        <dgm:presLayoutVars>
          <dgm:chMax val="0"/>
          <dgm:bulletEnabled val="1"/>
        </dgm:presLayoutVars>
      </dgm:prSet>
      <dgm:spPr/>
    </dgm:pt>
    <dgm:pt modelId="{6F9A2068-B5CD-AD48-8532-878FF9474792}" type="pres">
      <dgm:prSet presAssocID="{C456E102-5D08-794B-972C-781B2AFC3373}" presName="negativeSpace" presStyleCnt="0"/>
      <dgm:spPr/>
    </dgm:pt>
    <dgm:pt modelId="{28B3B17E-C41D-954B-ADC1-741A0E882669}" type="pres">
      <dgm:prSet presAssocID="{C456E102-5D08-794B-972C-781B2AFC3373}" presName="childText" presStyleLbl="conFgAcc1" presStyleIdx="0" presStyleCnt="2">
        <dgm:presLayoutVars>
          <dgm:bulletEnabled val="1"/>
        </dgm:presLayoutVars>
      </dgm:prSet>
      <dgm:spPr/>
    </dgm:pt>
    <dgm:pt modelId="{771BEEC6-367B-E049-B5D6-B786FCC0FE45}" type="pres">
      <dgm:prSet presAssocID="{90542E16-4EE7-1040-A378-CE4B021A7683}" presName="spaceBetweenRectangles" presStyleCnt="0"/>
      <dgm:spPr/>
    </dgm:pt>
    <dgm:pt modelId="{0D740B0B-C5B3-B348-932A-F54DBEA3A102}" type="pres">
      <dgm:prSet presAssocID="{87D61FAD-3C36-1A4F-A16E-4B503FAD6455}" presName="parentLin" presStyleCnt="0"/>
      <dgm:spPr/>
    </dgm:pt>
    <dgm:pt modelId="{3754E15B-A0F3-C44C-BD28-BB828B970A74}" type="pres">
      <dgm:prSet presAssocID="{87D61FAD-3C36-1A4F-A16E-4B503FAD6455}" presName="parentLeftMargin" presStyleLbl="node1" presStyleIdx="0" presStyleCnt="2"/>
      <dgm:spPr/>
    </dgm:pt>
    <dgm:pt modelId="{9B80DDF0-0873-DD40-8951-984C0D85D1B6}" type="pres">
      <dgm:prSet presAssocID="{87D61FAD-3C36-1A4F-A16E-4B503FAD6455}" presName="parentText" presStyleLbl="node1" presStyleIdx="1" presStyleCnt="2" custScaleY="159479">
        <dgm:presLayoutVars>
          <dgm:chMax val="0"/>
          <dgm:bulletEnabled val="1"/>
        </dgm:presLayoutVars>
      </dgm:prSet>
      <dgm:spPr/>
    </dgm:pt>
    <dgm:pt modelId="{17768B98-025E-E942-A16F-E710FEF6A4A1}" type="pres">
      <dgm:prSet presAssocID="{87D61FAD-3C36-1A4F-A16E-4B503FAD6455}" presName="negativeSpace" presStyleCnt="0"/>
      <dgm:spPr/>
    </dgm:pt>
    <dgm:pt modelId="{226F5109-7401-324E-B5F8-8E1B1942E595}" type="pres">
      <dgm:prSet presAssocID="{87D61FAD-3C36-1A4F-A16E-4B503FAD645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76DD61D-FDD1-3040-9B89-2B120FF31A37}" type="presOf" srcId="{FDBE1291-9729-9945-BECC-5B0B7BE85E30}" destId="{226F5109-7401-324E-B5F8-8E1B1942E595}" srcOrd="0" destOrd="1" presId="urn:microsoft.com/office/officeart/2005/8/layout/list1"/>
    <dgm:cxn modelId="{2174EA1D-AF07-B844-8C32-79C72F3827E8}" type="presOf" srcId="{87D61FAD-3C36-1A4F-A16E-4B503FAD6455}" destId="{9B80DDF0-0873-DD40-8951-984C0D85D1B6}" srcOrd="1" destOrd="0" presId="urn:microsoft.com/office/officeart/2005/8/layout/list1"/>
    <dgm:cxn modelId="{FB7CF52D-3DED-1B4E-B534-9C1123DAD2DD}" type="presOf" srcId="{87D61FAD-3C36-1A4F-A16E-4B503FAD6455}" destId="{3754E15B-A0F3-C44C-BD28-BB828B970A74}" srcOrd="0" destOrd="0" presId="urn:microsoft.com/office/officeart/2005/8/layout/list1"/>
    <dgm:cxn modelId="{556FF034-341F-D44A-AE42-3344DCE342A0}" type="presOf" srcId="{129E6A0E-2865-534D-82C9-23E54E2B5E46}" destId="{6DAD2BCB-B253-4F45-927D-969D56B30CA0}" srcOrd="0" destOrd="0" presId="urn:microsoft.com/office/officeart/2005/8/layout/list1"/>
    <dgm:cxn modelId="{2C481E3F-DA04-BF4C-9628-B7D2350EFDD4}" type="presOf" srcId="{C456E102-5D08-794B-972C-781B2AFC3373}" destId="{8A6A9653-7836-A04C-AFE0-0119C3D021AB}" srcOrd="0" destOrd="0" presId="urn:microsoft.com/office/officeart/2005/8/layout/list1"/>
    <dgm:cxn modelId="{1FBD5D67-2067-3A40-BACB-4ED47EAED94E}" srcId="{C456E102-5D08-794B-972C-781B2AFC3373}" destId="{85393EE9-959D-8F49-8513-BCE83AE6707D}" srcOrd="0" destOrd="0" parTransId="{D88AC0C6-DC7B-4249-B741-7A14856FC515}" sibTransId="{26DD3933-C05C-B646-A16A-79ADA5444D98}"/>
    <dgm:cxn modelId="{DAE4C967-4B0B-8C4A-97A3-6660F7AFB840}" srcId="{87D61FAD-3C36-1A4F-A16E-4B503FAD6455}" destId="{AAE82BCD-3A53-BB49-A6F8-7C1164984805}" srcOrd="2" destOrd="0" parTransId="{AC5C8924-0DF8-9B4C-BDDD-F8C47CE55C91}" sibTransId="{3260B6B5-CDFC-4A41-9E25-14DB68EF0542}"/>
    <dgm:cxn modelId="{7B7ACD78-9737-4C45-8C6F-294D18DC7EAE}" type="presOf" srcId="{535E2A37-D9B5-9B43-8CD8-91CA366E5751}" destId="{226F5109-7401-324E-B5F8-8E1B1942E595}" srcOrd="0" destOrd="0" presId="urn:microsoft.com/office/officeart/2005/8/layout/list1"/>
    <dgm:cxn modelId="{5534AF92-5C87-964C-84AC-7CFE852AA4F1}" srcId="{C456E102-5D08-794B-972C-781B2AFC3373}" destId="{55E5508B-2D79-BB4C-B524-68C5198284B2}" srcOrd="1" destOrd="0" parTransId="{A930972A-6C0C-D749-B894-6FF0C80B3059}" sibTransId="{2852B6DF-2C13-1249-978F-2C174DA62F7A}"/>
    <dgm:cxn modelId="{F22DA295-B22A-DC4E-AB70-E44F574AE1C7}" type="presOf" srcId="{55E5508B-2D79-BB4C-B524-68C5198284B2}" destId="{28B3B17E-C41D-954B-ADC1-741A0E882669}" srcOrd="0" destOrd="1" presId="urn:microsoft.com/office/officeart/2005/8/layout/list1"/>
    <dgm:cxn modelId="{9425F999-F6AC-8943-A3F5-435D7B379397}" srcId="{87D61FAD-3C36-1A4F-A16E-4B503FAD6455}" destId="{FDBE1291-9729-9945-BECC-5B0B7BE85E30}" srcOrd="1" destOrd="0" parTransId="{32601E36-4CDD-7147-80C5-20D9813E3DBA}" sibTransId="{BE01FFFE-4C1F-4B49-B115-321767D454AD}"/>
    <dgm:cxn modelId="{59F482AC-DA12-0945-96B0-9E0B0FC18C8A}" srcId="{129E6A0E-2865-534D-82C9-23E54E2B5E46}" destId="{C456E102-5D08-794B-972C-781B2AFC3373}" srcOrd="0" destOrd="0" parTransId="{F299BAC2-71FC-044B-AC63-7914D1B7A65B}" sibTransId="{90542E16-4EE7-1040-A378-CE4B021A7683}"/>
    <dgm:cxn modelId="{68872BAF-D060-3D43-BF93-2E536DB344CF}" srcId="{87D61FAD-3C36-1A4F-A16E-4B503FAD6455}" destId="{535E2A37-D9B5-9B43-8CD8-91CA366E5751}" srcOrd="0" destOrd="0" parTransId="{D03A0025-2E66-224B-8F6A-8CB59897FEC3}" sibTransId="{D2F27BD4-033A-164A-B566-41AAC4A1BE3A}"/>
    <dgm:cxn modelId="{527802B5-F14E-0D4E-8F09-83EE97B1C546}" type="presOf" srcId="{85393EE9-959D-8F49-8513-BCE83AE6707D}" destId="{28B3B17E-C41D-954B-ADC1-741A0E882669}" srcOrd="0" destOrd="0" presId="urn:microsoft.com/office/officeart/2005/8/layout/list1"/>
    <dgm:cxn modelId="{907337B5-44A3-064E-8546-88E235AFCDDE}" type="presOf" srcId="{C456E102-5D08-794B-972C-781B2AFC3373}" destId="{995F9171-7470-9841-B224-0D06093D0A44}" srcOrd="1" destOrd="0" presId="urn:microsoft.com/office/officeart/2005/8/layout/list1"/>
    <dgm:cxn modelId="{FEF754E0-1A66-0F44-9AB5-1A916322694B}" type="presOf" srcId="{AAE82BCD-3A53-BB49-A6F8-7C1164984805}" destId="{226F5109-7401-324E-B5F8-8E1B1942E595}" srcOrd="0" destOrd="2" presId="urn:microsoft.com/office/officeart/2005/8/layout/list1"/>
    <dgm:cxn modelId="{A1C66CE7-B233-DC44-80F3-D2DDDAEC216E}" srcId="{129E6A0E-2865-534D-82C9-23E54E2B5E46}" destId="{87D61FAD-3C36-1A4F-A16E-4B503FAD6455}" srcOrd="1" destOrd="0" parTransId="{8EC046B0-5427-414E-BC1E-0B6D43FC631F}" sibTransId="{04F9890C-87A5-DF4D-A8AB-163ACE0B290D}"/>
    <dgm:cxn modelId="{EE0FADD6-AD74-044E-A814-14F4801FDB63}" type="presParOf" srcId="{6DAD2BCB-B253-4F45-927D-969D56B30CA0}" destId="{35A1053D-0C06-B449-9EB6-5D5223CECAD4}" srcOrd="0" destOrd="0" presId="urn:microsoft.com/office/officeart/2005/8/layout/list1"/>
    <dgm:cxn modelId="{B6A05780-C079-C640-A80A-06A15B887E6A}" type="presParOf" srcId="{35A1053D-0C06-B449-9EB6-5D5223CECAD4}" destId="{8A6A9653-7836-A04C-AFE0-0119C3D021AB}" srcOrd="0" destOrd="0" presId="urn:microsoft.com/office/officeart/2005/8/layout/list1"/>
    <dgm:cxn modelId="{6D20C705-065D-524B-BAB2-DF28D868C85A}" type="presParOf" srcId="{35A1053D-0C06-B449-9EB6-5D5223CECAD4}" destId="{995F9171-7470-9841-B224-0D06093D0A44}" srcOrd="1" destOrd="0" presId="urn:microsoft.com/office/officeart/2005/8/layout/list1"/>
    <dgm:cxn modelId="{8C8274E6-BB79-1146-9491-E263D66A7B6F}" type="presParOf" srcId="{6DAD2BCB-B253-4F45-927D-969D56B30CA0}" destId="{6F9A2068-B5CD-AD48-8532-878FF9474792}" srcOrd="1" destOrd="0" presId="urn:microsoft.com/office/officeart/2005/8/layout/list1"/>
    <dgm:cxn modelId="{6B8B9749-50D7-5744-854D-6C0ECCBACB10}" type="presParOf" srcId="{6DAD2BCB-B253-4F45-927D-969D56B30CA0}" destId="{28B3B17E-C41D-954B-ADC1-741A0E882669}" srcOrd="2" destOrd="0" presId="urn:microsoft.com/office/officeart/2005/8/layout/list1"/>
    <dgm:cxn modelId="{638E14B7-109C-DE47-B850-B38C75F16572}" type="presParOf" srcId="{6DAD2BCB-B253-4F45-927D-969D56B30CA0}" destId="{771BEEC6-367B-E049-B5D6-B786FCC0FE45}" srcOrd="3" destOrd="0" presId="urn:microsoft.com/office/officeart/2005/8/layout/list1"/>
    <dgm:cxn modelId="{5813C901-28BE-EC4D-9BFE-8EB4BE7AF3F2}" type="presParOf" srcId="{6DAD2BCB-B253-4F45-927D-969D56B30CA0}" destId="{0D740B0B-C5B3-B348-932A-F54DBEA3A102}" srcOrd="4" destOrd="0" presId="urn:microsoft.com/office/officeart/2005/8/layout/list1"/>
    <dgm:cxn modelId="{F4E15828-0CC1-A345-95CF-F2AAB0B770F1}" type="presParOf" srcId="{0D740B0B-C5B3-B348-932A-F54DBEA3A102}" destId="{3754E15B-A0F3-C44C-BD28-BB828B970A74}" srcOrd="0" destOrd="0" presId="urn:microsoft.com/office/officeart/2005/8/layout/list1"/>
    <dgm:cxn modelId="{E440C870-C93E-2B40-8A8B-D357B414F48F}" type="presParOf" srcId="{0D740B0B-C5B3-B348-932A-F54DBEA3A102}" destId="{9B80DDF0-0873-DD40-8951-984C0D85D1B6}" srcOrd="1" destOrd="0" presId="urn:microsoft.com/office/officeart/2005/8/layout/list1"/>
    <dgm:cxn modelId="{DA91B29D-2AC1-4648-9998-312677AB0625}" type="presParOf" srcId="{6DAD2BCB-B253-4F45-927D-969D56B30CA0}" destId="{17768B98-025E-E942-A16F-E710FEF6A4A1}" srcOrd="5" destOrd="0" presId="urn:microsoft.com/office/officeart/2005/8/layout/list1"/>
    <dgm:cxn modelId="{4E65E431-ECFD-9240-892A-4A36E3CDA1F4}" type="presParOf" srcId="{6DAD2BCB-B253-4F45-927D-969D56B30CA0}" destId="{226F5109-7401-324E-B5F8-8E1B1942E59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83C709-C0AA-5A43-A322-A18B4697DDE8}" type="doc">
      <dgm:prSet loTypeId="urn:microsoft.com/office/officeart/2005/8/layout/vList3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0312148-A225-3143-8D4E-DD1EA121D7A3}">
      <dgm:prSet custT="1"/>
      <dgm:spPr/>
      <dgm:t>
        <a:bodyPr/>
        <a:lstStyle/>
        <a:p>
          <a:r>
            <a:rPr lang="en-US" sz="2000" b="1" dirty="0"/>
            <a:t>Does the rate/phonemic diversity of children’s language input predict the rate/phonemic diversity of their own language production</a:t>
          </a:r>
        </a:p>
      </dgm:t>
    </dgm:pt>
    <dgm:pt modelId="{F68BB9BD-AD2F-3F41-867E-9C76E44C364D}" type="parTrans" cxnId="{17C13AEF-C5BB-A244-8CBE-607E91068397}">
      <dgm:prSet/>
      <dgm:spPr/>
      <dgm:t>
        <a:bodyPr/>
        <a:lstStyle/>
        <a:p>
          <a:endParaRPr lang="en-US"/>
        </a:p>
      </dgm:t>
    </dgm:pt>
    <dgm:pt modelId="{352E191F-7890-894A-9619-4AD50F885AE3}" type="sibTrans" cxnId="{17C13AEF-C5BB-A244-8CBE-607E91068397}">
      <dgm:prSet/>
      <dgm:spPr/>
      <dgm:t>
        <a:bodyPr/>
        <a:lstStyle/>
        <a:p>
          <a:endParaRPr lang="en-US"/>
        </a:p>
      </dgm:t>
    </dgm:pt>
    <dgm:pt modelId="{D9A759F9-09B3-A544-B2F8-98D7FD191375}">
      <dgm:prSet/>
      <dgm:spPr/>
      <dgm:t>
        <a:bodyPr/>
        <a:lstStyle/>
        <a:p>
          <a:r>
            <a:rPr lang="en-US" b="1" dirty="0"/>
            <a:t>Is the rate/phonemic diversity of children’s language input/production associated to their receptive and expressive language abilities? </a:t>
          </a:r>
        </a:p>
      </dgm:t>
    </dgm:pt>
    <dgm:pt modelId="{625810C0-CA1B-BD46-9CF3-C5AD2DA4831B}" type="parTrans" cxnId="{588A70EB-B206-3949-9C8A-ED1E443DD328}">
      <dgm:prSet/>
      <dgm:spPr/>
      <dgm:t>
        <a:bodyPr/>
        <a:lstStyle/>
        <a:p>
          <a:endParaRPr lang="en-US"/>
        </a:p>
      </dgm:t>
    </dgm:pt>
    <dgm:pt modelId="{A6E6073A-11DD-634B-A668-4EFC12AD826A}" type="sibTrans" cxnId="{588A70EB-B206-3949-9C8A-ED1E443DD328}">
      <dgm:prSet/>
      <dgm:spPr/>
      <dgm:t>
        <a:bodyPr/>
        <a:lstStyle/>
        <a:p>
          <a:endParaRPr lang="en-US"/>
        </a:p>
      </dgm:t>
    </dgm:pt>
    <dgm:pt modelId="{82C6F827-78A5-1E46-82CB-0C401DA6FB06}">
      <dgm:prSet/>
      <dgm:spPr/>
      <dgm:t>
        <a:bodyPr/>
        <a:lstStyle/>
        <a:p>
          <a:r>
            <a:rPr lang="en-US" b="1" dirty="0"/>
            <a:t>Does the rate/phonemic diversity of children’s own speech-related vocalizations mediate the relationship between their linguistic input and end-of-year language abilities? </a:t>
          </a:r>
        </a:p>
      </dgm:t>
    </dgm:pt>
    <dgm:pt modelId="{BE2B8416-E103-054E-A7EF-4C296E2B3197}" type="parTrans" cxnId="{C811A489-CC5E-5A42-98C9-2756EB9FB1FD}">
      <dgm:prSet/>
      <dgm:spPr/>
      <dgm:t>
        <a:bodyPr/>
        <a:lstStyle/>
        <a:p>
          <a:endParaRPr lang="en-US"/>
        </a:p>
      </dgm:t>
    </dgm:pt>
    <dgm:pt modelId="{67F30844-F5BD-A84D-ACF0-F6907D607B0F}" type="sibTrans" cxnId="{C811A489-CC5E-5A42-98C9-2756EB9FB1FD}">
      <dgm:prSet/>
      <dgm:spPr/>
      <dgm:t>
        <a:bodyPr/>
        <a:lstStyle/>
        <a:p>
          <a:endParaRPr lang="en-US"/>
        </a:p>
      </dgm:t>
    </dgm:pt>
    <dgm:pt modelId="{53D64B8D-C0A5-8B45-B9D9-AD651808CE3D}" type="pres">
      <dgm:prSet presAssocID="{2483C709-C0AA-5A43-A322-A18B4697DDE8}" presName="linearFlow" presStyleCnt="0">
        <dgm:presLayoutVars>
          <dgm:dir/>
          <dgm:resizeHandles val="exact"/>
        </dgm:presLayoutVars>
      </dgm:prSet>
      <dgm:spPr/>
    </dgm:pt>
    <dgm:pt modelId="{0FB89F38-B7B9-3746-BAFF-ABE18B420BAB}" type="pres">
      <dgm:prSet presAssocID="{D0312148-A225-3143-8D4E-DD1EA121D7A3}" presName="composite" presStyleCnt="0"/>
      <dgm:spPr/>
    </dgm:pt>
    <dgm:pt modelId="{EEED8CCF-7E5E-0A4E-AE8C-88DE3D15B396}" type="pres">
      <dgm:prSet presAssocID="{D0312148-A225-3143-8D4E-DD1EA121D7A3}" presName="imgShp" presStyleLbl="fgImgPlace1" presStyleIdx="0" presStyleCnt="3"/>
      <dgm:spPr/>
    </dgm:pt>
    <dgm:pt modelId="{0AA79C49-21B6-CF4C-BE61-1BDBAFB3DEE4}" type="pres">
      <dgm:prSet presAssocID="{D0312148-A225-3143-8D4E-DD1EA121D7A3}" presName="txShp" presStyleLbl="node1" presStyleIdx="0" presStyleCnt="3" custLinFactNeighborY="0">
        <dgm:presLayoutVars>
          <dgm:bulletEnabled val="1"/>
        </dgm:presLayoutVars>
      </dgm:prSet>
      <dgm:spPr/>
    </dgm:pt>
    <dgm:pt modelId="{5C787A30-E655-FC40-BB7C-C11725FBEB41}" type="pres">
      <dgm:prSet presAssocID="{352E191F-7890-894A-9619-4AD50F885AE3}" presName="spacing" presStyleCnt="0"/>
      <dgm:spPr/>
    </dgm:pt>
    <dgm:pt modelId="{5A385B83-66E7-5E45-80F3-67C93A4033C2}" type="pres">
      <dgm:prSet presAssocID="{D9A759F9-09B3-A544-B2F8-98D7FD191375}" presName="composite" presStyleCnt="0"/>
      <dgm:spPr/>
    </dgm:pt>
    <dgm:pt modelId="{A46EF535-F082-414C-957A-15BF484D2F00}" type="pres">
      <dgm:prSet presAssocID="{D9A759F9-09B3-A544-B2F8-98D7FD191375}" presName="imgShp" presStyleLbl="fgImgPlace1" presStyleIdx="1" presStyleCnt="3"/>
      <dgm:spPr/>
    </dgm:pt>
    <dgm:pt modelId="{BA9730C0-B57A-A341-85B5-C4F1CF323C25}" type="pres">
      <dgm:prSet presAssocID="{D9A759F9-09B3-A544-B2F8-98D7FD191375}" presName="txShp" presStyleLbl="node1" presStyleIdx="1" presStyleCnt="3">
        <dgm:presLayoutVars>
          <dgm:bulletEnabled val="1"/>
        </dgm:presLayoutVars>
      </dgm:prSet>
      <dgm:spPr/>
    </dgm:pt>
    <dgm:pt modelId="{BF683801-C4B2-1D4E-BD40-19BF1A8D71A7}" type="pres">
      <dgm:prSet presAssocID="{A6E6073A-11DD-634B-A668-4EFC12AD826A}" presName="spacing" presStyleCnt="0"/>
      <dgm:spPr/>
    </dgm:pt>
    <dgm:pt modelId="{D5FEAF23-BD54-9C4C-AB79-A45FEBB9D318}" type="pres">
      <dgm:prSet presAssocID="{82C6F827-78A5-1E46-82CB-0C401DA6FB06}" presName="composite" presStyleCnt="0"/>
      <dgm:spPr/>
    </dgm:pt>
    <dgm:pt modelId="{8F665136-1EF9-314B-8362-1F299D15DBCF}" type="pres">
      <dgm:prSet presAssocID="{82C6F827-78A5-1E46-82CB-0C401DA6FB06}" presName="imgShp" presStyleLbl="fgImgPlace1" presStyleIdx="2" presStyleCnt="3"/>
      <dgm:spPr/>
    </dgm:pt>
    <dgm:pt modelId="{9412FF12-2F22-114B-B6FF-0EF102F77F3C}" type="pres">
      <dgm:prSet presAssocID="{82C6F827-78A5-1E46-82CB-0C401DA6FB06}" presName="txShp" presStyleLbl="node1" presStyleIdx="2" presStyleCnt="3">
        <dgm:presLayoutVars>
          <dgm:bulletEnabled val="1"/>
        </dgm:presLayoutVars>
      </dgm:prSet>
      <dgm:spPr/>
    </dgm:pt>
  </dgm:ptLst>
  <dgm:cxnLst>
    <dgm:cxn modelId="{5AB2B725-06EC-C942-BA5E-E0F6984235EA}" type="presOf" srcId="{D9A759F9-09B3-A544-B2F8-98D7FD191375}" destId="{BA9730C0-B57A-A341-85B5-C4F1CF323C25}" srcOrd="0" destOrd="0" presId="urn:microsoft.com/office/officeart/2005/8/layout/vList3"/>
    <dgm:cxn modelId="{D451BF46-2E0E-7247-BDB4-A17A0F271EB9}" type="presOf" srcId="{82C6F827-78A5-1E46-82CB-0C401DA6FB06}" destId="{9412FF12-2F22-114B-B6FF-0EF102F77F3C}" srcOrd="0" destOrd="0" presId="urn:microsoft.com/office/officeart/2005/8/layout/vList3"/>
    <dgm:cxn modelId="{C811A489-CC5E-5A42-98C9-2756EB9FB1FD}" srcId="{2483C709-C0AA-5A43-A322-A18B4697DDE8}" destId="{82C6F827-78A5-1E46-82CB-0C401DA6FB06}" srcOrd="2" destOrd="0" parTransId="{BE2B8416-E103-054E-A7EF-4C296E2B3197}" sibTransId="{67F30844-F5BD-A84D-ACF0-F6907D607B0F}"/>
    <dgm:cxn modelId="{2EAFEEE5-27E9-4243-8853-B2B444C15791}" type="presOf" srcId="{D0312148-A225-3143-8D4E-DD1EA121D7A3}" destId="{0AA79C49-21B6-CF4C-BE61-1BDBAFB3DEE4}" srcOrd="0" destOrd="0" presId="urn:microsoft.com/office/officeart/2005/8/layout/vList3"/>
    <dgm:cxn modelId="{DF2905E7-CFAB-F64A-BF09-9BA7EA163679}" type="presOf" srcId="{2483C709-C0AA-5A43-A322-A18B4697DDE8}" destId="{53D64B8D-C0A5-8B45-B9D9-AD651808CE3D}" srcOrd="0" destOrd="0" presId="urn:microsoft.com/office/officeart/2005/8/layout/vList3"/>
    <dgm:cxn modelId="{588A70EB-B206-3949-9C8A-ED1E443DD328}" srcId="{2483C709-C0AA-5A43-A322-A18B4697DDE8}" destId="{D9A759F9-09B3-A544-B2F8-98D7FD191375}" srcOrd="1" destOrd="0" parTransId="{625810C0-CA1B-BD46-9CF3-C5AD2DA4831B}" sibTransId="{A6E6073A-11DD-634B-A668-4EFC12AD826A}"/>
    <dgm:cxn modelId="{17C13AEF-C5BB-A244-8CBE-607E91068397}" srcId="{2483C709-C0AA-5A43-A322-A18B4697DDE8}" destId="{D0312148-A225-3143-8D4E-DD1EA121D7A3}" srcOrd="0" destOrd="0" parTransId="{F68BB9BD-AD2F-3F41-867E-9C76E44C364D}" sibTransId="{352E191F-7890-894A-9619-4AD50F885AE3}"/>
    <dgm:cxn modelId="{F1A06599-7F4D-C94D-A838-F498BADF21EC}" type="presParOf" srcId="{53D64B8D-C0A5-8B45-B9D9-AD651808CE3D}" destId="{0FB89F38-B7B9-3746-BAFF-ABE18B420BAB}" srcOrd="0" destOrd="0" presId="urn:microsoft.com/office/officeart/2005/8/layout/vList3"/>
    <dgm:cxn modelId="{A78B8DDE-8247-4F49-B33C-DD5F5BA20129}" type="presParOf" srcId="{0FB89F38-B7B9-3746-BAFF-ABE18B420BAB}" destId="{EEED8CCF-7E5E-0A4E-AE8C-88DE3D15B396}" srcOrd="0" destOrd="0" presId="urn:microsoft.com/office/officeart/2005/8/layout/vList3"/>
    <dgm:cxn modelId="{BA4FDF3C-3C3D-4A42-AA46-127E532B6DD2}" type="presParOf" srcId="{0FB89F38-B7B9-3746-BAFF-ABE18B420BAB}" destId="{0AA79C49-21B6-CF4C-BE61-1BDBAFB3DEE4}" srcOrd="1" destOrd="0" presId="urn:microsoft.com/office/officeart/2005/8/layout/vList3"/>
    <dgm:cxn modelId="{F4149C31-B35F-C244-9493-29B0E3E979D9}" type="presParOf" srcId="{53D64B8D-C0A5-8B45-B9D9-AD651808CE3D}" destId="{5C787A30-E655-FC40-BB7C-C11725FBEB41}" srcOrd="1" destOrd="0" presId="urn:microsoft.com/office/officeart/2005/8/layout/vList3"/>
    <dgm:cxn modelId="{596B0888-956A-9C44-9E61-30A122036FC7}" type="presParOf" srcId="{53D64B8D-C0A5-8B45-B9D9-AD651808CE3D}" destId="{5A385B83-66E7-5E45-80F3-67C93A4033C2}" srcOrd="2" destOrd="0" presId="urn:microsoft.com/office/officeart/2005/8/layout/vList3"/>
    <dgm:cxn modelId="{69594F8F-C8F4-CD41-9188-847AE286D290}" type="presParOf" srcId="{5A385B83-66E7-5E45-80F3-67C93A4033C2}" destId="{A46EF535-F082-414C-957A-15BF484D2F00}" srcOrd="0" destOrd="0" presId="urn:microsoft.com/office/officeart/2005/8/layout/vList3"/>
    <dgm:cxn modelId="{EFBA6672-7F76-D147-9A84-70F4B98790C2}" type="presParOf" srcId="{5A385B83-66E7-5E45-80F3-67C93A4033C2}" destId="{BA9730C0-B57A-A341-85B5-C4F1CF323C25}" srcOrd="1" destOrd="0" presId="urn:microsoft.com/office/officeart/2005/8/layout/vList3"/>
    <dgm:cxn modelId="{C4E4D959-F758-4A4C-ABDD-A7BE7A2522AB}" type="presParOf" srcId="{53D64B8D-C0A5-8B45-B9D9-AD651808CE3D}" destId="{BF683801-C4B2-1D4E-BD40-19BF1A8D71A7}" srcOrd="3" destOrd="0" presId="urn:microsoft.com/office/officeart/2005/8/layout/vList3"/>
    <dgm:cxn modelId="{B9F11107-B006-004E-B1D4-D71BE4C6B193}" type="presParOf" srcId="{53D64B8D-C0A5-8B45-B9D9-AD651808CE3D}" destId="{D5FEAF23-BD54-9C4C-AB79-A45FEBB9D318}" srcOrd="4" destOrd="0" presId="urn:microsoft.com/office/officeart/2005/8/layout/vList3"/>
    <dgm:cxn modelId="{D516223D-119D-7146-B189-894EB7819AC7}" type="presParOf" srcId="{D5FEAF23-BD54-9C4C-AB79-A45FEBB9D318}" destId="{8F665136-1EF9-314B-8362-1F299D15DBCF}" srcOrd="0" destOrd="0" presId="urn:microsoft.com/office/officeart/2005/8/layout/vList3"/>
    <dgm:cxn modelId="{C653D226-7EAA-3C49-8021-B927C04805F6}" type="presParOf" srcId="{D5FEAF23-BD54-9C4C-AB79-A45FEBB9D318}" destId="{9412FF12-2F22-114B-B6FF-0EF102F77F3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26C0-AD76-5E45-AE3A-1FAA06CD6858}" type="doc">
      <dgm:prSet loTypeId="urn:microsoft.com/office/officeart/2005/8/layout/vList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7334399F-9E94-8E4D-A310-1BADAF716FC0}">
      <dgm:prSet custT="1"/>
      <dgm:spPr/>
      <dgm:t>
        <a:bodyPr/>
        <a:lstStyle/>
        <a:p>
          <a:r>
            <a:rPr lang="en-US" sz="2800" baseline="0" dirty="0"/>
            <a:t>The phonemic diversity of children’s speech-related vocalizations uniquely predicted both receptive and expressive language abilities above and beyond the quantity of their vocalizations.</a:t>
          </a:r>
          <a:endParaRPr lang="en-US" sz="2800" dirty="0"/>
        </a:p>
      </dgm:t>
    </dgm:pt>
    <dgm:pt modelId="{431E66F5-703C-384F-B885-86BA80F0B0D3}" type="parTrans" cxnId="{FB261454-3C9C-7F40-95F0-0102320418B3}">
      <dgm:prSet/>
      <dgm:spPr/>
      <dgm:t>
        <a:bodyPr/>
        <a:lstStyle/>
        <a:p>
          <a:endParaRPr lang="en-US"/>
        </a:p>
      </dgm:t>
    </dgm:pt>
    <dgm:pt modelId="{5089C075-EF1D-9143-ACE7-7D76571BD19F}" type="sibTrans" cxnId="{FB261454-3C9C-7F40-95F0-0102320418B3}">
      <dgm:prSet/>
      <dgm:spPr/>
      <dgm:t>
        <a:bodyPr/>
        <a:lstStyle/>
        <a:p>
          <a:endParaRPr lang="en-US"/>
        </a:p>
      </dgm:t>
    </dgm:pt>
    <dgm:pt modelId="{3C31281E-1B20-B640-BF8F-038750DBB2D2}">
      <dgm:prSet custT="1"/>
      <dgm:spPr/>
      <dgm:t>
        <a:bodyPr/>
        <a:lstStyle/>
        <a:p>
          <a:r>
            <a:rPr lang="en-US" sz="2800" baseline="0" dirty="0"/>
            <a:t>Greater phonemic diversity of teacher vocalizations was associated with greater language abilities, insofar as it was associated with greater phonemic diversity of children’s speech-related vocalizations.</a:t>
          </a:r>
          <a:endParaRPr lang="en-US" sz="2800" dirty="0"/>
        </a:p>
      </dgm:t>
    </dgm:pt>
    <dgm:pt modelId="{4C464649-B7DD-3A45-9CB3-FD611EDB024A}" type="parTrans" cxnId="{28DA1EDD-080B-9F44-9370-DA822A0050C7}">
      <dgm:prSet/>
      <dgm:spPr/>
      <dgm:t>
        <a:bodyPr/>
        <a:lstStyle/>
        <a:p>
          <a:endParaRPr lang="en-US"/>
        </a:p>
      </dgm:t>
    </dgm:pt>
    <dgm:pt modelId="{13B6E919-12F5-384C-833C-E8F56BFFDDA4}" type="sibTrans" cxnId="{28DA1EDD-080B-9F44-9370-DA822A0050C7}">
      <dgm:prSet/>
      <dgm:spPr/>
      <dgm:t>
        <a:bodyPr/>
        <a:lstStyle/>
        <a:p>
          <a:endParaRPr lang="en-US"/>
        </a:p>
      </dgm:t>
    </dgm:pt>
    <dgm:pt modelId="{33AFBBBB-C6BD-614B-8BDE-78963C0A39BC}" type="pres">
      <dgm:prSet presAssocID="{E7DB26C0-AD76-5E45-AE3A-1FAA06CD6858}" presName="linear" presStyleCnt="0">
        <dgm:presLayoutVars>
          <dgm:animLvl val="lvl"/>
          <dgm:resizeHandles val="exact"/>
        </dgm:presLayoutVars>
      </dgm:prSet>
      <dgm:spPr/>
    </dgm:pt>
    <dgm:pt modelId="{4DC3BB53-46C6-484A-9199-97A27A2F317D}" type="pres">
      <dgm:prSet presAssocID="{7334399F-9E94-8E4D-A310-1BADAF716FC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E22A46B-4992-4A4E-804D-F4ADAD62562F}" type="pres">
      <dgm:prSet presAssocID="{5089C075-EF1D-9143-ACE7-7D76571BD19F}" presName="spacer" presStyleCnt="0"/>
      <dgm:spPr/>
    </dgm:pt>
    <dgm:pt modelId="{D2F5BA03-C9CE-C84C-BC8C-7641FC2D77B9}" type="pres">
      <dgm:prSet presAssocID="{3C31281E-1B20-B640-BF8F-038750DBB2D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900F702-B93C-7B4A-B8B2-B5F6EAD3F7C3}" type="presOf" srcId="{3C31281E-1B20-B640-BF8F-038750DBB2D2}" destId="{D2F5BA03-C9CE-C84C-BC8C-7641FC2D77B9}" srcOrd="0" destOrd="0" presId="urn:microsoft.com/office/officeart/2005/8/layout/vList2"/>
    <dgm:cxn modelId="{5E865111-0765-B248-9AA7-C856DC8CB3C5}" type="presOf" srcId="{7334399F-9E94-8E4D-A310-1BADAF716FC0}" destId="{4DC3BB53-46C6-484A-9199-97A27A2F317D}" srcOrd="0" destOrd="0" presId="urn:microsoft.com/office/officeart/2005/8/layout/vList2"/>
    <dgm:cxn modelId="{FB261454-3C9C-7F40-95F0-0102320418B3}" srcId="{E7DB26C0-AD76-5E45-AE3A-1FAA06CD6858}" destId="{7334399F-9E94-8E4D-A310-1BADAF716FC0}" srcOrd="0" destOrd="0" parTransId="{431E66F5-703C-384F-B885-86BA80F0B0D3}" sibTransId="{5089C075-EF1D-9143-ACE7-7D76571BD19F}"/>
    <dgm:cxn modelId="{A5E74075-BC2E-A748-BF13-FA205696CF4C}" type="presOf" srcId="{E7DB26C0-AD76-5E45-AE3A-1FAA06CD6858}" destId="{33AFBBBB-C6BD-614B-8BDE-78963C0A39BC}" srcOrd="0" destOrd="0" presId="urn:microsoft.com/office/officeart/2005/8/layout/vList2"/>
    <dgm:cxn modelId="{28DA1EDD-080B-9F44-9370-DA822A0050C7}" srcId="{E7DB26C0-AD76-5E45-AE3A-1FAA06CD6858}" destId="{3C31281E-1B20-B640-BF8F-038750DBB2D2}" srcOrd="1" destOrd="0" parTransId="{4C464649-B7DD-3A45-9CB3-FD611EDB024A}" sibTransId="{13B6E919-12F5-384C-833C-E8F56BFFDDA4}"/>
    <dgm:cxn modelId="{300BB2C6-B082-2F48-BD3F-766EA067D80A}" type="presParOf" srcId="{33AFBBBB-C6BD-614B-8BDE-78963C0A39BC}" destId="{4DC3BB53-46C6-484A-9199-97A27A2F317D}" srcOrd="0" destOrd="0" presId="urn:microsoft.com/office/officeart/2005/8/layout/vList2"/>
    <dgm:cxn modelId="{AE77DE77-10B8-A945-B2C0-5AF915AFFDE9}" type="presParOf" srcId="{33AFBBBB-C6BD-614B-8BDE-78963C0A39BC}" destId="{4E22A46B-4992-4A4E-804D-F4ADAD62562F}" srcOrd="1" destOrd="0" presId="urn:microsoft.com/office/officeart/2005/8/layout/vList2"/>
    <dgm:cxn modelId="{02B9BFB9-F8D3-4B46-A3E8-E3144F9202F0}" type="presParOf" srcId="{33AFBBBB-C6BD-614B-8BDE-78963C0A39BC}" destId="{D2F5BA03-C9CE-C84C-BC8C-7641FC2D77B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715C4F-C6B5-E642-A05C-700B88AD0269}" type="doc">
      <dgm:prSet loTypeId="urn:microsoft.com/office/officeart/2005/8/layout/hProcess9" loCatId="process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n-US"/>
        </a:p>
      </dgm:t>
    </dgm:pt>
    <dgm:pt modelId="{08E7E5C6-15A4-9345-A086-37B3297B732C}">
      <dgm:prSet/>
      <dgm:spPr/>
      <dgm:t>
        <a:bodyPr/>
        <a:lstStyle/>
        <a:p>
          <a:r>
            <a:rPr lang="en-US"/>
            <a:t>Richer teacher vocalizations </a:t>
          </a:r>
        </a:p>
      </dgm:t>
    </dgm:pt>
    <dgm:pt modelId="{DAB3B292-A3B3-6F42-925D-673DD85ABAF6}" type="parTrans" cxnId="{11068CB6-391B-8846-A1A4-C1078F41EA05}">
      <dgm:prSet/>
      <dgm:spPr/>
      <dgm:t>
        <a:bodyPr/>
        <a:lstStyle/>
        <a:p>
          <a:endParaRPr lang="en-US"/>
        </a:p>
      </dgm:t>
    </dgm:pt>
    <dgm:pt modelId="{C718529B-4AFB-4343-B25A-7D095F7DD2BE}" type="sibTrans" cxnId="{11068CB6-391B-8846-A1A4-C1078F41EA05}">
      <dgm:prSet/>
      <dgm:spPr/>
      <dgm:t>
        <a:bodyPr/>
        <a:lstStyle/>
        <a:p>
          <a:endParaRPr lang="en-US"/>
        </a:p>
      </dgm:t>
    </dgm:pt>
    <dgm:pt modelId="{7CF10C9C-7A0A-3342-935E-677807E8A649}">
      <dgm:prSet/>
      <dgm:spPr/>
      <dgm:t>
        <a:bodyPr/>
        <a:lstStyle/>
        <a:p>
          <a:r>
            <a:rPr lang="en-US"/>
            <a:t>Richer preschooler vocalizations </a:t>
          </a:r>
        </a:p>
      </dgm:t>
    </dgm:pt>
    <dgm:pt modelId="{FF0E2AE4-C57E-0842-B17E-8432410A052B}" type="parTrans" cxnId="{7A4804D1-C59E-0649-B6D2-5E00951DB88B}">
      <dgm:prSet/>
      <dgm:spPr/>
      <dgm:t>
        <a:bodyPr/>
        <a:lstStyle/>
        <a:p>
          <a:endParaRPr lang="en-US"/>
        </a:p>
      </dgm:t>
    </dgm:pt>
    <dgm:pt modelId="{B9B6B0A9-312E-A246-9A27-D95AFE028357}" type="sibTrans" cxnId="{7A4804D1-C59E-0649-B6D2-5E00951DB88B}">
      <dgm:prSet/>
      <dgm:spPr/>
      <dgm:t>
        <a:bodyPr/>
        <a:lstStyle/>
        <a:p>
          <a:endParaRPr lang="en-US"/>
        </a:p>
      </dgm:t>
    </dgm:pt>
    <dgm:pt modelId="{189C8CDE-D090-B142-BEA2-A1E022753F3E}">
      <dgm:prSet/>
      <dgm:spPr/>
      <dgm:t>
        <a:bodyPr/>
        <a:lstStyle/>
        <a:p>
          <a:r>
            <a:rPr lang="en-US"/>
            <a:t>Higher language abilities</a:t>
          </a:r>
        </a:p>
      </dgm:t>
    </dgm:pt>
    <dgm:pt modelId="{11D1891D-0685-7B4D-92A4-A10A7CFEA062}" type="parTrans" cxnId="{D6F7168B-8A5D-9B46-8511-3F1BB0B5E3B0}">
      <dgm:prSet/>
      <dgm:spPr/>
      <dgm:t>
        <a:bodyPr/>
        <a:lstStyle/>
        <a:p>
          <a:endParaRPr lang="en-US"/>
        </a:p>
      </dgm:t>
    </dgm:pt>
    <dgm:pt modelId="{36135219-A8CE-A543-919C-536B9AAA7DE5}" type="sibTrans" cxnId="{D6F7168B-8A5D-9B46-8511-3F1BB0B5E3B0}">
      <dgm:prSet/>
      <dgm:spPr/>
      <dgm:t>
        <a:bodyPr/>
        <a:lstStyle/>
        <a:p>
          <a:endParaRPr lang="en-US"/>
        </a:p>
      </dgm:t>
    </dgm:pt>
    <dgm:pt modelId="{05BA1E0A-F4FB-4F4D-9107-C5243473D8E1}" type="pres">
      <dgm:prSet presAssocID="{FE715C4F-C6B5-E642-A05C-700B88AD0269}" presName="CompostProcess" presStyleCnt="0">
        <dgm:presLayoutVars>
          <dgm:dir/>
          <dgm:resizeHandles val="exact"/>
        </dgm:presLayoutVars>
      </dgm:prSet>
      <dgm:spPr/>
    </dgm:pt>
    <dgm:pt modelId="{85FFF515-C1AC-5B4A-97F6-F6178ACBA308}" type="pres">
      <dgm:prSet presAssocID="{FE715C4F-C6B5-E642-A05C-700B88AD0269}" presName="arrow" presStyleLbl="bgShp" presStyleIdx="0" presStyleCnt="1"/>
      <dgm:spPr/>
    </dgm:pt>
    <dgm:pt modelId="{CBC4B61B-746A-9E41-9315-7A9E1B7DD0B8}" type="pres">
      <dgm:prSet presAssocID="{FE715C4F-C6B5-E642-A05C-700B88AD0269}" presName="linearProcess" presStyleCnt="0"/>
      <dgm:spPr/>
    </dgm:pt>
    <dgm:pt modelId="{8667EEE4-C1FC-D740-A98F-E771A2813085}" type="pres">
      <dgm:prSet presAssocID="{08E7E5C6-15A4-9345-A086-37B3297B732C}" presName="textNode" presStyleLbl="node1" presStyleIdx="0" presStyleCnt="3">
        <dgm:presLayoutVars>
          <dgm:bulletEnabled val="1"/>
        </dgm:presLayoutVars>
      </dgm:prSet>
      <dgm:spPr/>
    </dgm:pt>
    <dgm:pt modelId="{BD4C56BF-DA05-5C4B-81D4-25A31BE90520}" type="pres">
      <dgm:prSet presAssocID="{C718529B-4AFB-4343-B25A-7D095F7DD2BE}" presName="sibTrans" presStyleCnt="0"/>
      <dgm:spPr/>
    </dgm:pt>
    <dgm:pt modelId="{6E675458-155A-F147-B021-189EFE22DCCD}" type="pres">
      <dgm:prSet presAssocID="{7CF10C9C-7A0A-3342-935E-677807E8A649}" presName="textNode" presStyleLbl="node1" presStyleIdx="1" presStyleCnt="3">
        <dgm:presLayoutVars>
          <dgm:bulletEnabled val="1"/>
        </dgm:presLayoutVars>
      </dgm:prSet>
      <dgm:spPr/>
    </dgm:pt>
    <dgm:pt modelId="{BA9FBEDB-3EE4-F64B-8CB1-6F960F0F215F}" type="pres">
      <dgm:prSet presAssocID="{B9B6B0A9-312E-A246-9A27-D95AFE028357}" presName="sibTrans" presStyleCnt="0"/>
      <dgm:spPr/>
    </dgm:pt>
    <dgm:pt modelId="{A81FBE9D-7CA4-5441-A119-D77127974EF8}" type="pres">
      <dgm:prSet presAssocID="{189C8CDE-D090-B142-BEA2-A1E022753F3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5BBBC4D-31A2-D449-A79C-E002DAFD1405}" type="presOf" srcId="{189C8CDE-D090-B142-BEA2-A1E022753F3E}" destId="{A81FBE9D-7CA4-5441-A119-D77127974EF8}" srcOrd="0" destOrd="0" presId="urn:microsoft.com/office/officeart/2005/8/layout/hProcess9"/>
    <dgm:cxn modelId="{6D3CA46E-E577-B142-A4E2-3957FB9E4075}" type="presOf" srcId="{7CF10C9C-7A0A-3342-935E-677807E8A649}" destId="{6E675458-155A-F147-B021-189EFE22DCCD}" srcOrd="0" destOrd="0" presId="urn:microsoft.com/office/officeart/2005/8/layout/hProcess9"/>
    <dgm:cxn modelId="{D6F7168B-8A5D-9B46-8511-3F1BB0B5E3B0}" srcId="{FE715C4F-C6B5-E642-A05C-700B88AD0269}" destId="{189C8CDE-D090-B142-BEA2-A1E022753F3E}" srcOrd="2" destOrd="0" parTransId="{11D1891D-0685-7B4D-92A4-A10A7CFEA062}" sibTransId="{36135219-A8CE-A543-919C-536B9AAA7DE5}"/>
    <dgm:cxn modelId="{11068CB6-391B-8846-A1A4-C1078F41EA05}" srcId="{FE715C4F-C6B5-E642-A05C-700B88AD0269}" destId="{08E7E5C6-15A4-9345-A086-37B3297B732C}" srcOrd="0" destOrd="0" parTransId="{DAB3B292-A3B3-6F42-925D-673DD85ABAF6}" sibTransId="{C718529B-4AFB-4343-B25A-7D095F7DD2BE}"/>
    <dgm:cxn modelId="{7A4804D1-C59E-0649-B6D2-5E00951DB88B}" srcId="{FE715C4F-C6B5-E642-A05C-700B88AD0269}" destId="{7CF10C9C-7A0A-3342-935E-677807E8A649}" srcOrd="1" destOrd="0" parTransId="{FF0E2AE4-C57E-0842-B17E-8432410A052B}" sibTransId="{B9B6B0A9-312E-A246-9A27-D95AFE028357}"/>
    <dgm:cxn modelId="{2A1C19E7-9365-DD4D-93B4-2685BB52EC8E}" type="presOf" srcId="{FE715C4F-C6B5-E642-A05C-700B88AD0269}" destId="{05BA1E0A-F4FB-4F4D-9107-C5243473D8E1}" srcOrd="0" destOrd="0" presId="urn:microsoft.com/office/officeart/2005/8/layout/hProcess9"/>
    <dgm:cxn modelId="{6E6EA8FC-87CB-134F-B5C9-3066CB72A525}" type="presOf" srcId="{08E7E5C6-15A4-9345-A086-37B3297B732C}" destId="{8667EEE4-C1FC-D740-A98F-E771A2813085}" srcOrd="0" destOrd="0" presId="urn:microsoft.com/office/officeart/2005/8/layout/hProcess9"/>
    <dgm:cxn modelId="{345CD8C5-C378-F743-A546-7DADAA19CEDD}" type="presParOf" srcId="{05BA1E0A-F4FB-4F4D-9107-C5243473D8E1}" destId="{85FFF515-C1AC-5B4A-97F6-F6178ACBA308}" srcOrd="0" destOrd="0" presId="urn:microsoft.com/office/officeart/2005/8/layout/hProcess9"/>
    <dgm:cxn modelId="{8CBC21F3-C142-9D4F-93D4-B6D1CEFCC1F1}" type="presParOf" srcId="{05BA1E0A-F4FB-4F4D-9107-C5243473D8E1}" destId="{CBC4B61B-746A-9E41-9315-7A9E1B7DD0B8}" srcOrd="1" destOrd="0" presId="urn:microsoft.com/office/officeart/2005/8/layout/hProcess9"/>
    <dgm:cxn modelId="{C2EC4237-2A16-954B-AD11-F4BA600924F0}" type="presParOf" srcId="{CBC4B61B-746A-9E41-9315-7A9E1B7DD0B8}" destId="{8667EEE4-C1FC-D740-A98F-E771A2813085}" srcOrd="0" destOrd="0" presId="urn:microsoft.com/office/officeart/2005/8/layout/hProcess9"/>
    <dgm:cxn modelId="{567E9912-865B-4E41-9CDE-C5C6D30407F4}" type="presParOf" srcId="{CBC4B61B-746A-9E41-9315-7A9E1B7DD0B8}" destId="{BD4C56BF-DA05-5C4B-81D4-25A31BE90520}" srcOrd="1" destOrd="0" presId="urn:microsoft.com/office/officeart/2005/8/layout/hProcess9"/>
    <dgm:cxn modelId="{66F7652B-A162-324D-AC47-FDDA70581BDC}" type="presParOf" srcId="{CBC4B61B-746A-9E41-9315-7A9E1B7DD0B8}" destId="{6E675458-155A-F147-B021-189EFE22DCCD}" srcOrd="2" destOrd="0" presId="urn:microsoft.com/office/officeart/2005/8/layout/hProcess9"/>
    <dgm:cxn modelId="{BDDA93E7-0956-3841-B03B-BB3D319BA63E}" type="presParOf" srcId="{CBC4B61B-746A-9E41-9315-7A9E1B7DD0B8}" destId="{BA9FBEDB-3EE4-F64B-8CB1-6F960F0F215F}" srcOrd="3" destOrd="0" presId="urn:microsoft.com/office/officeart/2005/8/layout/hProcess9"/>
    <dgm:cxn modelId="{E4A16DB0-DF1B-874E-9AAF-F19BBC7CD9F0}" type="presParOf" srcId="{CBC4B61B-746A-9E41-9315-7A9E1B7DD0B8}" destId="{A81FBE9D-7CA4-5441-A119-D77127974EF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70834-838B-EE4D-8898-98EBF2707CC3}">
      <dsp:nvSpPr>
        <dsp:cNvPr id="0" name=""/>
        <dsp:cNvSpPr/>
      </dsp:nvSpPr>
      <dsp:spPr>
        <a:xfrm rot="2568409">
          <a:off x="5695427" y="3540694"/>
          <a:ext cx="741265" cy="30761"/>
        </a:xfrm>
        <a:custGeom>
          <a:avLst/>
          <a:gdLst/>
          <a:ahLst/>
          <a:cxnLst/>
          <a:rect l="0" t="0" r="0" b="0"/>
          <a:pathLst>
            <a:path>
              <a:moveTo>
                <a:pt x="0" y="15380"/>
              </a:moveTo>
              <a:lnTo>
                <a:pt x="741265" y="15380"/>
              </a:lnTo>
            </a:path>
          </a:pathLst>
        </a:custGeom>
        <a:noFill/>
        <a:ln w="1079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D4729E-EF2C-FF48-A254-4684C0B91F85}">
      <dsp:nvSpPr>
        <dsp:cNvPr id="0" name=""/>
        <dsp:cNvSpPr/>
      </dsp:nvSpPr>
      <dsp:spPr>
        <a:xfrm>
          <a:off x="5794146" y="2503615"/>
          <a:ext cx="826505" cy="30761"/>
        </a:xfrm>
        <a:custGeom>
          <a:avLst/>
          <a:gdLst/>
          <a:ahLst/>
          <a:cxnLst/>
          <a:rect l="0" t="0" r="0" b="0"/>
          <a:pathLst>
            <a:path>
              <a:moveTo>
                <a:pt x="0" y="15380"/>
              </a:moveTo>
              <a:lnTo>
                <a:pt x="826505" y="15380"/>
              </a:lnTo>
            </a:path>
          </a:pathLst>
        </a:custGeom>
        <a:noFill/>
        <a:ln w="1079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A198B5-9AC1-6341-B7FC-3BF4066EFAEF}">
      <dsp:nvSpPr>
        <dsp:cNvPr id="0" name=""/>
        <dsp:cNvSpPr/>
      </dsp:nvSpPr>
      <dsp:spPr>
        <a:xfrm rot="19032046">
          <a:off x="5695251" y="1466245"/>
          <a:ext cx="742840" cy="30761"/>
        </a:xfrm>
        <a:custGeom>
          <a:avLst/>
          <a:gdLst/>
          <a:ahLst/>
          <a:cxnLst/>
          <a:rect l="0" t="0" r="0" b="0"/>
          <a:pathLst>
            <a:path>
              <a:moveTo>
                <a:pt x="0" y="15380"/>
              </a:moveTo>
              <a:lnTo>
                <a:pt x="742840" y="15380"/>
              </a:lnTo>
            </a:path>
          </a:pathLst>
        </a:custGeom>
        <a:noFill/>
        <a:ln w="1079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A5516-C915-CD41-B4F8-F09AF0CEC9EA}">
      <dsp:nvSpPr>
        <dsp:cNvPr id="0" name=""/>
        <dsp:cNvSpPr/>
      </dsp:nvSpPr>
      <dsp:spPr>
        <a:xfrm>
          <a:off x="3635355" y="1235532"/>
          <a:ext cx="2422178" cy="24221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1446A-B0F0-AD4C-AB1A-428652EB425A}">
      <dsp:nvSpPr>
        <dsp:cNvPr id="0" name=""/>
        <dsp:cNvSpPr/>
      </dsp:nvSpPr>
      <dsp:spPr>
        <a:xfrm>
          <a:off x="6131996" y="894"/>
          <a:ext cx="1498054" cy="14533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Future language proficiency </a:t>
          </a:r>
        </a:p>
      </dsp:txBody>
      <dsp:txXfrm>
        <a:off x="6351381" y="213726"/>
        <a:ext cx="1059284" cy="1027642"/>
      </dsp:txXfrm>
    </dsp:sp>
    <dsp:sp modelId="{70940171-325B-1D48-B436-CB0B86F1E972}">
      <dsp:nvSpPr>
        <dsp:cNvPr id="0" name=""/>
        <dsp:cNvSpPr/>
      </dsp:nvSpPr>
      <dsp:spPr>
        <a:xfrm>
          <a:off x="6620651" y="1792342"/>
          <a:ext cx="1484233" cy="14533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School readiness </a:t>
          </a:r>
        </a:p>
      </dsp:txBody>
      <dsp:txXfrm>
        <a:off x="6838012" y="2005174"/>
        <a:ext cx="1049511" cy="1027642"/>
      </dsp:txXfrm>
    </dsp:sp>
    <dsp:sp modelId="{74632B3D-B4A8-1C44-A7A6-A728F570DE05}">
      <dsp:nvSpPr>
        <dsp:cNvPr id="0" name=""/>
        <dsp:cNvSpPr/>
      </dsp:nvSpPr>
      <dsp:spPr>
        <a:xfrm>
          <a:off x="6129425" y="3583790"/>
          <a:ext cx="1502167" cy="14533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Academic achievement </a:t>
          </a:r>
        </a:p>
      </dsp:txBody>
      <dsp:txXfrm>
        <a:off x="6349412" y="3796622"/>
        <a:ext cx="1062193" cy="1027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B46F2-3405-7E4B-AC16-5ECCBF5E58B2}">
      <dsp:nvSpPr>
        <dsp:cNvPr id="0" name=""/>
        <dsp:cNvSpPr/>
      </dsp:nvSpPr>
      <dsp:spPr>
        <a:xfrm>
          <a:off x="3793282" y="2504430"/>
          <a:ext cx="2102558" cy="21025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Quality Language Experiences </a:t>
          </a:r>
        </a:p>
      </dsp:txBody>
      <dsp:txXfrm>
        <a:off x="4101194" y="2812342"/>
        <a:ext cx="1486734" cy="1486734"/>
      </dsp:txXfrm>
    </dsp:sp>
    <dsp:sp modelId="{64D10198-52BA-8E44-AE59-BEB67DC92240}">
      <dsp:nvSpPr>
        <dsp:cNvPr id="0" name=""/>
        <dsp:cNvSpPr/>
      </dsp:nvSpPr>
      <dsp:spPr>
        <a:xfrm rot="12900000">
          <a:off x="2441050" y="2137236"/>
          <a:ext cx="1611231" cy="599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48C49F-CCF6-614A-9120-2E69319C56A5}">
      <dsp:nvSpPr>
        <dsp:cNvPr id="0" name=""/>
        <dsp:cNvSpPr/>
      </dsp:nvSpPr>
      <dsp:spPr>
        <a:xfrm>
          <a:off x="1588028" y="1175796"/>
          <a:ext cx="1997430" cy="15979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Diversity of input </a:t>
          </a:r>
        </a:p>
      </dsp:txBody>
      <dsp:txXfrm>
        <a:off x="1634830" y="1222598"/>
        <a:ext cx="1903826" cy="1504340"/>
      </dsp:txXfrm>
    </dsp:sp>
    <dsp:sp modelId="{2FF2118E-6358-AB43-AD4E-A49EEC338FC4}">
      <dsp:nvSpPr>
        <dsp:cNvPr id="0" name=""/>
        <dsp:cNvSpPr/>
      </dsp:nvSpPr>
      <dsp:spPr>
        <a:xfrm rot="16200000">
          <a:off x="4038945" y="1305424"/>
          <a:ext cx="1611231" cy="599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88E06-B0C0-9149-896D-164FEC575756}">
      <dsp:nvSpPr>
        <dsp:cNvPr id="0" name=""/>
        <dsp:cNvSpPr/>
      </dsp:nvSpPr>
      <dsp:spPr>
        <a:xfrm>
          <a:off x="3845846" y="451"/>
          <a:ext cx="1997430" cy="15979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Conversational turn-taking </a:t>
          </a:r>
        </a:p>
      </dsp:txBody>
      <dsp:txXfrm>
        <a:off x="3892648" y="47253"/>
        <a:ext cx="1903826" cy="1504340"/>
      </dsp:txXfrm>
    </dsp:sp>
    <dsp:sp modelId="{01475F1A-9474-AA4E-95F7-72F3A7B2D4C2}">
      <dsp:nvSpPr>
        <dsp:cNvPr id="0" name=""/>
        <dsp:cNvSpPr/>
      </dsp:nvSpPr>
      <dsp:spPr>
        <a:xfrm rot="19500000">
          <a:off x="5636841" y="2137236"/>
          <a:ext cx="1611231" cy="599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C3CB9-FF2F-3C49-AB32-0739452F88B1}">
      <dsp:nvSpPr>
        <dsp:cNvPr id="0" name=""/>
        <dsp:cNvSpPr/>
      </dsp:nvSpPr>
      <dsp:spPr>
        <a:xfrm>
          <a:off x="6103663" y="1175796"/>
          <a:ext cx="1997430" cy="15979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Responsiveness to child vocalizations </a:t>
          </a:r>
        </a:p>
      </dsp:txBody>
      <dsp:txXfrm>
        <a:off x="6150465" y="1222598"/>
        <a:ext cx="1903826" cy="15043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3B17E-C41D-954B-ADC1-741A0E882669}">
      <dsp:nvSpPr>
        <dsp:cNvPr id="0" name=""/>
        <dsp:cNvSpPr/>
      </dsp:nvSpPr>
      <dsp:spPr>
        <a:xfrm>
          <a:off x="0" y="521903"/>
          <a:ext cx="7200900" cy="182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70" tIns="104140" rIns="55887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baseline="0" dirty="0"/>
            <a:t>Some studies report decreased language directed toward children with hearing loss and others report similar rates of input as typically hearing children </a:t>
          </a:r>
          <a:endParaRPr lang="en-US" sz="24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 dirty="0"/>
        </a:p>
      </dsp:txBody>
      <dsp:txXfrm>
        <a:off x="0" y="521903"/>
        <a:ext cx="7200900" cy="1827000"/>
      </dsp:txXfrm>
    </dsp:sp>
    <dsp:sp modelId="{995F9171-7470-9841-B224-0D06093D0A44}">
      <dsp:nvSpPr>
        <dsp:cNvPr id="0" name=""/>
        <dsp:cNvSpPr/>
      </dsp:nvSpPr>
      <dsp:spPr>
        <a:xfrm>
          <a:off x="359693" y="4462"/>
          <a:ext cx="5035707" cy="59124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4" tIns="0" rIns="19052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 dirty="0"/>
            <a:t>LANGUAGE QUANTITY </a:t>
          </a:r>
          <a:endParaRPr lang="en-US" sz="2400" b="1" kern="1200" dirty="0"/>
        </a:p>
      </dsp:txBody>
      <dsp:txXfrm>
        <a:off x="388555" y="33324"/>
        <a:ext cx="4977983" cy="533517"/>
      </dsp:txXfrm>
    </dsp:sp>
    <dsp:sp modelId="{226F5109-7401-324E-B5F8-8E1B1942E595}">
      <dsp:nvSpPr>
        <dsp:cNvPr id="0" name=""/>
        <dsp:cNvSpPr/>
      </dsp:nvSpPr>
      <dsp:spPr>
        <a:xfrm>
          <a:off x="0" y="2537494"/>
          <a:ext cx="7200900" cy="135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70" tIns="104140" rIns="558870" bIns="14224" numCol="1" spcCol="1270" anchor="t" anchorCtr="0">
          <a:noAutofit/>
        </a:bodyPr>
        <a:lstStyle/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baseline="0" dirty="0"/>
            <a:t>Children with hearing loss are exposed to and produce language that is less complex and diverse than typically hearing children </a:t>
          </a:r>
          <a:endParaRPr lang="en-US" sz="24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 dirty="0"/>
        </a:p>
      </dsp:txBody>
      <dsp:txXfrm>
        <a:off x="0" y="2537494"/>
        <a:ext cx="7200900" cy="1354500"/>
      </dsp:txXfrm>
    </dsp:sp>
    <dsp:sp modelId="{9B80DDF0-0873-DD40-8951-984C0D85D1B6}">
      <dsp:nvSpPr>
        <dsp:cNvPr id="0" name=""/>
        <dsp:cNvSpPr/>
      </dsp:nvSpPr>
      <dsp:spPr>
        <a:xfrm>
          <a:off x="360045" y="2375903"/>
          <a:ext cx="5040630" cy="2353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4" tIns="0" rIns="19052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 dirty="0"/>
            <a:t>LANGUAGE QUALITY </a:t>
          </a:r>
          <a:endParaRPr lang="en-US" sz="2400" b="1" kern="1200" dirty="0"/>
        </a:p>
      </dsp:txBody>
      <dsp:txXfrm>
        <a:off x="371536" y="2387394"/>
        <a:ext cx="5017648" cy="2124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A79C49-21B6-CF4C-BE61-1BDBAFB3DEE4}">
      <dsp:nvSpPr>
        <dsp:cNvPr id="0" name=""/>
        <dsp:cNvSpPr/>
      </dsp:nvSpPr>
      <dsp:spPr>
        <a:xfrm rot="10800000">
          <a:off x="1727605" y="520"/>
          <a:ext cx="5908276" cy="95772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32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Does the rate/phonemic diversity of children’s language input predict the rate/phonemic diversity of their own language production</a:t>
          </a:r>
        </a:p>
      </dsp:txBody>
      <dsp:txXfrm rot="10800000">
        <a:off x="1967035" y="520"/>
        <a:ext cx="5668846" cy="957722"/>
      </dsp:txXfrm>
    </dsp:sp>
    <dsp:sp modelId="{EEED8CCF-7E5E-0A4E-AE8C-88DE3D15B396}">
      <dsp:nvSpPr>
        <dsp:cNvPr id="0" name=""/>
        <dsp:cNvSpPr/>
      </dsp:nvSpPr>
      <dsp:spPr>
        <a:xfrm>
          <a:off x="1248744" y="520"/>
          <a:ext cx="957722" cy="95772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730C0-B57A-A341-85B5-C4F1CF323C25}">
      <dsp:nvSpPr>
        <dsp:cNvPr id="0" name=""/>
        <dsp:cNvSpPr/>
      </dsp:nvSpPr>
      <dsp:spPr>
        <a:xfrm rot="10800000">
          <a:off x="1727605" y="1233787"/>
          <a:ext cx="5908276" cy="95772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329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Is the rate/phonemic diversity of children’s language input/production associated to their receptive and expressive language abilities? </a:t>
          </a:r>
        </a:p>
      </dsp:txBody>
      <dsp:txXfrm rot="10800000">
        <a:off x="1967035" y="1233787"/>
        <a:ext cx="5668846" cy="957722"/>
      </dsp:txXfrm>
    </dsp:sp>
    <dsp:sp modelId="{A46EF535-F082-414C-957A-15BF484D2F00}">
      <dsp:nvSpPr>
        <dsp:cNvPr id="0" name=""/>
        <dsp:cNvSpPr/>
      </dsp:nvSpPr>
      <dsp:spPr>
        <a:xfrm>
          <a:off x="1248744" y="1233787"/>
          <a:ext cx="957722" cy="95772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12FF12-2F22-114B-B6FF-0EF102F77F3C}">
      <dsp:nvSpPr>
        <dsp:cNvPr id="0" name=""/>
        <dsp:cNvSpPr/>
      </dsp:nvSpPr>
      <dsp:spPr>
        <a:xfrm rot="10800000">
          <a:off x="1727605" y="2467055"/>
          <a:ext cx="5908276" cy="95772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329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Does the rate/phonemic diversity of children’s own speech-related vocalizations mediate the relationship between their linguistic input and end-of-year language abilities? </a:t>
          </a:r>
        </a:p>
      </dsp:txBody>
      <dsp:txXfrm rot="10800000">
        <a:off x="1967035" y="2467055"/>
        <a:ext cx="5668846" cy="957722"/>
      </dsp:txXfrm>
    </dsp:sp>
    <dsp:sp modelId="{8F665136-1EF9-314B-8362-1F299D15DBCF}">
      <dsp:nvSpPr>
        <dsp:cNvPr id="0" name=""/>
        <dsp:cNvSpPr/>
      </dsp:nvSpPr>
      <dsp:spPr>
        <a:xfrm>
          <a:off x="1248744" y="2467055"/>
          <a:ext cx="957722" cy="95772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3BB53-46C6-484A-9199-97A27A2F317D}">
      <dsp:nvSpPr>
        <dsp:cNvPr id="0" name=""/>
        <dsp:cNvSpPr/>
      </dsp:nvSpPr>
      <dsp:spPr>
        <a:xfrm>
          <a:off x="0" y="351"/>
          <a:ext cx="7200900" cy="159896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/>
            <a:t>The phonemic diversity of children’s speech-related vocalizations uniquely predicted both receptive and expressive language abilities above and beyond the quantity of their vocalizations.</a:t>
          </a:r>
          <a:endParaRPr lang="en-US" sz="2800" kern="1200" dirty="0"/>
        </a:p>
      </dsp:txBody>
      <dsp:txXfrm>
        <a:off x="78055" y="78406"/>
        <a:ext cx="7044790" cy="1442859"/>
      </dsp:txXfrm>
    </dsp:sp>
    <dsp:sp modelId="{D2F5BA03-C9CE-C84C-BC8C-7641FC2D77B9}">
      <dsp:nvSpPr>
        <dsp:cNvPr id="0" name=""/>
        <dsp:cNvSpPr/>
      </dsp:nvSpPr>
      <dsp:spPr>
        <a:xfrm>
          <a:off x="0" y="1609361"/>
          <a:ext cx="7200900" cy="159896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/>
            <a:t>Greater phonemic diversity of teacher vocalizations was associated with greater language abilities, insofar as it was associated with greater phonemic diversity of children’s speech-related vocalizations.</a:t>
          </a:r>
          <a:endParaRPr lang="en-US" sz="2800" kern="1200" dirty="0"/>
        </a:p>
      </dsp:txBody>
      <dsp:txXfrm>
        <a:off x="78055" y="1687416"/>
        <a:ext cx="7044790" cy="14428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FF515-C1AC-5B4A-97F6-F6178ACBA308}">
      <dsp:nvSpPr>
        <dsp:cNvPr id="0" name=""/>
        <dsp:cNvSpPr/>
      </dsp:nvSpPr>
      <dsp:spPr>
        <a:xfrm>
          <a:off x="617219" y="0"/>
          <a:ext cx="6995160" cy="4625975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7EEE4-C1FC-D740-A98F-E771A2813085}">
      <dsp:nvSpPr>
        <dsp:cNvPr id="0" name=""/>
        <dsp:cNvSpPr/>
      </dsp:nvSpPr>
      <dsp:spPr>
        <a:xfrm>
          <a:off x="8840" y="1387792"/>
          <a:ext cx="2648902" cy="18503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Richer teacher vocalizations </a:t>
          </a:r>
        </a:p>
      </dsp:txBody>
      <dsp:txXfrm>
        <a:off x="99169" y="1478121"/>
        <a:ext cx="2468244" cy="1669732"/>
      </dsp:txXfrm>
    </dsp:sp>
    <dsp:sp modelId="{6E675458-155A-F147-B021-189EFE22DCCD}">
      <dsp:nvSpPr>
        <dsp:cNvPr id="0" name=""/>
        <dsp:cNvSpPr/>
      </dsp:nvSpPr>
      <dsp:spPr>
        <a:xfrm>
          <a:off x="2790348" y="1387792"/>
          <a:ext cx="2648902" cy="18503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Richer preschooler vocalizations </a:t>
          </a:r>
        </a:p>
      </dsp:txBody>
      <dsp:txXfrm>
        <a:off x="2880677" y="1478121"/>
        <a:ext cx="2468244" cy="1669732"/>
      </dsp:txXfrm>
    </dsp:sp>
    <dsp:sp modelId="{A81FBE9D-7CA4-5441-A119-D77127974EF8}">
      <dsp:nvSpPr>
        <dsp:cNvPr id="0" name=""/>
        <dsp:cNvSpPr/>
      </dsp:nvSpPr>
      <dsp:spPr>
        <a:xfrm>
          <a:off x="5571857" y="1387792"/>
          <a:ext cx="2648902" cy="18503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Higher language abilities</a:t>
          </a:r>
        </a:p>
      </dsp:txBody>
      <dsp:txXfrm>
        <a:off x="5662186" y="1478121"/>
        <a:ext cx="2468244" cy="1669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173" y="1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823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173" y="8829823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/>
            </a:lvl1pPr>
          </a:lstStyle>
          <a:p>
            <a:fld id="{1E050C36-5ED4-4259-8601-C3EB4AF6E5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49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73" y="1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62" y="4416510"/>
            <a:ext cx="5607679" cy="418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823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73" y="8829823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/>
            </a:lvl1pPr>
          </a:lstStyle>
          <a:p>
            <a:fld id="{A8B732B4-A220-4D64-89E5-5942912432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52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732B4-A220-4D64-89E5-59429124322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06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597B8A-9852-444D-A077-D562E4EB65A2}" type="slidenum">
              <a:rPr lang="en-US"/>
              <a:pPr/>
              <a:t>13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Cross-species similarities and competencies suggest fundamental processes in mammalian ear and cochlear nucleus</a:t>
            </a:r>
          </a:p>
          <a:p>
            <a:endParaRPr lang="en-US" dirty="0"/>
          </a:p>
          <a:p>
            <a:r>
              <a:rPr lang="en-US" dirty="0"/>
              <a:t>Despite sophisticated auditory abilities still no connection between sound patterns and meanings</a:t>
            </a:r>
          </a:p>
        </p:txBody>
      </p:sp>
    </p:spTree>
    <p:extLst>
      <p:ext uri="{BB962C8B-B14F-4D97-AF65-F5344CB8AC3E}">
        <p14:creationId xmlns:p14="http://schemas.microsoft.com/office/powerpoint/2010/main" val="108710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31863" y="930227"/>
            <a:ext cx="4145243" cy="31868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622" tIns="41811" rIns="83622" bIns="41811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9602" y="4425181"/>
            <a:ext cx="4876925" cy="35360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78396" indent="-78396">
              <a:lnSpc>
                <a:spcPct val="93000"/>
              </a:lnSpc>
              <a:spcBef>
                <a:spcPct val="0"/>
              </a:spcBef>
              <a:buSzPct val="45000"/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</a:tabLst>
            </a:pPr>
            <a:r>
              <a:rPr lang="en-GB" altLang="en-US">
                <a:latin typeface="Arial" charset="0"/>
                <a:ea typeface="msgothic" charset="0"/>
                <a:cs typeface="msgothic" charset="0"/>
              </a:rPr>
              <a:t>(</a:t>
            </a:r>
            <a:r>
              <a:rPr lang="en-GB" altLang="en-US" i="1">
                <a:latin typeface="Arial" charset="0"/>
                <a:ea typeface="msgothic" charset="0"/>
                <a:cs typeface="msgothic" charset="0"/>
              </a:rPr>
              <a:t>A</a:t>
            </a:r>
            <a:r>
              <a:rPr lang="en-GB" altLang="en-US">
                <a:latin typeface="Arial" charset="0"/>
                <a:ea typeface="msgothic" charset="0"/>
                <a:cs typeface="msgothic" charset="0"/>
              </a:rPr>
              <a:t>) Estimated projection of the optodes (channels 1–10: right hemisphere; channels 11–20: left hemisphere) on the brain of a 30 wGA preterm infant (Fig. S1). (</a:t>
            </a:r>
            <a:r>
              <a:rPr lang="en-GB" altLang="en-US" i="1">
                <a:latin typeface="Arial" charset="0"/>
                <a:ea typeface="msgothic" charset="0"/>
                <a:cs typeface="msgothic" charset="0"/>
              </a:rPr>
              <a:t>B</a:t>
            </a:r>
            <a:r>
              <a:rPr lang="en-GB" altLang="en-US">
                <a:latin typeface="Arial" charset="0"/>
                <a:ea typeface="msgothic" charset="0"/>
                <a:cs typeface="msgothic" charset="0"/>
              </a:rPr>
              <a:t>) Experimental paradigm, deviant phoneme (DP), deviant voice (DV), and standard (ST) blocks (</a:t>
            </a:r>
            <a:r>
              <a:rPr lang="en-GB" altLang="en-US" i="1">
                <a:latin typeface="Arial" charset="0"/>
                <a:ea typeface="msgothic" charset="0"/>
                <a:cs typeface="msgothic" charset="0"/>
              </a:rPr>
              <a:t>Materials and Methods</a:t>
            </a:r>
            <a:r>
              <a:rPr lang="en-GB" altLang="en-US">
                <a:latin typeface="Arial" charset="0"/>
                <a:ea typeface="msgothic" charset="0"/>
                <a:cs typeface="msgothic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27968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597B8A-9852-444D-A077-D562E4EB65A2}" type="slidenum">
              <a:rPr lang="en-US"/>
              <a:pPr/>
              <a:t>15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Cross-species similarities and competencies suggest fundamental processes in mammalian ear and cochlear nucleus</a:t>
            </a:r>
          </a:p>
          <a:p>
            <a:endParaRPr lang="en-US" dirty="0"/>
          </a:p>
          <a:p>
            <a:r>
              <a:rPr lang="en-US" dirty="0"/>
              <a:t>Despite sophisticated auditory abilities still no connection between sound patterns and meanings</a:t>
            </a:r>
          </a:p>
        </p:txBody>
      </p:sp>
    </p:spTree>
    <p:extLst>
      <p:ext uri="{BB962C8B-B14F-4D97-AF65-F5344CB8AC3E}">
        <p14:creationId xmlns:p14="http://schemas.microsoft.com/office/powerpoint/2010/main" val="3482204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31863" y="930227"/>
            <a:ext cx="4145243" cy="31868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622" tIns="41811" rIns="83622" bIns="41811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9602" y="4425181"/>
            <a:ext cx="4876925" cy="35360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78396" indent="-78396">
              <a:lnSpc>
                <a:spcPct val="93000"/>
              </a:lnSpc>
              <a:spcBef>
                <a:spcPct val="0"/>
              </a:spcBef>
              <a:buSzPct val="45000"/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</a:tabLst>
            </a:pP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Discriminative responses to auditory stimuli in premature infants. (</a:t>
            </a:r>
            <a:r>
              <a:rPr lang="en-GB" altLang="en-US" i="1" dirty="0">
                <a:latin typeface="Arial" charset="0"/>
                <a:ea typeface="msgothic" charset="0"/>
                <a:cs typeface="msgothic" charset="0"/>
              </a:rPr>
              <a:t>Right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) Surface-based topographic </a:t>
            </a:r>
            <a:r>
              <a:rPr lang="en-GB" altLang="en-US" dirty="0" err="1">
                <a:latin typeface="Arial" charset="0"/>
                <a:ea typeface="msgothic" charset="0"/>
                <a:cs typeface="msgothic" charset="0"/>
              </a:rPr>
              <a:t>color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 map of the </a:t>
            </a:r>
            <a:r>
              <a:rPr lang="en-GB" altLang="en-US" dirty="0" err="1">
                <a:latin typeface="Arial" charset="0"/>
                <a:ea typeface="msgothic" charset="0"/>
                <a:cs typeface="msgothic" charset="0"/>
              </a:rPr>
              <a:t>HbO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 response at the peak of the hemodynamic response for the three conditions. (</a:t>
            </a:r>
            <a:r>
              <a:rPr lang="en-GB" altLang="en-US" i="1" dirty="0">
                <a:latin typeface="Arial" charset="0"/>
                <a:ea typeface="msgothic" charset="0"/>
                <a:cs typeface="msgothic" charset="0"/>
              </a:rPr>
              <a:t>Left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) </a:t>
            </a:r>
            <a:r>
              <a:rPr lang="en-GB" altLang="en-US" dirty="0" err="1">
                <a:latin typeface="Arial" charset="0"/>
                <a:ea typeface="msgothic" charset="0"/>
                <a:cs typeface="msgothic" charset="0"/>
              </a:rPr>
              <a:t>HbO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 time courses for the youngest and oldest subsets of six infants, recorded over left </a:t>
            </a:r>
            <a:r>
              <a:rPr lang="en-GB" altLang="en-US" dirty="0" err="1">
                <a:latin typeface="Arial" charset="0"/>
                <a:ea typeface="msgothic" charset="0"/>
                <a:cs typeface="msgothic" charset="0"/>
              </a:rPr>
              <a:t>Broca’s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 area (</a:t>
            </a:r>
            <a:r>
              <a:rPr lang="en-GB" altLang="en-US" dirty="0" err="1">
                <a:latin typeface="Arial" charset="0"/>
                <a:ea typeface="msgothic" charset="0"/>
                <a:cs typeface="msgothic" charset="0"/>
              </a:rPr>
              <a:t>ch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 12), left </a:t>
            </a:r>
            <a:r>
              <a:rPr lang="en-GB" altLang="en-US" i="1" dirty="0" err="1">
                <a:latin typeface="Arial" charset="0"/>
                <a:ea typeface="msgothic" charset="0"/>
                <a:cs typeface="msgothic" charset="0"/>
              </a:rPr>
              <a:t>planum</a:t>
            </a:r>
            <a:r>
              <a:rPr lang="en-GB" altLang="en-US" i="1" dirty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altLang="en-US" i="1" dirty="0" err="1">
                <a:latin typeface="Arial" charset="0"/>
                <a:ea typeface="msgothic" charset="0"/>
                <a:cs typeface="msgothic" charset="0"/>
              </a:rPr>
              <a:t>temporale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 (</a:t>
            </a:r>
            <a:r>
              <a:rPr lang="en-GB" altLang="en-US" dirty="0" err="1">
                <a:latin typeface="Arial" charset="0"/>
                <a:ea typeface="msgothic" charset="0"/>
                <a:cs typeface="msgothic" charset="0"/>
              </a:rPr>
              <a:t>ch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 18), left superior temporal gyrus (</a:t>
            </a:r>
            <a:r>
              <a:rPr lang="en-GB" altLang="en-US" dirty="0" err="1">
                <a:latin typeface="Arial" charset="0"/>
                <a:ea typeface="msgothic" charset="0"/>
                <a:cs typeface="msgothic" charset="0"/>
              </a:rPr>
              <a:t>ch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 20), and their </a:t>
            </a:r>
            <a:r>
              <a:rPr lang="en-GB" altLang="en-US" dirty="0" err="1">
                <a:latin typeface="Arial" charset="0"/>
                <a:ea typeface="msgothic" charset="0"/>
                <a:cs typeface="msgothic" charset="0"/>
              </a:rPr>
              <a:t>counterlateral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 right channels (</a:t>
            </a:r>
            <a:r>
              <a:rPr lang="en-GB" altLang="en-US" dirty="0" err="1">
                <a:latin typeface="Arial" charset="0"/>
                <a:ea typeface="msgothic" charset="0"/>
                <a:cs typeface="msgothic" charset="0"/>
              </a:rPr>
              <a:t>ch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 5, </a:t>
            </a:r>
            <a:r>
              <a:rPr lang="en-GB" altLang="en-US" dirty="0" err="1">
                <a:latin typeface="Arial" charset="0"/>
                <a:ea typeface="msgothic" charset="0"/>
                <a:cs typeface="msgothic" charset="0"/>
              </a:rPr>
              <a:t>ch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 8, and </a:t>
            </a:r>
            <a:r>
              <a:rPr lang="en-GB" altLang="en-US" dirty="0" err="1">
                <a:latin typeface="Arial" charset="0"/>
                <a:ea typeface="msgothic" charset="0"/>
                <a:cs typeface="msgothic" charset="0"/>
              </a:rPr>
              <a:t>ch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 6, respectively). The </a:t>
            </a:r>
            <a:r>
              <a:rPr lang="en-GB" altLang="en-US" dirty="0" err="1">
                <a:latin typeface="Arial" charset="0"/>
                <a:ea typeface="msgothic" charset="0"/>
                <a:cs typeface="msgothic" charset="0"/>
              </a:rPr>
              <a:t>colored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 rectangles indicate the time windows during which the deviant conditions differ significantly from the standard condition using cluster-based statistics over the whole group. The direction of the effect is given by the location of the bar under or above the </a:t>
            </a:r>
            <a:r>
              <a:rPr lang="en-GB" altLang="en-US" i="1" dirty="0">
                <a:latin typeface="Arial" charset="0"/>
                <a:ea typeface="msgothic" charset="0"/>
                <a:cs typeface="msgothic" charset="0"/>
              </a:rPr>
              <a:t>x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-line. Preterm infants discriminate the change of phoneme, notably in the left inferior frontal region. This effect was stable across our age range (28–32 </a:t>
            </a:r>
            <a:r>
              <a:rPr lang="en-GB" altLang="en-US" dirty="0" err="1">
                <a:latin typeface="Arial" charset="0"/>
                <a:ea typeface="msgothic" charset="0"/>
                <a:cs typeface="msgothic" charset="0"/>
              </a:rPr>
              <a:t>wGA</a:t>
            </a:r>
            <a:r>
              <a:rPr lang="en-GB" altLang="en-US" dirty="0">
                <a:latin typeface="Arial" charset="0"/>
                <a:ea typeface="msgothic" charset="0"/>
                <a:cs typeface="msgothic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64326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597B8A-9852-444D-A077-D562E4EB65A2}" type="slidenum">
              <a:rPr lang="en-US"/>
              <a:pPr/>
              <a:t>17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Cross-species similarities and competencies suggest fundamental processes in mammalian ear and cochlear nucleus</a:t>
            </a:r>
          </a:p>
          <a:p>
            <a:endParaRPr lang="en-US" dirty="0"/>
          </a:p>
          <a:p>
            <a:r>
              <a:rPr lang="en-US" dirty="0"/>
              <a:t>Despite sophisticated auditory abilities still no connection between sound patterns and meanings</a:t>
            </a:r>
          </a:p>
        </p:txBody>
      </p:sp>
    </p:spTree>
    <p:extLst>
      <p:ext uri="{BB962C8B-B14F-4D97-AF65-F5344CB8AC3E}">
        <p14:creationId xmlns:p14="http://schemas.microsoft.com/office/powerpoint/2010/main" val="3772904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74EC78-0453-4A8B-A6C3-F040CF5E6008}" type="slidenum">
              <a:rPr lang="en-US"/>
              <a:pPr/>
              <a:t>18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Loss of non-exposed discriminations allows for greater quickness and automaticity in native tongue</a:t>
            </a:r>
          </a:p>
          <a:p>
            <a:endParaRPr lang="en-US" dirty="0"/>
          </a:p>
          <a:p>
            <a:r>
              <a:rPr lang="en-US" dirty="0"/>
              <a:t>** The secret life of the brain video***</a:t>
            </a:r>
          </a:p>
          <a:p>
            <a:endParaRPr lang="en-US" dirty="0"/>
          </a:p>
          <a:p>
            <a:r>
              <a:rPr lang="en-US" dirty="0"/>
              <a:t>Despite sophisticated auditory abilities still no connection between sound patterns and meanings</a:t>
            </a:r>
          </a:p>
        </p:txBody>
      </p:sp>
    </p:spTree>
    <p:extLst>
      <p:ext uri="{BB962C8B-B14F-4D97-AF65-F5344CB8AC3E}">
        <p14:creationId xmlns:p14="http://schemas.microsoft.com/office/powerpoint/2010/main" val="236267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91113-9186-4B6F-AEC7-936519409DF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922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273F6B-318D-438B-91E5-D3948AC390F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077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11DA69-F11C-4009-9234-ED8D2AC5483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648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179CD2-2BC3-4DA7-87E7-2E89591307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140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732B4-A220-4D64-89E5-5942912432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29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4B87CF-6DC8-4AC1-8C16-0F5D71197E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47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B4D0C-1420-49B1-8447-13AD625F319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374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D2A42E-6F93-4527-A228-611E43D0D5B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11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2763C0-952C-44DE-8F4A-02372F58828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869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72BFA9-BDDB-48BC-BA5D-F4EE6E159B8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476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149751-2156-451F-B275-695C46481DA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0000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E08F0D-1EDC-49B4-841F-08919D00682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55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B96E3D-B869-4B2A-8B5A-5A612106CE7D}" type="slidenum">
              <a:rPr lang="en-US"/>
              <a:pPr/>
              <a:t>33</a:t>
            </a:fld>
            <a:endParaRPr lang="en-US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Role of experience in babbling – </a:t>
            </a:r>
            <a:r>
              <a:rPr lang="en-US" dirty="0" err="1"/>
              <a:t>proprioceptive</a:t>
            </a:r>
            <a:r>
              <a:rPr lang="en-US" dirty="0"/>
              <a:t> and </a:t>
            </a:r>
            <a:r>
              <a:rPr lang="en-US" dirty="0" err="1"/>
              <a:t>somaesthetic</a:t>
            </a:r>
            <a:r>
              <a:rPr lang="en-US" dirty="0"/>
              <a:t> feedback from hearing self speak</a:t>
            </a:r>
          </a:p>
          <a:p>
            <a:r>
              <a:rPr lang="en-US" dirty="0"/>
              <a:t>Liam-video squealing and </a:t>
            </a:r>
            <a:r>
              <a:rPr lang="en-US" dirty="0" err="1"/>
              <a:t>precrawling</a:t>
            </a:r>
            <a:endParaRPr lang="en-US" dirty="0"/>
          </a:p>
          <a:p>
            <a:r>
              <a:rPr lang="en-US" dirty="0"/>
              <a:t>By 12 months, structure of babbling becomes clearer, more controlled, and more organized</a:t>
            </a:r>
          </a:p>
          <a:p>
            <a:r>
              <a:rPr lang="en-US" dirty="0" err="1"/>
              <a:t>Piagetian</a:t>
            </a:r>
            <a:r>
              <a:rPr lang="en-US" dirty="0"/>
              <a:t> explanation of babbling; child assimilates schema of mouth motions to the perceptual schema of audition, </a:t>
            </a:r>
            <a:r>
              <a:rPr lang="en-US" dirty="0" err="1"/>
              <a:t>proprioception</a:t>
            </a:r>
            <a:r>
              <a:rPr lang="en-US" dirty="0"/>
              <a:t> and oral </a:t>
            </a:r>
            <a:r>
              <a:rPr lang="en-US" dirty="0" err="1"/>
              <a:t>somaesthesia</a:t>
            </a:r>
            <a:endParaRPr lang="en-US" dirty="0"/>
          </a:p>
          <a:p>
            <a:endParaRPr lang="en-US" dirty="0"/>
          </a:p>
          <a:p>
            <a:r>
              <a:rPr lang="en-US" dirty="0"/>
              <a:t>Despite sophisticated auditory abilities still no connection between sound patterns and meanings</a:t>
            </a:r>
          </a:p>
        </p:txBody>
      </p:sp>
    </p:spTree>
    <p:extLst>
      <p:ext uri="{BB962C8B-B14F-4D97-AF65-F5344CB8AC3E}">
        <p14:creationId xmlns:p14="http://schemas.microsoft.com/office/powerpoint/2010/main" val="17644311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C2CEA2-B120-48D4-B799-E63CB746DA4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40422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09023B-2B22-45C6-B11C-C46A8F05839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604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92F68B-9F58-4EB4-B9EE-BC2A993DD32B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3056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DE6B53-17B0-433C-B58C-C38878610A7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99754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B32215-012D-4237-859C-9F26ECA5E83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3098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C194E-BCE4-2243-8737-685B0CB8D932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96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Fig. 1. Mean proportion (1 SE) of infants’ sounds to which mothers responded in each 10-min test period. Data are reported for the contingent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yoked control conditions in both feedback groups. Asterisks indicate a significant change from one test period to the next np &lt; .05,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nnp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&lt; .01.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732B4-A220-4D64-89E5-59429124322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7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Fig. 2. Changes in vocalization quality for infants in the contingent and yoked control conditions who received feedback structured as fully resonant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vowels (resonance feedback group). Graphs in the left column indicate the ratio (mean 1 SE) of fully resonant to total vocalizations across the three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10-min test periods. Graphs in the right column indicate the ratio (mean 1 SE) of syllables with consonant-vowel (CV) structure to total vocalizations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across the three 10-min periods. The asterisk indicates a significant change between test periods, p &lt; .05.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732B4-A220-4D64-89E5-59429124322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153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Fig. 3. Changes in vocalization quality for infants in the contingent and yoked control conditions who received feedback structured as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consonantvowel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(CV) syllables (CV feedback group). Graphs in the left column indicate the ratio (mean 1 SE) of fully resonant to total vocalizations across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three 10-min test periods. Graphs in the right column indicate the ratio (mean 1 SE) of CV-structured syllables to total vocalizations across the three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10-min periods. The asterisk indicates a significant change between test periods, p &lt; .05.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732B4-A220-4D64-89E5-59429124322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41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Fig. 4. Mean number (1 SE) of infant vocalizations produced in each 10-min test period. Data are reported for the contingent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yoked control conditions in both feedback groups. Asterisks indicate a significant change from one test period to the next, np &lt; .05,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nnp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&lt; .01.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Volume 19—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732B4-A220-4D64-89E5-59429124322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770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Automatic Language Assessment in Three Steps (Lena Foundation): </a:t>
            </a:r>
          </a:p>
          <a:p>
            <a:r>
              <a:rPr lang="en-US" dirty="0"/>
              <a:t>1. Insert recorder into clothing at start of day. 2. At end of recording session, plug recorder into computer. 3. Software processes the audio file, analyzes the language, and generates reports.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Records up to 16 hours of continuous speech data (for children 2 to 48 months)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device has been used since 2006 with the three subsamples examined in this study: typically developing language, language delay, and autism.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C194E-BCE4-2243-8737-685B0CB8D932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788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Autism diagnosis is based heavily on “negative markers” such as joint attention deficit and associated communication deficits.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Abnormal vocal characteristics would constitute a positive marker that might enhance precision of screening or diagnosis.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(Oller et al, p. 13355)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 conceptual Groupings:</a:t>
            </a:r>
          </a:p>
          <a:p>
            <a:pPr marL="285750" indent="-285750">
              <a:buAutoNum type="romanLcParenBoth"/>
            </a:pPr>
            <a:r>
              <a:rPr lang="en-US" altLang="en-US" dirty="0"/>
              <a:t>rhythm/syllabicity</a:t>
            </a:r>
            <a:r>
              <a:rPr lang="en-US" altLang="en-US" baseline="0" dirty="0"/>
              <a:t> </a:t>
            </a:r>
            <a:r>
              <a:rPr lang="en-US" altLang="en-US" dirty="0"/>
              <a:t>(</a:t>
            </a:r>
            <a:r>
              <a:rPr lang="en-US" altLang="en-US" dirty="0" err="1"/>
              <a:t>RhSy</a:t>
            </a:r>
            <a:r>
              <a:rPr lang="en-US" altLang="en-US" dirty="0"/>
              <a:t>), </a:t>
            </a:r>
          </a:p>
          <a:p>
            <a:pPr marL="0" indent="0">
              <a:buNone/>
            </a:pPr>
            <a:r>
              <a:rPr lang="en-US" altLang="en-US" dirty="0"/>
              <a:t>(ii) low spectral tilt/high pitch control (</a:t>
            </a:r>
            <a:r>
              <a:rPr lang="en-US" altLang="en-US" dirty="0" err="1"/>
              <a:t>LtHp</a:t>
            </a:r>
            <a:r>
              <a:rPr lang="en-US" altLang="en-US" dirty="0"/>
              <a:t>, designed to</a:t>
            </a:r>
            <a:r>
              <a:rPr lang="en-US" altLang="en-US" baseline="0" dirty="0"/>
              <a:t> </a:t>
            </a:r>
            <a:r>
              <a:rPr lang="en-US" altLang="en-US" dirty="0"/>
              <a:t>reflect certain voice characteristics)</a:t>
            </a:r>
          </a:p>
          <a:p>
            <a:r>
              <a:rPr lang="en-US" altLang="en-US" dirty="0"/>
              <a:t>(iii) high bandwidth/low</a:t>
            </a:r>
            <a:r>
              <a:rPr lang="en-US" altLang="en-US" baseline="0" dirty="0"/>
              <a:t> </a:t>
            </a:r>
            <a:r>
              <a:rPr lang="en-US" altLang="en-US" dirty="0"/>
              <a:t>pitch control (</a:t>
            </a:r>
            <a:r>
              <a:rPr lang="en-US" altLang="en-US" dirty="0" err="1"/>
              <a:t>BwLp</a:t>
            </a:r>
            <a:r>
              <a:rPr lang="en-US" altLang="en-US" dirty="0"/>
              <a:t>, designed to reflect additional voice characteristics)</a:t>
            </a:r>
          </a:p>
          <a:p>
            <a:r>
              <a:rPr lang="en-US" altLang="en-US" dirty="0"/>
              <a:t>(iv) duration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term “meaningful speech” has been used to refer to speech- related vocalizations. The present work adopts the term “speech-related” to ensure the understanding that both speech and many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prespeech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vocalizations such as cooing and babbling are understood to be included under the term. 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alt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C194E-BCE4-2243-8737-685B0CB8D932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777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732B4-A220-4D64-89E5-594291243225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70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4B3CAC-BDDD-4B4B-A57B-903CCA9AADB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2975"/>
          </a:xfrm>
          <a:solidFill>
            <a:srgbClr val="FFFFFF"/>
          </a:solidFill>
          <a:ln w="12700" cap="flat"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24" tIns="46913" rIns="93824" bIns="4691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1007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7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/>
              <a:t>Correlations between child age and SVI/SCU ratios for the 12-parameters</a:t>
            </a:r>
            <a:r>
              <a:rPr lang="en-US" altLang="en-US" baseline="0" dirty="0"/>
              <a:t> showed clear evidence that the automated analysis </a:t>
            </a:r>
            <a:r>
              <a:rPr lang="en-US" altLang="en-US" b="1" baseline="0" dirty="0"/>
              <a:t>predicts</a:t>
            </a:r>
            <a:r>
              <a:rPr lang="en-US" altLang="en-US" baseline="0" dirty="0"/>
              <a:t> development.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12 correlations for the typically developing sample and 7of 12 for the language-delayed sample were statistically significant after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Bonferroni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correction (P &lt; 0.004).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indent="0">
              <a:buFontTx/>
              <a:buNone/>
            </a:pPr>
            <a:r>
              <a:rPr lang="en-US" altLang="en-US" u="sng" baseline="0" dirty="0"/>
              <a:t>Sample</a:t>
            </a:r>
            <a:r>
              <a:rPr lang="en-US" alt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altLang="en-US" baseline="0" dirty="0"/>
              <a:t>Participants: boys appeared disproportionately in disordered groups (language delayed, autism); mothers’ educational level was higher for children with language disorders</a:t>
            </a:r>
          </a:p>
          <a:p>
            <a:pPr marL="171450" indent="-171450">
              <a:buFontTx/>
              <a:buChar char="-"/>
            </a:pPr>
            <a:r>
              <a:rPr lang="en-US" altLang="en-US" baseline="0" dirty="0"/>
              <a:t>232 children in entire sample: 106 typically developing, 49 language delayed, and 77 autism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A1FB50-007A-42C4-9FEB-3396B1CDB1A3}" type="slidenum">
              <a:rPr lang="en-US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581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/>
              <a:t>The autistic sample showed little evidence of development on the parameters, all correlations</a:t>
            </a:r>
            <a:r>
              <a:rPr lang="en-US" altLang="en-US" baseline="0" dirty="0"/>
              <a:t> of acoustic parameters</a:t>
            </a:r>
            <a:r>
              <a:rPr lang="en-US" altLang="en-US" dirty="0"/>
              <a:t> with age were lower than</a:t>
            </a:r>
            <a:r>
              <a:rPr lang="en-US" altLang="en-US" baseline="0" dirty="0"/>
              <a:t> +- 0.2</a:t>
            </a:r>
          </a:p>
          <a:p>
            <a:pPr marL="171450" indent="-171450">
              <a:buFontTx/>
              <a:buChar char="-"/>
            </a:pPr>
            <a:r>
              <a:rPr lang="en-US" altLang="en-US" b="1" baseline="0" dirty="0"/>
              <a:t>Overall</a:t>
            </a:r>
            <a:r>
              <a:rPr lang="en-US" altLang="en-US" baseline="0" dirty="0"/>
              <a:t>: Typically developing children are changing in ways that are predictable, but the autistic children are changing relatively little in respect to these same parameters over time. </a:t>
            </a:r>
          </a:p>
          <a:p>
            <a:pPr marL="0" indent="0">
              <a:buFontTx/>
              <a:buNone/>
            </a:pPr>
            <a:endParaRPr lang="en-US" altLang="en-US" baseline="0" dirty="0"/>
          </a:p>
          <a:p>
            <a:pPr marL="171450" indent="-171450">
              <a:buFontTx/>
              <a:buChar char="-"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A7F1DB-7D82-449A-83E8-A7C837E6DCA7}" type="slidenum">
              <a:rPr lang="en-US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419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A7F1DB-7D82-449A-83E8-A7C837E6DCA7}" type="slidenum">
              <a:rPr lang="en-US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161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Linear discriminant analysis</a:t>
            </a:r>
            <a:r>
              <a:rPr lang="en-US" baseline="0" dirty="0"/>
              <a:t> (LDA) used to model classification of children into the groups based on the acoustic parameters. </a:t>
            </a:r>
            <a:endParaRPr lang="en-US" dirty="0"/>
          </a:p>
          <a:p>
            <a:r>
              <a:rPr lang="en-US" dirty="0"/>
              <a:t>-&gt;  </a:t>
            </a:r>
            <a:r>
              <a:rPr lang="en-US" u="sng" dirty="0"/>
              <a:t>Fig A bubble</a:t>
            </a:r>
            <a:r>
              <a:rPr lang="en-US" u="sng" baseline="0" dirty="0"/>
              <a:t> graph </a:t>
            </a:r>
            <a:r>
              <a:rPr lang="en-US" u="sng" dirty="0"/>
              <a:t>Autism</a:t>
            </a:r>
            <a:r>
              <a:rPr lang="en-US" u="sng" baseline="0" dirty="0"/>
              <a:t> and Typically Developing</a:t>
            </a:r>
            <a:r>
              <a:rPr lang="en-US" baseline="0" dirty="0"/>
              <a:t>: For 26/77 children with autism, probability of autism was nearly 1. For 27/106 typically developing children, probability of autism was nearly 0. </a:t>
            </a:r>
            <a:endParaRPr lang="en-US" dirty="0"/>
          </a:p>
          <a:p>
            <a:pPr marL="171450" indent="-171450">
              <a:buFont typeface="Wingdings" charset="0"/>
              <a:buChar char="à"/>
            </a:pPr>
            <a:r>
              <a:rPr lang="en-US" u="sng" dirty="0">
                <a:sym typeface="Wingdings"/>
              </a:rPr>
              <a:t>Fig B</a:t>
            </a:r>
            <a:r>
              <a:rPr lang="en-US" dirty="0">
                <a:sym typeface="Wingdings"/>
              </a:rPr>
              <a:t>:</a:t>
            </a:r>
            <a:r>
              <a:rPr lang="en-US" baseline="0" dirty="0">
                <a:sym typeface="Wingdings"/>
              </a:rPr>
              <a:t> </a:t>
            </a:r>
            <a:r>
              <a:rPr lang="en-US" b="1" baseline="0" dirty="0">
                <a:sym typeface="Wingdings"/>
              </a:rPr>
              <a:t>86%</a:t>
            </a:r>
            <a:r>
              <a:rPr lang="en-US" baseline="0" dirty="0">
                <a:sym typeface="Wingdings"/>
              </a:rPr>
              <a:t> of children with autism correctly identified and </a:t>
            </a:r>
            <a:r>
              <a:rPr lang="en-US" b="1" baseline="0" dirty="0">
                <a:sym typeface="Wingdings"/>
              </a:rPr>
              <a:t>86%</a:t>
            </a:r>
            <a:r>
              <a:rPr lang="en-US" baseline="0" dirty="0">
                <a:sym typeface="Wingdings"/>
              </a:rPr>
              <a:t> of typically developing children correctly identified. </a:t>
            </a:r>
          </a:p>
          <a:p>
            <a:pPr marL="0" indent="0">
              <a:buFont typeface="Wingdings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Fig. 3. LDA with LOOCV indicating differentiation of child groups. Estimated classification probabilities were based on the 12 acoustic parameters. Results</a:t>
            </a:r>
          </a:p>
          <a:p>
            <a:r>
              <a:rPr lang="en-US" dirty="0"/>
              <a:t>are displayed in bubble plots, with each bubble sized in proportion to the number of children at each x axis location (the number of children represented by</a:t>
            </a:r>
          </a:p>
          <a:p>
            <a:r>
              <a:rPr lang="en-US" dirty="0"/>
              <a:t>the largest bubble in each line is labeled). The plots indicate classification probabilities (Left) and proportion-correct classification (Right) for LDA in (A and B)</a:t>
            </a:r>
          </a:p>
          <a:p>
            <a:r>
              <a:rPr lang="en-US" dirty="0"/>
              <a:t>children with autism (red) versus typically developing children (blue) and (C and D) a combined group of children with autism (red) or language delay (gold)</a:t>
            </a:r>
          </a:p>
          <a:p>
            <a:r>
              <a:rPr lang="en-US" dirty="0"/>
              <a:t>versus typically developing children (blue).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3E9038-8B5B-4D18-84A5-A5ADE9D223D4}" type="slidenum">
              <a:rPr lang="en-US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216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-  </a:t>
            </a:r>
            <a:r>
              <a:rPr lang="en-US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ocalization patterns, particularly the ability to form syllables, were a significant predictor of future language development and could distinguish children with ASD from those who were developing typically and, to a lesser degree, from those with language delay.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baseline="0" dirty="0"/>
              <a:t> However,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typically developing sample, the PC most associated with control of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RhSy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parameters was highly predictive of age, but in the autism sample, no such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predictiveness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found.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baseline="0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typically developing child’s age can be predicted at high levels (accounting for more than two thirds of variance) based on this first attempt at totally automated acoustic modeling with all-day recordings. </a:t>
            </a:r>
            <a:endParaRPr lang="en-US" dirty="0"/>
          </a:p>
          <a:p>
            <a:r>
              <a:rPr lang="en-US" b="1" u="sng" dirty="0"/>
              <a:t>Conclusions</a:t>
            </a:r>
            <a:r>
              <a:rPr lang="en-US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dirty="0"/>
              <a:t>Informative analysis of acoustic content of infant vocalizations</a:t>
            </a:r>
            <a:r>
              <a:rPr lang="en-US" baseline="0" dirty="0"/>
              <a:t> by automated means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Massive scale of analysis, no human intervention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Developmental tracking + Group Classification possible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altLang="en-US" dirty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54F50B-E5BA-40D2-B802-252E733816C6}" type="slidenum">
              <a:rPr lang="en-US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20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7322B-4AC7-7745-B22C-B5BC2B8029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5016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7322B-4AC7-7745-B22C-B5BC2B8029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19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7322B-4AC7-7745-B22C-B5BC2B8029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435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7322B-4AC7-7745-B22C-B5BC2B8029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2634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7322B-4AC7-7745-B22C-B5BC2B8029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900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7AF9C3-01C6-4D55-BD46-D51D0F3CD576}" type="slidenum">
              <a:rPr lang="en-US"/>
              <a:pPr/>
              <a:t>6</a:t>
            </a:fld>
            <a:endParaRPr lang="en-US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Language as outcome/result of interactions/coordination of all other domains of functioning; perception (audition)/motor (articulation)/cognition(recall vs. recognition memory; executive functions/planning; perspective taking); social = pragmatics/</a:t>
            </a:r>
          </a:p>
        </p:txBody>
      </p:sp>
    </p:spTree>
    <p:extLst>
      <p:ext uri="{BB962C8B-B14F-4D97-AF65-F5344CB8AC3E}">
        <p14:creationId xmlns:p14="http://schemas.microsoft.com/office/powerpoint/2010/main" val="30413872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7322B-4AC7-7745-B22C-B5BC2B8029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2056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1F944C-6E3F-9D42-AED2-7D553CC5CD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7379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When children’s vocalizations are speech-related, they are more likely to receive a positive response from an adult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Children’s future vocalizations are more likely to be speech-related if their previous speech-related vocalizations received a positive response from an adult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732B4-A220-4D64-89E5-594291243225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296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 probability of a child’s vocalization being speech related was on average .042 (also .042 for the matched subsample) greater when the child’s previous speech-related vocalization had received a response than when it had not received a response, p &lt; .001.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7322B-4AC7-7745-B22C-B5BC2B8029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8468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1F944C-6E3F-9D42-AED2-7D553CC5CD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433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7322B-4AC7-7745-B22C-B5BC2B8029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8830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7322B-4AC7-7745-B22C-B5BC2B8029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012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7322B-4AC7-7745-B22C-B5BC2B8029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5467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679E1D-EF5E-814B-8C0C-44B13DAA1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2116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quantity and quality of children’s language input is an important predictor of future language proficiency, school readiness, and academic achievement.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679E1D-EF5E-814B-8C0C-44B13DAA1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068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732B4-A220-4D64-89E5-59429124322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849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Features of high quality language experiences, including diversity of input, conversational turn-taking, and parental responsiveness to children’s vocalizations, are associated with more favorable language 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679E1D-EF5E-814B-8C0C-44B13DAA1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9510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Phonemic diversity is a measure of the number of unique consonant and vowel sounds in speech-related vocalization.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Phonemes serve as the basic building blocks of language and children who produce more recognizable phonemes have more building blocks from which to produce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679E1D-EF5E-814B-8C0C-44B13DAA1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1149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679E1D-EF5E-814B-8C0C-44B13DAA1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999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679E1D-EF5E-814B-8C0C-44B13DAA1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2954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 Environment Analysis (LENA) audio recorders and processing software, allow for the unobtrusive measurement of children’s language input and production over multi-hour timescales.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679E1D-EF5E-814B-8C0C-44B13DAA1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150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679E1D-EF5E-814B-8C0C-44B13DAA1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3614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679E1D-EF5E-814B-8C0C-44B13DAA1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6468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679E1D-EF5E-814B-8C0C-44B13DAA1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6442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57C7EC-1857-4809-9BAB-E3BC58664315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0671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2A5785-9B80-4142-AC24-B64FF25B5B92}" type="slidenum">
              <a:rPr lang="en-US"/>
              <a:pPr/>
              <a:t>85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Reinforced preferential learning paradigms show that comprehension </a:t>
            </a:r>
            <a:r>
              <a:rPr lang="en-US" dirty="0" err="1"/>
              <a:t>preceeds</a:t>
            </a:r>
            <a:r>
              <a:rPr lang="en-US" dirty="0"/>
              <a:t> production by about 2-3 months</a:t>
            </a:r>
          </a:p>
          <a:p>
            <a:r>
              <a:rPr lang="en-US" dirty="0"/>
              <a:t>Infants don’t have innate knowledge that words NEED to involve some spoken verbal form; (or else deaf kids would have trouble learning sign language)—also check literature on sign language learning in Typically developing kids</a:t>
            </a:r>
          </a:p>
          <a:p>
            <a:endParaRPr lang="en-US" dirty="0"/>
          </a:p>
          <a:p>
            <a:r>
              <a:rPr lang="en-US" dirty="0"/>
              <a:t>First words expressed based on dynamic interaction of developments; (1) ability to record sound of words; (2) ability to control vocal productions, (3) symbolic function (as represented in play, imitation, object manipulation)</a:t>
            </a:r>
          </a:p>
          <a:p>
            <a:endParaRPr lang="en-US" dirty="0"/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acquire words in receptive vocabulary more than twice as fast as into their productive vocabulary</a:t>
            </a: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itchFamily="2" charset="2"/>
              </a:rPr>
              <a:t>U-shaped learning processes; series of regressions and re-emergences as new forms are learned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45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732B4-A220-4D64-89E5-59429124322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880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087EFE-C715-4C91-8493-9CE636248951}" type="slidenum">
              <a:rPr lang="en-US"/>
              <a:pPr/>
              <a:t>86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Learning of words in direct presence of the referent</a:t>
            </a:r>
          </a:p>
          <a:p>
            <a:r>
              <a:rPr lang="en-US"/>
              <a:t>INSERT PICTURE OF “SILLY ROOSTER” from Baldwin studies </a:t>
            </a:r>
          </a:p>
          <a:p>
            <a:r>
              <a:rPr lang="en-US"/>
              <a:t>Gesture, posture, intonation, and gaze used to establish shared attention for word learning</a:t>
            </a:r>
          </a:p>
          <a:p>
            <a:endParaRPr lang="en-US"/>
          </a:p>
          <a:p>
            <a:r>
              <a:rPr lang="en-US"/>
              <a:t>Object learning is simpler than action learning b/c direct perceptual referent for objects p.367; nouns easier than verbs; in English; but other languages (Korean, Mandarin Chinese) children produce more verbs than nouns; in these language verbs are much more likely to appear at end of utterance vs. English where last word tends to be noun; AND Korean and Mandarin mothers tend to talk about actions more than English moms; among English moms those who use more nouns tend to have infants with higher proportion of nouns in vocabulary</a:t>
            </a:r>
          </a:p>
        </p:txBody>
      </p:sp>
    </p:spTree>
    <p:extLst>
      <p:ext uri="{BB962C8B-B14F-4D97-AF65-F5344CB8AC3E}">
        <p14:creationId xmlns:p14="http://schemas.microsoft.com/office/powerpoint/2010/main" val="7501869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 research suggested that a key factor of infant word learning is that when an infant sustains attention on an object, a parent names the object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B8340-6DDE-DA41-B37F-770598CB7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8344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0D3A9C-98AC-4F90-88D2-968BD7A6697D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93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362969-D923-4295-968D-588181BE73B9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1375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E44C9-D56A-4186-B504-EB9A7AD4DCC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968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E44C9-D56A-4186-B504-EB9A7AD4DCC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7313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A5679A-49DC-45F6-BCDE-18A839E2A32D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309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36372E-9FEE-4B00-94D4-B95313D4ACBD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937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6FF413-842D-45BA-B65B-6C6AF574E423}" type="slidenum">
              <a:rPr lang="en-US"/>
              <a:pPr/>
              <a:t>95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Fast mapping – Susan Carey= induction of word meaning from syntactic context; child quickly picks up general idea of the meaning of a new word; </a:t>
            </a:r>
            <a:r>
              <a:rPr lang="en-US" dirty="0" err="1"/>
              <a:t>altough</a:t>
            </a:r>
            <a:r>
              <a:rPr lang="en-US" dirty="0"/>
              <a:t> tends to be fast but shallow mapping of new words to new meanings (vs. socially-mediated this is later appearing…around 2 yrs of age)</a:t>
            </a:r>
          </a:p>
        </p:txBody>
      </p:sp>
    </p:spTree>
    <p:extLst>
      <p:ext uri="{BB962C8B-B14F-4D97-AF65-F5344CB8AC3E}">
        <p14:creationId xmlns:p14="http://schemas.microsoft.com/office/powerpoint/2010/main" val="35532891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79F9DD-B0F5-4EBA-B8FD-A4A828C717A6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50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Hard to identify universal grammar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732B4-A220-4D64-89E5-59429124322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9666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454339-BEA9-443B-9252-F4688428C117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5307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08713-8879-4212-933A-44F7B0985AAD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00700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58FD5F-D37C-4D90-AD39-EBD9C28BE0B0}" type="slidenum">
              <a:rPr lang="en-US"/>
              <a:pPr/>
              <a:t>100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Temporal gap between words shortens with development to increase flow</a:t>
            </a:r>
          </a:p>
          <a:p>
            <a:endParaRPr lang="en-US" dirty="0"/>
          </a:p>
          <a:p>
            <a:r>
              <a:rPr lang="en-US" dirty="0"/>
              <a:t>Chimps can form successive single-word utterances; but can’t get beyond that</a:t>
            </a:r>
          </a:p>
        </p:txBody>
      </p:sp>
    </p:spTree>
    <p:extLst>
      <p:ext uri="{BB962C8B-B14F-4D97-AF65-F5344CB8AC3E}">
        <p14:creationId xmlns:p14="http://schemas.microsoft.com/office/powerpoint/2010/main" val="144475396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CC0E39-30BF-4D66-A08C-4666C8398D58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4897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7351F0-8186-445A-A192-6C0204C5E5C2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2975"/>
          </a:xfrm>
          <a:solidFill>
            <a:srgbClr val="FFFFFF"/>
          </a:solidFill>
          <a:ln w="12700" cap="flat"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24" tIns="46913" rIns="93824" bIns="4691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21041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01950F-230C-4571-B916-04372087F3A7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09423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1817C0-07DE-4A25-A572-929889E2599B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92709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A10DC-3179-4395-9E26-12536BFEFC1A}" type="slidenum">
              <a:rPr lang="en-US"/>
              <a:pPr/>
              <a:t>105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Getting rid of undergeneralizations – each new context is compared with current meaning; features that match are strengthened; those that don’t match are weakened; when specific feature becomes sufficiently weak it drops out of schema requirement completely</a:t>
            </a:r>
          </a:p>
          <a:p>
            <a:endParaRPr lang="en-US"/>
          </a:p>
          <a:p>
            <a:r>
              <a:rPr lang="en-US"/>
              <a:t>Will example of undergeneralization …. Fire truck = long with ladder, otherwise = red police car</a:t>
            </a:r>
          </a:p>
          <a:p>
            <a:endParaRPr lang="en-US"/>
          </a:p>
          <a:p>
            <a:r>
              <a:rPr lang="en-US"/>
              <a:t>Language development generally precedes from undergeneralization to gradual generalization</a:t>
            </a:r>
          </a:p>
          <a:p>
            <a:endParaRPr lang="en-US"/>
          </a:p>
          <a:p>
            <a:r>
              <a:rPr lang="en-US"/>
              <a:t>Overgeneralization less frequent</a:t>
            </a:r>
          </a:p>
          <a:p>
            <a:r>
              <a:rPr lang="en-US"/>
              <a:t>b/c not yet learned the words they need to express their intentions; not that child THINKS tiger is kittie..just that they don’t have the word to express it and notices broad similarities </a:t>
            </a:r>
          </a:p>
        </p:txBody>
      </p:sp>
    </p:spTree>
    <p:extLst>
      <p:ext uri="{BB962C8B-B14F-4D97-AF65-F5344CB8AC3E}">
        <p14:creationId xmlns:p14="http://schemas.microsoft.com/office/powerpoint/2010/main" val="377511665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32CDF3-717E-464F-BB85-FBC5B6962D56}" type="slidenum">
              <a:rPr lang="en-US"/>
              <a:pPr/>
              <a:t>106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Temporal gap between words shortens with development to increase flow</a:t>
            </a:r>
          </a:p>
          <a:p>
            <a:endParaRPr lang="en-US"/>
          </a:p>
          <a:p>
            <a:r>
              <a:rPr lang="en-US"/>
              <a:t>Chimps can form successive single-word utterances; but can’t get beyond that</a:t>
            </a:r>
          </a:p>
        </p:txBody>
      </p:sp>
    </p:spTree>
    <p:extLst>
      <p:ext uri="{BB962C8B-B14F-4D97-AF65-F5344CB8AC3E}">
        <p14:creationId xmlns:p14="http://schemas.microsoft.com/office/powerpoint/2010/main" val="35861440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EE41D8-3439-47FA-9BA3-2A8ADEE360E5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8179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1 A representative axial slice from a ‘late’ bilingual subject (A) shows all</a:t>
            </a:r>
          </a:p>
          <a:p>
            <a:r>
              <a:rPr lang="en-US" dirty="0"/>
              <a:t>voxels that pass the multistage statistical criteria at P # 0:0005 as either red</a:t>
            </a:r>
          </a:p>
          <a:p>
            <a:r>
              <a:rPr lang="en-US" dirty="0"/>
              <a:t>(</a:t>
            </a:r>
            <a:r>
              <a:rPr lang="en-US" dirty="0" err="1"/>
              <a:t>nativelanguage</a:t>
            </a:r>
            <a:r>
              <a:rPr lang="en-US" dirty="0"/>
              <a:t>)</a:t>
            </a:r>
            <a:r>
              <a:rPr lang="en-US" dirty="0" err="1"/>
              <a:t>oryellow</a:t>
            </a:r>
            <a:r>
              <a:rPr lang="en-US" dirty="0"/>
              <a:t>(</a:t>
            </a:r>
            <a:r>
              <a:rPr lang="en-US" dirty="0" err="1"/>
              <a:t>secondacquiredlanguage</a:t>
            </a:r>
            <a:r>
              <a:rPr lang="en-US" dirty="0"/>
              <a:t>).</a:t>
            </a:r>
            <a:r>
              <a:rPr lang="en-US" dirty="0" err="1"/>
              <a:t>Anexpandedviewofthe</a:t>
            </a:r>
            <a:endParaRPr lang="en-US" dirty="0"/>
          </a:p>
          <a:p>
            <a:r>
              <a:rPr lang="en-US" dirty="0"/>
              <a:t>pattern of activity in the region of interest (</a:t>
            </a:r>
            <a:r>
              <a:rPr lang="en-US" dirty="0" err="1"/>
              <a:t>inferiorfrontal</a:t>
            </a:r>
            <a:r>
              <a:rPr lang="en-US" dirty="0"/>
              <a:t> </a:t>
            </a:r>
            <a:r>
              <a:rPr lang="en-US" dirty="0" err="1"/>
              <a:t>gyrus,Brodmann’s</a:t>
            </a:r>
            <a:r>
              <a:rPr lang="en-US" dirty="0"/>
              <a:t> area</a:t>
            </a:r>
          </a:p>
          <a:p>
            <a:r>
              <a:rPr lang="en-US" dirty="0"/>
              <a:t>44 (refs 2, 3,18),correspondingtoBroca’sarea1–3</a:t>
            </a:r>
          </a:p>
          <a:p>
            <a:r>
              <a:rPr lang="en-US" dirty="0"/>
              <a:t>)</a:t>
            </a:r>
            <a:r>
              <a:rPr lang="en-US" dirty="0" err="1"/>
              <a:t>indicatesseparatecentroids</a:t>
            </a:r>
            <a:r>
              <a:rPr lang="en-US" dirty="0"/>
              <a:t>(+)</a:t>
            </a:r>
          </a:p>
          <a:p>
            <a:r>
              <a:rPr lang="en-US" dirty="0"/>
              <a:t>of activity for the two languages. Centre-of-mass calculations indicate that the</a:t>
            </a:r>
          </a:p>
          <a:p>
            <a:r>
              <a:rPr lang="en-US" dirty="0"/>
              <a:t>centroidsareseparatedonthisplaneby7.9mm.Thegreenlineontheupperright</a:t>
            </a:r>
          </a:p>
          <a:p>
            <a:r>
              <a:rPr lang="en-US" dirty="0"/>
              <a:t>mid-sagittal view indicates the plane location. R indicates the right side of the</a:t>
            </a:r>
          </a:p>
          <a:p>
            <a:r>
              <a:rPr lang="en-US" dirty="0"/>
              <a:t>brain.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732B4-A220-4D64-89E5-5942912432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1755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5732BE-8F56-4612-AF34-BB05C245BCCD}" type="slidenum">
              <a:rPr lang="en-US"/>
              <a:pPr/>
              <a:t>109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 website on p. 379</a:t>
            </a:r>
          </a:p>
          <a:p>
            <a:r>
              <a:rPr lang="en-US"/>
              <a:t>Neena/Liam interaction</a:t>
            </a:r>
          </a:p>
          <a:p>
            <a:endParaRPr lang="en-US"/>
          </a:p>
          <a:p>
            <a:r>
              <a:rPr lang="en-US"/>
              <a:t>Check website on 380</a:t>
            </a:r>
          </a:p>
          <a:p>
            <a:endParaRPr lang="en-US"/>
          </a:p>
          <a:p>
            <a:r>
              <a:rPr lang="en-US"/>
              <a:t>Chimps can form successive single-word utterances; but can’t get beyond that</a:t>
            </a:r>
          </a:p>
        </p:txBody>
      </p:sp>
    </p:spTree>
    <p:extLst>
      <p:ext uri="{BB962C8B-B14F-4D97-AF65-F5344CB8AC3E}">
        <p14:creationId xmlns:p14="http://schemas.microsoft.com/office/powerpoint/2010/main" val="112786961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A95363-FF4E-4A09-B03E-7393CB3B2E8F}" type="slidenum">
              <a:rPr lang="en-US"/>
              <a:pPr/>
              <a:t>110</a:t>
            </a:fld>
            <a:endParaRPr lang="en-US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ESCS examples</a:t>
            </a:r>
          </a:p>
          <a:p>
            <a:r>
              <a:rPr lang="en-US" dirty="0"/>
              <a:t>See website on p. 379</a:t>
            </a:r>
          </a:p>
          <a:p>
            <a:r>
              <a:rPr lang="en-US" dirty="0"/>
              <a:t>Neena/Liam interaction</a:t>
            </a:r>
          </a:p>
          <a:p>
            <a:endParaRPr lang="en-US" dirty="0"/>
          </a:p>
          <a:p>
            <a:r>
              <a:rPr lang="en-US" dirty="0"/>
              <a:t>Chimps can form successive single-word utterances; but can’t get beyond that</a:t>
            </a:r>
          </a:p>
          <a:p>
            <a:endParaRPr lang="en-US" dirty="0"/>
          </a:p>
          <a:p>
            <a:r>
              <a:rPr lang="en-US" dirty="0"/>
              <a:t>Language learning depends on construction of shared </a:t>
            </a:r>
            <a:r>
              <a:rPr lang="en-US" dirty="0" err="1"/>
              <a:t>intersubjective</a:t>
            </a:r>
            <a:r>
              <a:rPr lang="en-US" dirty="0"/>
              <a:t> understanding of parents’ intention</a:t>
            </a:r>
          </a:p>
        </p:txBody>
      </p:sp>
    </p:spTree>
    <p:extLst>
      <p:ext uri="{BB962C8B-B14F-4D97-AF65-F5344CB8AC3E}">
        <p14:creationId xmlns:p14="http://schemas.microsoft.com/office/powerpoint/2010/main" val="4090807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A3F5-8C59-4848-8490-C8A4B0913F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E25B-BE97-452E-9164-F76544E9B0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6034-0D4B-4027-8F75-A1FA45412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4425" spc="-75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165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0D6-CBB1-6E45-B647-190BB5422E5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7819-02E8-4B47-B588-E6E88015A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22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0D6-CBB1-6E45-B647-190BB5422E5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7819-02E8-4B47-B588-E6E88015A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4425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6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0D6-CBB1-6E45-B647-190BB5422E5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7819-02E8-4B47-B588-E6E88015A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29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0D6-CBB1-6E45-B647-190BB5422E5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7819-02E8-4B47-B588-E6E88015A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33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0D6-CBB1-6E45-B647-190BB5422E5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7819-02E8-4B47-B588-E6E88015A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33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0D6-CBB1-6E45-B647-190BB5422E5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7819-02E8-4B47-B588-E6E88015A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13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0D6-CBB1-6E45-B647-190BB5422E5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7819-02E8-4B47-B588-E6E88015A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44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4176"/>
            <a:ext cx="212598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0D6-CBB1-6E45-B647-190BB5422E5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7819-02E8-4B47-B588-E6E88015A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6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7FBE-02EE-4C27-AE49-1816F48D0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3008"/>
            <a:ext cx="212598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0D6-CBB1-6E45-B647-190BB5422E5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7819-02E8-4B47-B588-E6E88015A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86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0D6-CBB1-6E45-B647-190BB5422E5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7819-02E8-4B47-B588-E6E88015A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87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0D6-CBB1-6E45-B647-190BB5422E5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7819-02E8-4B47-B588-E6E88015A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80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731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3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256"/>
            <a:ext cx="1165860" cy="527213"/>
          </a:xfrm>
        </p:spPr>
        <p:txBody>
          <a:bodyPr/>
          <a:lstStyle>
            <a:lvl1pPr algn="ctr">
              <a:defRPr sz="97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FE0EA732-8773-444A-8A3C-DA687E044486}" type="datetime1">
              <a:rPr lang="en-US" smtClean="0">
                <a:solidFill>
                  <a:prstClr val="black"/>
                </a:solidFill>
              </a:rPr>
              <a:pPr/>
              <a:t>10/3/2022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Mitsven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39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63F23-DDC1-2D42-999D-75DF631A41C8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10/3/2022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Mitsven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56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731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97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0BCDBDB-2D1A-1D45-B2D6-BFC32D2F2800}" type="datetime1">
              <a:rPr lang="en-US" smtClean="0">
                <a:solidFill>
                  <a:prstClr val="black"/>
                </a:solidFill>
              </a:rPr>
              <a:pPr/>
              <a:t>10/3/2022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Mitsven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71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4BA6-9D30-8443-9A1B-209B8818E96B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10/3/2022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Mitsven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69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B3F9-7C15-8040-B2D1-78EC1753A246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10/3/2022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Mitsven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2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E82A-B61B-D247-BF74-1E7BFDED9A04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10/3/2022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Mitsven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20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859C-EAFB-E64B-AFCC-7481219107EB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10/3/2022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Mitsven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7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E096-1C6C-4569-BC47-F93CD06CC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DBBB-BA79-D843-A620-2B9A4D335C1F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10/3/2022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Mitsven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1857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B760357-C000-6748-A3EB-AA61EF867FBE}" type="datetime1">
              <a:rPr lang="en-US" smtClean="0"/>
              <a:pPr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75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t>Mitsven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7528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F3C1-655C-014B-A079-57B908C8588C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10/3/2022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Mitsven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57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D89A-38B7-BA4B-A7F7-2B91CE1E51F1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10/3/2022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Mitsven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6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0995-2486-4762-999B-FB34B4D03C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7C20-BCFD-429C-B067-29BD4D23FD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5D24-58C7-4290-8CA6-B401B30A4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0FE9-5834-4D99-A97C-0285798C7F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A418-D92C-48F6-81BA-144162084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EBF06BC5-FDD8-4FE7-883B-6F85FF4D5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A8BF006-A872-4FBD-BC7A-CF0DF1F16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5060D6-CBB1-6E45-B647-190BB5422E5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1"/>
                </a:solidFill>
              </a:defRPr>
            </a:lvl1pPr>
          </a:lstStyle>
          <a:p>
            <a:fld id="{EFCD7819-02E8-4B47-B588-E6E88015A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5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fld id="{0700AC48-E4FD-0A48-A96F-400D50B93AA2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10/3/2022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Mitsven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704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523/JNEUROSCI.1206-18.2018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SCXMfeo74Q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sy.miami.edu/faculty/dmessinger/c_c/rsrcs/rdgs/emot/CurrentDirectionsinPsychologicalScience-2015-Golinkoff-339-44.pdf" TargetMode="Externa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y.miami.edu/faculty/dmessinger/c_c/rsrcs/video_audio/oller_infant_sounds.mp3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JmA2ClUvUY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mp.com/babyboy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62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ars.els-cdn.com/content/image/1-s2.0-S0960982216302020-mmc2.mp4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017/S0305000900013817" TargetMode="External"/><Relationship Id="rId2" Type="http://schemas.openxmlformats.org/officeDocument/2006/relationships/hyperlink" Target="https://nyu.databrary.org/volume/4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981200"/>
            <a:ext cx="8001000" cy="6096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Psychology of Infancy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4648200"/>
            <a:ext cx="6400800" cy="17526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PSY 430</a:t>
            </a:r>
          </a:p>
        </p:txBody>
      </p:sp>
    </p:spTree>
    <p:extLst>
      <p:ext uri="{BB962C8B-B14F-4D97-AF65-F5344CB8AC3E}">
        <p14:creationId xmlns:p14="http://schemas.microsoft.com/office/powerpoint/2010/main" val="2644883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But…(ongoing research)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"The precentral cortex would represent movements (gestures) of the lips, tongue, palate and larynx, and the higher level cortical areas would represent the phonemes to a greater extent."</a:t>
            </a:r>
          </a:p>
          <a:p>
            <a:pPr lvl="6"/>
            <a:r>
              <a:rPr lang="en-US" dirty="0">
                <a:solidFill>
                  <a:srgbClr val="333333"/>
                </a:solidFill>
                <a:latin typeface="Helvetica Neue"/>
              </a:rPr>
              <a:t>Emily M. </a:t>
            </a:r>
            <a:r>
              <a:rPr lang="en-US" dirty="0" err="1">
                <a:solidFill>
                  <a:srgbClr val="333333"/>
                </a:solidFill>
                <a:latin typeface="Helvetica Neue"/>
              </a:rPr>
              <a:t>Mugler</a:t>
            </a:r>
            <a:r>
              <a:rPr lang="en-US" dirty="0">
                <a:solidFill>
                  <a:srgbClr val="333333"/>
                </a:solidFill>
                <a:latin typeface="Helvetica Neue"/>
              </a:rPr>
              <a:t>, Matthew C. Tate, Karen </a:t>
            </a:r>
            <a:r>
              <a:rPr lang="en-US" dirty="0" err="1">
                <a:solidFill>
                  <a:srgbClr val="333333"/>
                </a:solidFill>
                <a:latin typeface="Helvetica Neue"/>
              </a:rPr>
              <a:t>Livescu</a:t>
            </a:r>
            <a:r>
              <a:rPr lang="en-US" dirty="0">
                <a:solidFill>
                  <a:srgbClr val="333333"/>
                </a:solidFill>
                <a:latin typeface="Helvetica Neue"/>
              </a:rPr>
              <a:t>, Jessica W. </a:t>
            </a:r>
            <a:r>
              <a:rPr lang="en-US" dirty="0" err="1">
                <a:solidFill>
                  <a:srgbClr val="333333"/>
                </a:solidFill>
                <a:latin typeface="Helvetica Neue"/>
              </a:rPr>
              <a:t>Templer</a:t>
            </a:r>
            <a:r>
              <a:rPr lang="en-US" dirty="0">
                <a:solidFill>
                  <a:srgbClr val="333333"/>
                </a:solidFill>
                <a:latin typeface="Helvetica Neue"/>
              </a:rPr>
              <a:t>, Matthew A. </a:t>
            </a:r>
            <a:r>
              <a:rPr lang="en-US" dirty="0" err="1">
                <a:solidFill>
                  <a:srgbClr val="333333"/>
                </a:solidFill>
                <a:latin typeface="Helvetica Neue"/>
              </a:rPr>
              <a:t>Goldrick</a:t>
            </a:r>
            <a:r>
              <a:rPr lang="en-US" dirty="0">
                <a:solidFill>
                  <a:srgbClr val="333333"/>
                </a:solidFill>
                <a:latin typeface="Helvetica Neue"/>
              </a:rPr>
              <a:t>, Marc W. </a:t>
            </a:r>
            <a:r>
              <a:rPr lang="en-US" dirty="0" err="1">
                <a:solidFill>
                  <a:srgbClr val="333333"/>
                </a:solidFill>
                <a:latin typeface="Helvetica Neue"/>
              </a:rPr>
              <a:t>Slutzky</a:t>
            </a:r>
            <a:r>
              <a:rPr lang="en-US" dirty="0">
                <a:solidFill>
                  <a:srgbClr val="333333"/>
                </a:solidFill>
                <a:latin typeface="Helvetica Neue"/>
              </a:rPr>
              <a:t>. </a:t>
            </a:r>
            <a:r>
              <a:rPr lang="en-US" b="1" dirty="0">
                <a:solidFill>
                  <a:srgbClr val="333333"/>
                </a:solidFill>
                <a:latin typeface="Helvetica Neue"/>
              </a:rPr>
              <a:t>Differential Representation of Articulatory Gestures and Phonemes in Precentral and Inferior Frontal Gyri</a:t>
            </a:r>
            <a:r>
              <a:rPr lang="en-US" dirty="0">
                <a:solidFill>
                  <a:srgbClr val="333333"/>
                </a:solidFill>
                <a:latin typeface="Helvetica Neue"/>
              </a:rPr>
              <a:t>. </a:t>
            </a:r>
            <a:r>
              <a:rPr lang="en-US" i="1" dirty="0">
                <a:solidFill>
                  <a:srgbClr val="333333"/>
                </a:solidFill>
                <a:latin typeface="Helvetica Neue"/>
              </a:rPr>
              <a:t>Journal of Neuroscience</a:t>
            </a:r>
            <a:r>
              <a:rPr lang="en-US" dirty="0">
                <a:solidFill>
                  <a:srgbClr val="333333"/>
                </a:solidFill>
                <a:latin typeface="Helvetica Neue"/>
              </a:rPr>
              <a:t>, 2018; DOI: </a:t>
            </a:r>
            <a:r>
              <a:rPr lang="en-US" dirty="0">
                <a:solidFill>
                  <a:srgbClr val="4C7A9F"/>
                </a:solidFill>
                <a:latin typeface="Helvetica Neue"/>
                <a:hlinkClick r:id="rId2"/>
              </a:rPr>
              <a:t>10.1523/JNEUROSCI.1206-18.2018</a:t>
            </a:r>
            <a:endParaRPr lang="en-US" dirty="0">
              <a:solidFill>
                <a:srgbClr val="333333"/>
              </a:solidFill>
              <a:latin typeface="Helvetica Neue"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363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Grammatical Development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Single words </a:t>
            </a:r>
            <a:r>
              <a:rPr lang="en-US" sz="2800" dirty="0">
                <a:sym typeface="Wingdings" pitchFamily="2" charset="2"/>
              </a:rPr>
              <a:t> successive single-word             utterances  true word combinations</a:t>
            </a:r>
          </a:p>
          <a:p>
            <a:pPr lvl="1"/>
            <a:r>
              <a:rPr lang="en-US" sz="2400" dirty="0"/>
              <a:t>Temporal gap decreases with experience and development</a:t>
            </a:r>
          </a:p>
          <a:p>
            <a:pPr lvl="2"/>
            <a:r>
              <a:rPr lang="en-US" sz="2000" dirty="0"/>
              <a:t>Want           cookie</a:t>
            </a:r>
          </a:p>
          <a:p>
            <a:pPr lvl="2"/>
            <a:r>
              <a:rPr lang="en-US" sz="2000" dirty="0"/>
              <a:t>Want   cookie</a:t>
            </a:r>
          </a:p>
          <a:p>
            <a:pPr lvl="1">
              <a:buFontTx/>
              <a:buNone/>
            </a:pPr>
            <a:endParaRPr lang="en-US" sz="2400" dirty="0"/>
          </a:p>
          <a:p>
            <a:pPr lvl="1"/>
            <a:r>
              <a:rPr lang="en-US" sz="2400" dirty="0"/>
              <a:t>Combinations require understanding of which words   go together and how to coordinate sentences                (breathing, pauses etc.)</a:t>
            </a:r>
          </a:p>
          <a:p>
            <a:pPr lvl="2"/>
            <a:r>
              <a:rPr lang="en-US" sz="2000" dirty="0"/>
              <a:t>Statistical learning of likely word combinations</a:t>
            </a:r>
          </a:p>
        </p:txBody>
      </p:sp>
    </p:spTree>
    <p:extLst>
      <p:ext uri="{BB962C8B-B14F-4D97-AF65-F5344CB8AC3E}">
        <p14:creationId xmlns:p14="http://schemas.microsoft.com/office/powerpoint/2010/main" val="35948269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15EC10-962A-4AD4-9C95-0B896B71C2CB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Syntax of 2 word sentences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Emerge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15 – 24 months, mean is 18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itchFamily="18" charset="0"/>
              </a:rPr>
              <a:t>Usually have 50 word vocabulary before combining  words 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cs typeface="Times New Roman" pitchFamily="18" charset="0"/>
              </a:rPr>
              <a:t>7 months after their first words</a:t>
            </a:r>
            <a:r>
              <a:rPr lang="en-US" altLang="en-US" sz="2000" dirty="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1st sentences typically -- nouns, verbs &amp; adjectives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Uses: name, locate, negate, question, etc.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Pivot word 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frequently occurring word attached to a variety of other words 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 More: Mommy, milk, hug </a:t>
            </a:r>
          </a:p>
        </p:txBody>
      </p:sp>
    </p:spTree>
    <p:extLst>
      <p:ext uri="{BB962C8B-B14F-4D97-AF65-F5344CB8AC3E}">
        <p14:creationId xmlns:p14="http://schemas.microsoft.com/office/powerpoint/2010/main" val="5001463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altLang="en-US">
                <a:cs typeface="Times New Roman" pitchFamily="18" charset="0"/>
              </a:rPr>
              <a:t>Common Errors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Overextension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Word refers to over-large class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“Car” = all big things with wheels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 err="1"/>
              <a:t>Underextension</a:t>
            </a:r>
            <a:endParaRPr lang="en-US" altLang="en-US" dirty="0"/>
          </a:p>
          <a:p>
            <a:pPr lvl="1">
              <a:lnSpc>
                <a:spcPct val="90000"/>
              </a:lnSpc>
            </a:pPr>
            <a:r>
              <a:rPr lang="en-US" altLang="en-US" dirty="0"/>
              <a:t>Word refers to particular exemplar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“Car” = family’s car</a:t>
            </a:r>
          </a:p>
          <a:p>
            <a:endParaRPr lang="en-US" dirty="0"/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733800"/>
            <a:ext cx="5530423" cy="2362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5941570"/>
            <a:ext cx="52578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Interplay between two yields correct word usage</a:t>
            </a:r>
          </a:p>
        </p:txBody>
      </p:sp>
    </p:spTree>
    <p:extLst>
      <p:ext uri="{BB962C8B-B14F-4D97-AF65-F5344CB8AC3E}">
        <p14:creationId xmlns:p14="http://schemas.microsoft.com/office/powerpoint/2010/main" val="30500906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D922F-F8A8-4E7A-858E-2ECE7AEAC06B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cs typeface="Times New Roman" pitchFamily="18" charset="0"/>
              </a:rPr>
              <a:t>Measuring grammatical development (MLU) 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vert="horz" lIns="91440" rIns="45720" rtlCol="0" anchor="ctr">
            <a:normAutofit fontScale="82500"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ct val="0"/>
              </a:spcBef>
            </a:pPr>
            <a:r>
              <a:rPr lang="en-US" altLang="en-US" sz="4500" dirty="0">
                <a:latin typeface="+mj-lt"/>
                <a:ea typeface="+mj-ea"/>
                <a:cs typeface="Times New Roman" pitchFamily="18" charset="0"/>
              </a:rPr>
              <a:t>Mean length of utterance (MLU) is a measure of syntactic development.  </a:t>
            </a:r>
          </a:p>
          <a:p>
            <a:pPr>
              <a:spcBef>
                <a:spcPct val="0"/>
              </a:spcBef>
            </a:pPr>
            <a:r>
              <a:rPr lang="en-US" altLang="en-US" sz="4500" dirty="0">
                <a:latin typeface="+mj-lt"/>
                <a:ea typeface="+mj-ea"/>
                <a:cs typeface="Times New Roman" pitchFamily="18" charset="0"/>
              </a:rPr>
              <a:t>Length in morphemes - not words</a:t>
            </a:r>
          </a:p>
          <a:p>
            <a:r>
              <a:rPr lang="en-US" altLang="en-US" dirty="0"/>
              <a:t>Morpheme is the smallest unit of meaning in a word</a:t>
            </a:r>
          </a:p>
          <a:p>
            <a:pPr lvl="1"/>
            <a:r>
              <a:rPr lang="en-US" altLang="en-US" dirty="0"/>
              <a:t>“I running” =  3 morphemes (not 2 words) </a:t>
            </a:r>
          </a:p>
          <a:p>
            <a:pPr lvl="1"/>
            <a:r>
              <a:rPr lang="en-US" altLang="en-US" dirty="0"/>
              <a:t>free morpheme:  can stand as a word by itself (e.g., kind)</a:t>
            </a:r>
          </a:p>
          <a:p>
            <a:pPr lvl="1"/>
            <a:r>
              <a:rPr lang="en-US" altLang="en-US" dirty="0"/>
              <a:t>bound morpheme exist only in a word (-</a:t>
            </a:r>
            <a:r>
              <a:rPr lang="en-US" altLang="en-US" dirty="0" err="1"/>
              <a:t>ly</a:t>
            </a:r>
            <a:r>
              <a:rPr lang="en-US" altLang="en-US" dirty="0"/>
              <a:t>, -ness,  -s, -</a:t>
            </a:r>
            <a:r>
              <a:rPr lang="en-US" altLang="en-US" dirty="0" err="1"/>
              <a:t>ed</a:t>
            </a:r>
            <a:r>
              <a:rPr lang="en-US" altLang="en-US" dirty="0"/>
              <a:t>, ‘s)</a:t>
            </a:r>
          </a:p>
          <a:p>
            <a:r>
              <a:rPr lang="en-US" altLang="en-US" dirty="0"/>
              <a:t>Each new morpheme reflects new linguistic knowledge. </a:t>
            </a:r>
          </a:p>
          <a:p>
            <a:r>
              <a:rPr lang="en-US" altLang="en-US" dirty="0"/>
              <a:t> (Compare phonemic complexity)</a:t>
            </a:r>
          </a:p>
        </p:txBody>
      </p:sp>
    </p:spTree>
    <p:extLst>
      <p:ext uri="{BB962C8B-B14F-4D97-AF65-F5344CB8AC3E}">
        <p14:creationId xmlns:p14="http://schemas.microsoft.com/office/powerpoint/2010/main" val="13494598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CE5C5-786E-4CBA-887C-E87BC7837FE9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Times New Roman" pitchFamily="18" charset="0"/>
              </a:rPr>
              <a:t>MLU length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cs typeface="Times New Roman" pitchFamily="18" charset="0"/>
              </a:rPr>
              <a:t>Children who have similar MLUs are at the same level of linguistic maturity, and their language is at the same level of complexity.</a:t>
            </a:r>
          </a:p>
          <a:p>
            <a:r>
              <a:rPr lang="en-US" altLang="en-US">
                <a:cs typeface="Times New Roman" pitchFamily="18" charset="0"/>
              </a:rPr>
              <a:t>Children have MLUs of </a:t>
            </a:r>
          </a:p>
          <a:p>
            <a:r>
              <a:rPr lang="en-US" altLang="en-US">
                <a:cs typeface="Times New Roman" pitchFamily="18" charset="0"/>
              </a:rPr>
              <a:t>	1.0 to 2.0		1-2 years</a:t>
            </a:r>
          </a:p>
          <a:p>
            <a:r>
              <a:rPr lang="en-US" altLang="en-US">
                <a:cs typeface="Times New Roman" pitchFamily="18" charset="0"/>
              </a:rPr>
              <a:t>	2.0 to 3.0		2-3 years</a:t>
            </a:r>
          </a:p>
          <a:p>
            <a:r>
              <a:rPr lang="en-US" altLang="en-US">
                <a:cs typeface="Times New Roman" pitchFamily="18" charset="0"/>
              </a:rPr>
              <a:t>	3.0 to 4.0		3-4 years</a:t>
            </a:r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70724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Grammatical Development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ym typeface="Wingdings" pitchFamily="2" charset="2"/>
              </a:rPr>
              <a:t>Confusions in word meanings reflected in word use</a:t>
            </a:r>
          </a:p>
          <a:p>
            <a:pPr lvl="1"/>
            <a:r>
              <a:rPr lang="en-US" dirty="0" err="1">
                <a:sym typeface="Wingdings" pitchFamily="2" charset="2"/>
              </a:rPr>
              <a:t>Undergeneralizations</a:t>
            </a:r>
            <a:endParaRPr lang="en-US" dirty="0">
              <a:sym typeface="Wingdings" pitchFamily="2" charset="2"/>
            </a:endParaRPr>
          </a:p>
          <a:p>
            <a:pPr lvl="2"/>
            <a:r>
              <a:rPr lang="en-US" dirty="0">
                <a:sym typeface="Wingdings" pitchFamily="2" charset="2"/>
              </a:rPr>
              <a:t>E.g., Car refers only to family car not all cars</a:t>
            </a:r>
          </a:p>
          <a:p>
            <a:pPr lvl="2"/>
            <a:r>
              <a:rPr lang="en-US" dirty="0">
                <a:sym typeface="Wingdings" pitchFamily="2" charset="2"/>
              </a:rPr>
              <a:t>Eventually corrected based on wider range of exposure</a:t>
            </a:r>
          </a:p>
          <a:p>
            <a:pPr lvl="1"/>
            <a:r>
              <a:rPr lang="en-US" dirty="0">
                <a:sym typeface="Wingdings" pitchFamily="2" charset="2"/>
              </a:rPr>
              <a:t>Overgeneralizations</a:t>
            </a:r>
          </a:p>
          <a:p>
            <a:pPr lvl="2"/>
            <a:r>
              <a:rPr lang="en-US" dirty="0">
                <a:sym typeface="Wingdings" pitchFamily="2" charset="2"/>
              </a:rPr>
              <a:t>Incorrect application of smaller label to larger class</a:t>
            </a:r>
          </a:p>
          <a:p>
            <a:pPr lvl="3">
              <a:buFontTx/>
              <a:buChar char="-"/>
            </a:pPr>
            <a:r>
              <a:rPr lang="en-US" dirty="0">
                <a:sym typeface="Wingdings" pitchFamily="2" charset="2"/>
              </a:rPr>
              <a:t>e.g., banana = all fruit</a:t>
            </a:r>
          </a:p>
          <a:p>
            <a:pPr lvl="3">
              <a:buFontTx/>
              <a:buChar char="-"/>
            </a:pPr>
            <a:r>
              <a:rPr lang="en-US" dirty="0">
                <a:sym typeface="Wingdings" pitchFamily="2" charset="2"/>
              </a:rPr>
              <a:t>e.g., Ellie = all dogs </a:t>
            </a:r>
          </a:p>
          <a:p>
            <a:pPr lvl="2"/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654147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Grammatical Development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Irregular forms </a:t>
            </a:r>
          </a:p>
          <a:p>
            <a:pPr lvl="1"/>
            <a:r>
              <a:rPr lang="en-US" dirty="0"/>
              <a:t>Overgeneralizations of ‘affixes’ (-</a:t>
            </a:r>
            <a:r>
              <a:rPr lang="en-US" dirty="0" err="1"/>
              <a:t>ed</a:t>
            </a:r>
            <a:r>
              <a:rPr lang="en-US" dirty="0"/>
              <a:t>, -</a:t>
            </a:r>
            <a:r>
              <a:rPr lang="en-US" dirty="0" err="1"/>
              <a:t>ing</a:t>
            </a:r>
            <a:r>
              <a:rPr lang="en-US" dirty="0"/>
              <a:t>) tend to occur </a:t>
            </a:r>
            <a:r>
              <a:rPr lang="en-US" i="1" dirty="0"/>
              <a:t>after</a:t>
            </a:r>
            <a:r>
              <a:rPr lang="en-US" dirty="0"/>
              <a:t> correct irregular forms are produced (went, saw vs. </a:t>
            </a:r>
            <a:r>
              <a:rPr lang="en-US" dirty="0" err="1"/>
              <a:t>goed</a:t>
            </a:r>
            <a:r>
              <a:rPr lang="en-US" dirty="0"/>
              <a:t>, sawed)</a:t>
            </a:r>
          </a:p>
          <a:p>
            <a:pPr lvl="2"/>
            <a:r>
              <a:rPr lang="en-US" dirty="0"/>
              <a:t>U-shaped pattern of production </a:t>
            </a:r>
          </a:p>
          <a:p>
            <a:pPr lvl="2"/>
            <a:r>
              <a:rPr lang="en-US" dirty="0"/>
              <a:t>Why?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4124325"/>
            <a:ext cx="603885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6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Parsing grammar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From  </a:t>
            </a:r>
            <a:r>
              <a:rPr lang="en-US" dirty="0" err="1"/>
              <a:t>MacWhinney</a:t>
            </a:r>
            <a:r>
              <a:rPr lang="en-US" dirty="0"/>
              <a:t>, 2011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77" y="2286000"/>
            <a:ext cx="7586214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2326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Infant directed speech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Slower rate, higher pitch, longer pauses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Repetitive &amp; reduplicated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Brief, grammatically correct sentences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Use of simple syntax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Key words at end, spoken in a higher &amp; louder voice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Diminutive used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Vocabulary is concrete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Objects may be over described</a:t>
            </a:r>
          </a:p>
        </p:txBody>
      </p:sp>
      <p:sp>
        <p:nvSpPr>
          <p:cNvPr id="46084" name="Rectangle 1"/>
          <p:cNvSpPr>
            <a:spLocks noChangeArrowheads="1"/>
          </p:cNvSpPr>
          <p:nvPr/>
        </p:nvSpPr>
        <p:spPr bwMode="auto">
          <a:xfrm>
            <a:off x="5562600" y="4648200"/>
            <a:ext cx="228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hlinkClick r:id="rId3"/>
              </a:rPr>
              <a:t>https://www.youtube.com/watch?v=cSCXMfeo74Q</a:t>
            </a:r>
            <a:endParaRPr lang="en-US" altLang="en-US" sz="2000"/>
          </a:p>
        </p:txBody>
      </p:sp>
      <p:sp>
        <p:nvSpPr>
          <p:cNvPr id="2" name="Rectangle 1"/>
          <p:cNvSpPr/>
          <p:nvPr/>
        </p:nvSpPr>
        <p:spPr>
          <a:xfrm>
            <a:off x="9646" y="4953000"/>
            <a:ext cx="4572001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err="1">
                <a:solidFill>
                  <a:srgbClr val="954F72"/>
                </a:solidFill>
                <a:latin typeface="Arial" panose="020B0604020202020204" pitchFamily="34" charset="0"/>
                <a:hlinkClick r:id="rId4"/>
              </a:rPr>
              <a:t>Golinkoff</a:t>
            </a:r>
            <a:r>
              <a:rPr lang="en-US" u="sng" dirty="0">
                <a:solidFill>
                  <a:srgbClr val="954F72"/>
                </a:solidFill>
                <a:latin typeface="Arial" panose="020B0604020202020204" pitchFamily="34" charset="0"/>
                <a:hlinkClick r:id="rId4"/>
              </a:rPr>
              <a:t>, R. M., Can, D. D., </a:t>
            </a:r>
            <a:r>
              <a:rPr lang="en-US" u="sng" dirty="0" err="1">
                <a:solidFill>
                  <a:srgbClr val="954F72"/>
                </a:solidFill>
                <a:latin typeface="Arial" panose="020B0604020202020204" pitchFamily="34" charset="0"/>
                <a:hlinkClick r:id="rId4"/>
              </a:rPr>
              <a:t>Soderstrom</a:t>
            </a:r>
            <a:r>
              <a:rPr lang="en-US" u="sng" dirty="0">
                <a:solidFill>
                  <a:srgbClr val="954F72"/>
                </a:solidFill>
                <a:latin typeface="Arial" panose="020B0604020202020204" pitchFamily="34" charset="0"/>
                <a:hlinkClick r:id="rId4"/>
              </a:rPr>
              <a:t>, M., &amp; Hirsh-</a:t>
            </a:r>
            <a:r>
              <a:rPr lang="en-US" u="sng" dirty="0" err="1">
                <a:solidFill>
                  <a:srgbClr val="954F72"/>
                </a:solidFill>
                <a:latin typeface="Arial" panose="020B0604020202020204" pitchFamily="34" charset="0"/>
                <a:hlinkClick r:id="rId4"/>
              </a:rPr>
              <a:t>Pasek</a:t>
            </a:r>
            <a:r>
              <a:rPr lang="en-US" u="sng" dirty="0">
                <a:solidFill>
                  <a:srgbClr val="954F72"/>
                </a:solidFill>
                <a:latin typeface="Arial" panose="020B0604020202020204" pitchFamily="34" charset="0"/>
                <a:hlinkClick r:id="rId4"/>
              </a:rPr>
              <a:t>, K. (2015). (Baby)Talk to Me: The Social Context of Infant-Directed Speech and Its Effects on Early Language Acquisition. Current Directions in Psychological Science, 24(5), 339-344. </a:t>
            </a:r>
            <a:r>
              <a:rPr lang="en-US" u="sng" dirty="0" err="1">
                <a:solidFill>
                  <a:srgbClr val="954F72"/>
                </a:solidFill>
                <a:latin typeface="Arial" panose="020B0604020202020204" pitchFamily="34" charset="0"/>
                <a:hlinkClick r:id="rId4"/>
              </a:rPr>
              <a:t>doi</a:t>
            </a:r>
            <a:r>
              <a:rPr lang="en-US" u="sng" dirty="0">
                <a:solidFill>
                  <a:srgbClr val="954F72"/>
                </a:solidFill>
                <a:latin typeface="Arial" panose="020B0604020202020204" pitchFamily="34" charset="0"/>
                <a:hlinkClick r:id="rId4"/>
              </a:rPr>
              <a:t>: 10.1177/0963721415595345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356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Communicative Development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Conversation takes on many forms prior to linguistic</a:t>
            </a:r>
          </a:p>
          <a:p>
            <a:pPr lvl="1"/>
            <a:r>
              <a:rPr lang="en-US" sz="2400" dirty="0"/>
              <a:t>Used not just to get needs met but to engage as social members of dyads and groups</a:t>
            </a:r>
          </a:p>
          <a:p>
            <a:pPr marL="457200" lvl="1" indent="0">
              <a:buNone/>
            </a:pPr>
            <a:endParaRPr lang="en-US" sz="2400" dirty="0"/>
          </a:p>
          <a:p>
            <a:endParaRPr lang="en-US" sz="2800" dirty="0"/>
          </a:p>
          <a:p>
            <a:r>
              <a:rPr lang="en-US" sz="2800" dirty="0"/>
              <a:t>Parents naturally engage infants in ‘conversation’                  </a:t>
            </a:r>
          </a:p>
          <a:p>
            <a:pPr lvl="1"/>
            <a:r>
              <a:rPr lang="en-US" sz="2400" dirty="0"/>
              <a:t>Model turn-taking</a:t>
            </a:r>
          </a:p>
          <a:p>
            <a:pPr marL="457200" lvl="1" indent="0">
              <a:buNone/>
            </a:pPr>
            <a:r>
              <a:rPr lang="en-US" sz="1500" dirty="0"/>
              <a:t>	</a:t>
            </a:r>
          </a:p>
          <a:p>
            <a:pPr marL="457200" lvl="1" indent="0">
              <a:buNone/>
            </a:pPr>
            <a:endParaRPr lang="en-US" sz="1500" dirty="0"/>
          </a:p>
          <a:p>
            <a:pPr lvl="1"/>
            <a:r>
              <a:rPr lang="en-US" sz="2400" dirty="0"/>
              <a:t>Interpret/expand infant behaviors with </a:t>
            </a:r>
          </a:p>
          <a:p>
            <a:pPr marL="457200" lvl="1" indent="0">
              <a:buNone/>
            </a:pPr>
            <a:r>
              <a:rPr lang="en-US" sz="2400" dirty="0"/>
              <a:t>	words</a:t>
            </a:r>
          </a:p>
          <a:p>
            <a:pPr lvl="2"/>
            <a:r>
              <a:rPr lang="en-US" sz="2000" dirty="0"/>
              <a:t>Scaffold verbal responses to child’s gestures</a:t>
            </a:r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79460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/>
              <a:t>“Distinct cortical areas associated with native and second languages.”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6048441"/>
            <a:ext cx="314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 algn="ctr"/>
            <a:r>
              <a:rPr lang="en-US" dirty="0"/>
              <a:t>LATER LEARNERS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165612"/>
            <a:ext cx="4750477" cy="361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77038"/>
          <a:stretch/>
        </p:blipFill>
        <p:spPr>
          <a:xfrm>
            <a:off x="12496800" y="1828800"/>
            <a:ext cx="2202982" cy="4551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1577190"/>
            <a:ext cx="38114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Frontal </a:t>
            </a:r>
            <a:r>
              <a:rPr lang="en-US" sz="2400" i="1" dirty="0" err="1"/>
              <a:t>Broca’s</a:t>
            </a:r>
            <a:r>
              <a:rPr lang="en-US" sz="2400" i="1" dirty="0"/>
              <a:t> area</a:t>
            </a:r>
            <a:r>
              <a:rPr lang="en-US" dirty="0"/>
              <a:t> (frontal)</a:t>
            </a:r>
          </a:p>
          <a:p>
            <a:pPr lvl="1"/>
            <a:r>
              <a:rPr lang="en-US" dirty="0"/>
              <a:t>Language production</a:t>
            </a:r>
          </a:p>
          <a:p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919958" y="6048441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dirty="0"/>
              <a:t>EARLIER LEARNERS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610" y="2246826"/>
            <a:ext cx="5110410" cy="366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3744" y="6533411"/>
            <a:ext cx="89414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100" dirty="0">
                <a:latin typeface="Segoe UI" panose="020B0502040204020203" pitchFamily="34" charset="0"/>
              </a:rPr>
              <a:t>Kim KHS, </a:t>
            </a:r>
            <a:r>
              <a:rPr lang="en-US" sz="1100" dirty="0" err="1">
                <a:latin typeface="Segoe UI" panose="020B0502040204020203" pitchFamily="34" charset="0"/>
              </a:rPr>
              <a:t>Relkin</a:t>
            </a:r>
            <a:r>
              <a:rPr lang="en-US" sz="1100" dirty="0">
                <a:latin typeface="Segoe UI" panose="020B0502040204020203" pitchFamily="34" charset="0"/>
              </a:rPr>
              <a:t> NR, Lee K-M, Hirsch J: </a:t>
            </a:r>
            <a:r>
              <a:rPr lang="en-US" sz="1100" b="1" dirty="0">
                <a:latin typeface="Segoe UI" panose="020B0502040204020203" pitchFamily="34" charset="0"/>
              </a:rPr>
              <a:t>Distinct cortical areas associated with native and second languages. </a:t>
            </a:r>
            <a:r>
              <a:rPr lang="en-US" sz="1100" b="1" i="1" dirty="0">
                <a:latin typeface="Segoe UI" panose="020B0502040204020203" pitchFamily="34" charset="0"/>
              </a:rPr>
              <a:t>Nature 1997, 388:171-174.</a:t>
            </a:r>
          </a:p>
        </p:txBody>
      </p:sp>
      <p:sp>
        <p:nvSpPr>
          <p:cNvPr id="4" name="Rectangle 3"/>
          <p:cNvSpPr/>
          <p:nvPr/>
        </p:nvSpPr>
        <p:spPr>
          <a:xfrm>
            <a:off x="-413740" y="-508516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Second language learning and the brain</a:t>
            </a:r>
          </a:p>
        </p:txBody>
      </p:sp>
    </p:spTree>
    <p:extLst>
      <p:ext uri="{BB962C8B-B14F-4D97-AF65-F5344CB8AC3E}">
        <p14:creationId xmlns:p14="http://schemas.microsoft.com/office/powerpoint/2010/main" val="33303701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Communicative Development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/>
              <a:t>Rudimentary forms of initiation take place by 12 </a:t>
            </a:r>
            <a:r>
              <a:rPr lang="en-US" dirty="0" err="1"/>
              <a:t>mos</a:t>
            </a:r>
            <a:endParaRPr lang="en-US" dirty="0"/>
          </a:p>
          <a:p>
            <a:pPr lvl="1"/>
            <a:r>
              <a:rPr lang="en-US" dirty="0"/>
              <a:t>RJA by 10 </a:t>
            </a:r>
            <a:r>
              <a:rPr lang="en-US" dirty="0" err="1"/>
              <a:t>mos</a:t>
            </a:r>
            <a:endParaRPr lang="en-US" dirty="0"/>
          </a:p>
          <a:p>
            <a:pPr lvl="1"/>
            <a:r>
              <a:rPr lang="en-US" dirty="0"/>
              <a:t>IJA by 12 </a:t>
            </a:r>
            <a:r>
              <a:rPr lang="en-US" dirty="0" err="1"/>
              <a:t>mos</a:t>
            </a:r>
            <a:endParaRPr lang="en-US" dirty="0"/>
          </a:p>
          <a:p>
            <a:pPr lvl="1">
              <a:buNone/>
            </a:pPr>
            <a:endParaRPr lang="en-US" sz="2000" dirty="0"/>
          </a:p>
          <a:p>
            <a:pPr lvl="1"/>
            <a:r>
              <a:rPr lang="en-US" sz="2000" dirty="0"/>
              <a:t>*** ESCS video***</a:t>
            </a:r>
          </a:p>
          <a:p>
            <a:pPr marL="170752" lvl="1" indent="0">
              <a:buNone/>
            </a:pPr>
            <a:endParaRPr lang="en-US" sz="2000" dirty="0"/>
          </a:p>
          <a:p>
            <a:r>
              <a:rPr lang="en-US" dirty="0"/>
              <a:t>Early participation in conversational interactions as primary support for initial stages of language acquisition</a:t>
            </a:r>
          </a:p>
        </p:txBody>
      </p:sp>
    </p:spTree>
    <p:extLst>
      <p:ext uri="{BB962C8B-B14F-4D97-AF65-F5344CB8AC3E}">
        <p14:creationId xmlns:p14="http://schemas.microsoft.com/office/powerpoint/2010/main" val="3445181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Little posterior difference in </a:t>
            </a:r>
            <a:r>
              <a:rPr lang="en-US" sz="4800" dirty="0"/>
              <a:t>Wernicke’s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200400" y="4886844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Posterior area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30863"/>
            <a:ext cx="5181600" cy="456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177519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Wernicke’s area (temporal)</a:t>
            </a:r>
          </a:p>
          <a:p>
            <a:pPr lvl="1"/>
            <a:r>
              <a:rPr lang="en-US" dirty="0"/>
              <a:t>Language comprehension</a:t>
            </a:r>
          </a:p>
        </p:txBody>
      </p:sp>
    </p:spTree>
    <p:extLst>
      <p:ext uri="{BB962C8B-B14F-4D97-AF65-F5344CB8AC3E}">
        <p14:creationId xmlns:p14="http://schemas.microsoft.com/office/powerpoint/2010/main" val="886031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Auditory Development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84582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At birth audition among best developed senses</a:t>
            </a:r>
          </a:p>
          <a:p>
            <a:pPr lvl="1"/>
            <a:r>
              <a:rPr lang="en-US" dirty="0"/>
              <a:t>Sensitivity to contrasts (e.g., /p/ vs. /b/)</a:t>
            </a:r>
          </a:p>
          <a:p>
            <a:pPr lvl="1"/>
            <a:r>
              <a:rPr lang="en-US" dirty="0"/>
              <a:t>Ability to store auditory sequences</a:t>
            </a:r>
          </a:p>
          <a:p>
            <a:pPr lvl="2"/>
            <a:r>
              <a:rPr lang="en-US" dirty="0"/>
              <a:t>Focus on stressed syllables and syllables immediately  following stressed syllables</a:t>
            </a:r>
          </a:p>
          <a:p>
            <a:pPr lvl="1"/>
            <a:r>
              <a:rPr lang="en-US" dirty="0"/>
              <a:t>Preference for language/voice of mother experienced prenatally</a:t>
            </a:r>
          </a:p>
          <a:p>
            <a:pPr lvl="1">
              <a:buNone/>
            </a:pPr>
            <a:endParaRPr lang="en-US" dirty="0"/>
          </a:p>
          <a:p>
            <a:pPr lvl="2"/>
            <a:r>
              <a:rPr lang="en-US" dirty="0" err="1"/>
              <a:t>DeCasper</a:t>
            </a:r>
            <a:r>
              <a:rPr lang="en-US" dirty="0"/>
              <a:t> &amp; Fifer, 1980</a:t>
            </a:r>
          </a:p>
        </p:txBody>
      </p:sp>
    </p:spTree>
    <p:extLst>
      <p:ext uri="{BB962C8B-B14F-4D97-AF65-F5344CB8AC3E}">
        <p14:creationId xmlns:p14="http://schemas.microsoft.com/office/powerpoint/2010/main" val="282460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1500" b="1">
                <a:latin typeface="Arial" charset="0"/>
              </a:rPr>
              <a:t>(A) Estimated projection of the optodes (channels 1–10: right hemisphere; channels 11–20: left hemisphere) on the brain of a 30 wGA preterm infant (Fig.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" y="5943504"/>
            <a:ext cx="9106560" cy="94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0" y="1313418"/>
            <a:ext cx="7804800" cy="422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1040" y="597230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100" b="1">
                <a:latin typeface="Arial" charset="0"/>
              </a:rPr>
              <a:t>Mahmoudzadeh M et al. PNAS 2013;110:4846-4851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900">
                <a:latin typeface="Arial" charset="0"/>
              </a:rPr>
              <a:t>©2013 by National Academy of Sciences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2888" y="-9525"/>
            <a:ext cx="962977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59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Prenatal sensitivity to language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Preterm NIRS</a:t>
            </a:r>
          </a:p>
          <a:p>
            <a:r>
              <a:rPr lang="en-US" dirty="0"/>
              <a:t>Able to distinguish</a:t>
            </a:r>
          </a:p>
          <a:p>
            <a:pPr lvl="1"/>
            <a:r>
              <a:rPr lang="en-US" dirty="0"/>
              <a:t>Voice (male vs. female)</a:t>
            </a:r>
          </a:p>
          <a:p>
            <a:pPr lvl="1"/>
            <a:r>
              <a:rPr lang="en-US" dirty="0"/>
              <a:t>Phonemes (/</a:t>
            </a:r>
            <a:r>
              <a:rPr lang="en-US" dirty="0" err="1"/>
              <a:t>ga</a:t>
            </a:r>
            <a:r>
              <a:rPr lang="en-US" dirty="0"/>
              <a:t> and /</a:t>
            </a:r>
            <a:r>
              <a:rPr lang="en-US" dirty="0" err="1"/>
              <a:t>ba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Habituation (deviant) design</a:t>
            </a:r>
          </a:p>
          <a:p>
            <a:r>
              <a:rPr lang="en-US" dirty="0"/>
              <a:t>Similar areas of activation as adults during speech processing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30786"/>
            <a:ext cx="3736390" cy="5310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9" y="6172200"/>
            <a:ext cx="5247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Mahmoudzadeh</a:t>
            </a:r>
            <a:r>
              <a:rPr lang="en-US" sz="1400" dirty="0"/>
              <a:t> et al. Syllabic discrimination in premature human infants prior to complete formation of cortical layers. </a:t>
            </a:r>
            <a:r>
              <a:rPr lang="en-US" sz="1400" i="1" dirty="0"/>
              <a:t>PNAS, 2013, 110:4846-4851.</a:t>
            </a:r>
          </a:p>
        </p:txBody>
      </p:sp>
      <p:sp>
        <p:nvSpPr>
          <p:cNvPr id="6" name="Rectangle 5"/>
          <p:cNvSpPr/>
          <p:nvPr/>
        </p:nvSpPr>
        <p:spPr>
          <a:xfrm rot="5400000">
            <a:off x="6499947" y="40964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Deviant phoneme (DP), deviant voice (DV), and standard (ST) blocks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4191000" y="1452636"/>
            <a:ext cx="5445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US" sz="1800" dirty="0"/>
              <a:t>change of phoneme (left inferior frontal region)</a:t>
            </a:r>
            <a:endParaRPr lang="en-GB" altLang="en-US" sz="1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413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94374" y="2123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US" dirty="0"/>
              <a:t> Preterm infants discriminate the </a:t>
            </a:r>
            <a:r>
              <a:rPr lang="en-US" b="1" i="1" dirty="0"/>
              <a:t>change of phoneme </a:t>
            </a:r>
          </a:p>
          <a:p>
            <a:pPr algn="ctr"/>
            <a:r>
              <a:rPr lang="en-US" dirty="0"/>
              <a:t>(left inferior frontal region)</a:t>
            </a:r>
            <a:endParaRPr lang="en-GB" altLang="en-US" sz="2000" b="1" dirty="0"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" y="5943504"/>
            <a:ext cx="9106560" cy="94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58" y="715034"/>
            <a:ext cx="7447602" cy="553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667000" y="6473903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100" b="1" dirty="0" err="1">
                <a:latin typeface="Arial" charset="0"/>
              </a:rPr>
              <a:t>Mahmoudzadeh</a:t>
            </a:r>
            <a:r>
              <a:rPr lang="en-GB" altLang="en-US" sz="1100" b="1" dirty="0">
                <a:latin typeface="Arial" charset="0"/>
              </a:rPr>
              <a:t> M et al. PNAS 2013;110:4846-4851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900">
                <a:latin typeface="Arial" charset="0"/>
              </a:rPr>
              <a:t>©2013 by National Academy of Sciences</a:t>
            </a:r>
          </a:p>
        </p:txBody>
      </p:sp>
      <p:sp>
        <p:nvSpPr>
          <p:cNvPr id="2" name="Rectangle 1"/>
          <p:cNvSpPr/>
          <p:nvPr/>
        </p:nvSpPr>
        <p:spPr>
          <a:xfrm rot="5400000">
            <a:off x="6278328" y="27380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Deviant phoneme (DP), deviant voice (DV), and standard (ST) blocks</a:t>
            </a:r>
          </a:p>
        </p:txBody>
      </p:sp>
    </p:spTree>
    <p:extLst>
      <p:ext uri="{BB962C8B-B14F-4D97-AF65-F5344CB8AC3E}">
        <p14:creationId xmlns:p14="http://schemas.microsoft.com/office/powerpoint/2010/main" val="3035149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4061"/>
            <a:ext cx="86868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When does experience start? Prenatally based language preference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18711"/>
          <a:stretch/>
        </p:blipFill>
        <p:spPr bwMode="auto">
          <a:xfrm>
            <a:off x="-1" y="1600200"/>
            <a:ext cx="673912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21652" y="5276671"/>
            <a:ext cx="1727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Byers-Heinlein et al. (2010)</a:t>
            </a:r>
          </a:p>
          <a:p>
            <a:pPr algn="ctr"/>
            <a:r>
              <a:rPr lang="en-US" i="1" dirty="0"/>
              <a:t>Psychological Science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80881" r="9875"/>
          <a:stretch/>
        </p:blipFill>
        <p:spPr bwMode="auto">
          <a:xfrm>
            <a:off x="2296919" y="2047023"/>
            <a:ext cx="655212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6139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Auditory Development (experience)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3657600" cy="45262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 first six months</a:t>
            </a:r>
          </a:p>
          <a:p>
            <a:pPr lvl="1"/>
            <a:r>
              <a:rPr lang="en-US" dirty="0"/>
              <a:t>Lose ability to make discriminations in foreign languages</a:t>
            </a:r>
          </a:p>
          <a:p>
            <a:pPr lvl="2"/>
            <a:r>
              <a:rPr lang="en-US" i="1" dirty="0"/>
              <a:t>Bilingual exposure preserves flexibility</a:t>
            </a:r>
          </a:p>
          <a:p>
            <a:pPr marL="1033272" lvl="3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264025" y="1524000"/>
          <a:ext cx="4727575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7772431" imgH="4114862" progId="MSGraph.Chart.8">
                  <p:embed followColorScheme="full"/>
                </p:oleObj>
              </mc:Choice>
              <mc:Fallback>
                <p:oleObj name="Chart" r:id="rId3" imgW="7772431" imgH="411486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4025" y="1524000"/>
                        <a:ext cx="4727575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9233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6868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Similarity to English predicts vocabulary </a:t>
            </a:r>
            <a:r>
              <a:rPr lang="en-US" i="1" dirty="0"/>
              <a:t>in 2</a:t>
            </a:r>
            <a:r>
              <a:rPr lang="en-US" i="1" baseline="30000" dirty="0"/>
              <a:t>nd</a:t>
            </a:r>
            <a:r>
              <a:rPr lang="en-US" i="1" dirty="0"/>
              <a:t> language acquisition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‘3 measures of linguistic distance—phonological overlap, SVO order typology, and morphological complexity—predicted vocabulary knowledge in 2-year-olds learning British English and 1 of 13 target Additional Languages, above and beyond variance due to Language Community</a:t>
            </a:r>
          </a:p>
          <a:p>
            <a:pPr lvl="1"/>
            <a:r>
              <a:rPr lang="en-US" dirty="0"/>
              <a:t>Children learning a language phonologically close to English had Additional Language production vocabularies</a:t>
            </a:r>
          </a:p>
          <a:p>
            <a:pPr lvl="1"/>
            <a:r>
              <a:rPr lang="en-US" dirty="0"/>
              <a:t>Those learning typologically or morphologically close languages to English had a larger Additional Language comprehension vocabulary.’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63" y="5577351"/>
            <a:ext cx="1862137" cy="11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52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Domains of Development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Perception</a:t>
            </a:r>
          </a:p>
          <a:p>
            <a:r>
              <a:rPr lang="en-US"/>
              <a:t>Cognition</a:t>
            </a:r>
          </a:p>
          <a:p>
            <a:r>
              <a:rPr lang="en-US">
                <a:solidFill>
                  <a:srgbClr val="FF0000"/>
                </a:solidFill>
              </a:rPr>
              <a:t>Language </a:t>
            </a:r>
          </a:p>
          <a:p>
            <a:r>
              <a:rPr lang="en-US"/>
              <a:t>Social/Emotional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337924" name="Picture 4" descr="Bronfenbrenner-systems 19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629025"/>
            <a:ext cx="4267200" cy="2924175"/>
          </a:xfrm>
          <a:prstGeom prst="rect">
            <a:avLst/>
          </a:prstGeom>
          <a:noFill/>
        </p:spPr>
      </p:pic>
      <p:sp>
        <p:nvSpPr>
          <p:cNvPr id="337925" name="Rectangle 5"/>
          <p:cNvSpPr>
            <a:spLocks noChangeArrowheads="1"/>
          </p:cNvSpPr>
          <p:nvPr/>
        </p:nvSpPr>
        <p:spPr bwMode="auto">
          <a:xfrm>
            <a:off x="6172200" y="4978400"/>
            <a:ext cx="457200" cy="4572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93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373CA8-D635-4ACE-8498-A6A9822489C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Crying</a:t>
            </a: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Earliest vocalization –Curvilinear development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at birth cry 1-1 1/2 </a:t>
            </a:r>
            <a:r>
              <a:rPr lang="en-US" altLang="en-US" sz="2000" dirty="0" err="1"/>
              <a:t>hrs</a:t>
            </a:r>
            <a:r>
              <a:rPr lang="en-US" altLang="en-US" sz="2000" dirty="0"/>
              <a:t>/day 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6 </a:t>
            </a:r>
            <a:r>
              <a:rPr lang="en-US" altLang="en-US" sz="2000" dirty="0" err="1"/>
              <a:t>wks</a:t>
            </a:r>
            <a:r>
              <a:rPr lang="en-US" altLang="en-US" sz="2000" dirty="0"/>
              <a:t> cry 2-4 </a:t>
            </a:r>
            <a:r>
              <a:rPr lang="en-US" altLang="en-US" sz="2000" dirty="0" err="1"/>
              <a:t>hrs</a:t>
            </a:r>
            <a:r>
              <a:rPr lang="en-US" altLang="en-US" sz="2000" dirty="0"/>
              <a:t>/day 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12 </a:t>
            </a:r>
            <a:r>
              <a:rPr lang="en-US" altLang="en-US" sz="2000" dirty="0" err="1"/>
              <a:t>wks</a:t>
            </a:r>
            <a:r>
              <a:rPr lang="en-US" altLang="en-US" sz="2000" dirty="0"/>
              <a:t> crying decreases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Individual differences in quantity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Naturally occurring behavior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Then recruited for communication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Continuum of intentionality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Both directed and undirected crying still present at 12 months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2800" y="5796070"/>
            <a:ext cx="51054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lnSpc>
                <a:spcPct val="90000"/>
              </a:lnSpc>
            </a:pPr>
            <a:r>
              <a:rPr lang="en-US" altLang="en-US" sz="1200" i="1" dirty="0"/>
              <a:t>Gustafson</a:t>
            </a:r>
            <a:r>
              <a:rPr lang="en-US" altLang="en-US" sz="1200" dirty="0"/>
              <a:t>, G E.; </a:t>
            </a:r>
            <a:r>
              <a:rPr lang="en-US" altLang="en-US" sz="1200" i="1" dirty="0"/>
              <a:t>Green</a:t>
            </a:r>
            <a:r>
              <a:rPr lang="en-US" altLang="en-US" sz="1200" dirty="0"/>
              <a:t>, J A. Developmental coordination of </a:t>
            </a:r>
            <a:r>
              <a:rPr lang="en-US" altLang="en-US" sz="1200" b="1" i="1" dirty="0"/>
              <a:t>cry</a:t>
            </a:r>
            <a:r>
              <a:rPr lang="en-US" altLang="en-US" sz="1200" dirty="0"/>
              <a:t> sounds with visual regard and gestures. </a:t>
            </a:r>
            <a:r>
              <a:rPr lang="en-US" altLang="en-US" sz="1200" i="1" dirty="0"/>
              <a:t>Infant</a:t>
            </a:r>
            <a:r>
              <a:rPr lang="en-US" altLang="en-US" sz="1200" dirty="0"/>
              <a:t> Behavior &amp; Development. 1991 Jan-Mar </a:t>
            </a:r>
            <a:r>
              <a:rPr lang="en-US" altLang="en-US" sz="1200" dirty="0" err="1"/>
              <a:t>Vol</a:t>
            </a:r>
            <a:r>
              <a:rPr lang="en-US" altLang="en-US" sz="1200" dirty="0"/>
              <a:t> 14(1) 51-57 </a:t>
            </a:r>
          </a:p>
        </p:txBody>
      </p:sp>
    </p:spTree>
    <p:extLst>
      <p:ext uri="{BB962C8B-B14F-4D97-AF65-F5344CB8AC3E}">
        <p14:creationId xmlns:p14="http://schemas.microsoft.com/office/powerpoint/2010/main" val="3746136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84DF12-E39E-45B4-8717-FFB8C89EDC2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Two crying functions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Earliest vocalization –Curvilinear development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at birth cry 1-1 1/2 </a:t>
            </a:r>
            <a:r>
              <a:rPr lang="en-US" altLang="en-US" sz="2000" dirty="0" err="1"/>
              <a:t>hrs</a:t>
            </a:r>
            <a:r>
              <a:rPr lang="en-US" altLang="en-US" sz="2000" dirty="0"/>
              <a:t>/day 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6 </a:t>
            </a:r>
            <a:r>
              <a:rPr lang="en-US" altLang="en-US" sz="2000" dirty="0" err="1"/>
              <a:t>wks</a:t>
            </a:r>
            <a:r>
              <a:rPr lang="en-US" altLang="en-US" sz="2000" dirty="0"/>
              <a:t> cry 2-4 </a:t>
            </a:r>
            <a:r>
              <a:rPr lang="en-US" altLang="en-US" sz="2000" dirty="0" err="1"/>
              <a:t>hrs</a:t>
            </a:r>
            <a:r>
              <a:rPr lang="en-US" altLang="en-US" sz="2000" dirty="0"/>
              <a:t>/day 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12 </a:t>
            </a:r>
            <a:r>
              <a:rPr lang="en-US" altLang="en-US" sz="2000" dirty="0" err="1"/>
              <a:t>wks</a:t>
            </a:r>
            <a:r>
              <a:rPr lang="en-US" altLang="en-US" sz="2000" dirty="0"/>
              <a:t> crying decreases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Individual differences in quantity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By 12 mo, most infants sometimes directed their crying toward the caregiver &amp; elaborated cries with gestures.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But most continued to exhibit simple, undirected crying. 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Crying is both intentional and not intentional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increased variability &amp; sophistication in form/ function. </a:t>
            </a:r>
          </a:p>
          <a:p>
            <a:pPr lvl="4">
              <a:lnSpc>
                <a:spcPct val="90000"/>
              </a:lnSpc>
            </a:pPr>
            <a:r>
              <a:rPr lang="en-US" altLang="en-US" sz="1800" i="1" dirty="0"/>
              <a:t>Gustafson</a:t>
            </a:r>
            <a:r>
              <a:rPr lang="en-US" altLang="en-US" sz="1800" dirty="0"/>
              <a:t>, G E.; </a:t>
            </a:r>
            <a:r>
              <a:rPr lang="en-US" altLang="en-US" sz="1800" i="1" dirty="0"/>
              <a:t>Green</a:t>
            </a:r>
            <a:r>
              <a:rPr lang="en-US" altLang="en-US" sz="1800" dirty="0"/>
              <a:t>, J A. Developmental coordination of </a:t>
            </a:r>
            <a:r>
              <a:rPr lang="en-US" altLang="en-US" sz="1800" b="1" i="1" dirty="0"/>
              <a:t>cry</a:t>
            </a:r>
            <a:r>
              <a:rPr lang="en-US" altLang="en-US" sz="1800" dirty="0"/>
              <a:t> sounds with visual regard and gestures. </a:t>
            </a:r>
            <a:r>
              <a:rPr lang="en-US" altLang="en-US" sz="1800" i="1" dirty="0"/>
              <a:t>Infant</a:t>
            </a:r>
            <a:r>
              <a:rPr lang="en-US" altLang="en-US" sz="1800" dirty="0"/>
              <a:t> Behavior &amp; Development. 1991 Jan-Mar </a:t>
            </a:r>
            <a:r>
              <a:rPr lang="en-US" altLang="en-US" sz="1800" dirty="0" err="1"/>
              <a:t>Vol</a:t>
            </a:r>
            <a:r>
              <a:rPr lang="en-US" altLang="en-US" sz="1800" dirty="0"/>
              <a:t> 14(1) 51-57 </a:t>
            </a:r>
          </a:p>
        </p:txBody>
      </p:sp>
    </p:spTree>
    <p:extLst>
      <p:ext uri="{BB962C8B-B14F-4D97-AF65-F5344CB8AC3E}">
        <p14:creationId xmlns:p14="http://schemas.microsoft.com/office/powerpoint/2010/main" val="2303069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AC8EB2-6D3B-4C49-AE69-F30E5BA3F36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921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 acoustic patterns</a:t>
            </a:r>
          </a:p>
        </p:txBody>
      </p:sp>
      <p:sp>
        <p:nvSpPr>
          <p:cNvPr id="9220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Basic hunger cry</a:t>
            </a:r>
          </a:p>
          <a:p>
            <a:pPr lvl="1"/>
            <a:r>
              <a:rPr lang="en-US" altLang="en-US" sz="2400"/>
              <a:t>rhythmic pattern of loud crying, silence, inhalation</a:t>
            </a:r>
          </a:p>
          <a:p>
            <a:r>
              <a:rPr lang="en-US" altLang="en-US" sz="2800"/>
              <a:t>Pain cry </a:t>
            </a:r>
          </a:p>
          <a:p>
            <a:pPr lvl="1"/>
            <a:r>
              <a:rPr lang="en-US" altLang="en-US" sz="2400"/>
              <a:t>loud, long shrill cry, then breath-holding silence</a:t>
            </a:r>
          </a:p>
          <a:p>
            <a:r>
              <a:rPr lang="en-US" altLang="en-US" sz="2800"/>
              <a:t>Fake cry</a:t>
            </a:r>
          </a:p>
          <a:p>
            <a:pPr lvl="2"/>
            <a:r>
              <a:rPr lang="en-US" altLang="en-US"/>
              <a:t>low pitch and intensity, poorly articulated moans</a:t>
            </a:r>
          </a:p>
          <a:p>
            <a:endParaRPr lang="en-US" altLang="en-US" sz="2800"/>
          </a:p>
          <a:p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2088023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04C235-1107-421F-BCD0-A7D116E5686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Crying judgments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Adults have some capacity to distinguish</a:t>
            </a:r>
          </a:p>
          <a:p>
            <a:r>
              <a:rPr lang="en-US" altLang="en-US"/>
              <a:t>Judgment depends on care giving context as well as acoustics</a:t>
            </a:r>
          </a:p>
          <a:p>
            <a:r>
              <a:rPr lang="en-US" altLang="en-US"/>
              <a:t>Perceived aversiveness is important dimension of judgments about meaning of cries</a:t>
            </a:r>
          </a:p>
        </p:txBody>
      </p:sp>
    </p:spTree>
    <p:extLst>
      <p:ext uri="{BB962C8B-B14F-4D97-AF65-F5344CB8AC3E}">
        <p14:creationId xmlns:p14="http://schemas.microsoft.com/office/powerpoint/2010/main" val="304999516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2416E-54F9-4886-902C-96F397C32E0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Cries sound bad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/>
              <a:t>There appears to be an underlying continuum of perceived aversiveness in young infants’ cries</a:t>
            </a:r>
          </a:p>
          <a:p>
            <a:r>
              <a:rPr lang="en-US" altLang="en-US" sz="2400"/>
              <a:t>That can be predicted by their duration, dysphonation, and proportion of energy in various frequencies</a:t>
            </a:r>
          </a:p>
          <a:p>
            <a:endParaRPr lang="en-US" altLang="en-US" sz="2400"/>
          </a:p>
          <a:p>
            <a:r>
              <a:rPr lang="en-US" altLang="en-US" sz="2400"/>
              <a:t>Parents and  undergraduate non-parents perceive the cries as equally aversive.</a:t>
            </a:r>
          </a:p>
          <a:p>
            <a:pPr lvl="4"/>
            <a:r>
              <a:rPr lang="en-US" altLang="en-US" sz="1600" i="1"/>
              <a:t>Gustafson</a:t>
            </a:r>
            <a:r>
              <a:rPr lang="en-US" altLang="en-US" sz="1600"/>
              <a:t>, G. E.; </a:t>
            </a:r>
            <a:r>
              <a:rPr lang="en-US" altLang="en-US" sz="1600" i="1"/>
              <a:t>Green</a:t>
            </a:r>
            <a:r>
              <a:rPr lang="en-US" altLang="en-US" sz="1600"/>
              <a:t>, J. A. ‘Acoustic features of cry perception: Infant development. ’Child Development. 1989 Aug Vol 60(4) 772-780 </a:t>
            </a:r>
          </a:p>
          <a:p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708315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altLang="en-US" dirty="0" err="1"/>
              <a:t>Prelinguistic</a:t>
            </a:r>
            <a:r>
              <a:rPr lang="en-US" altLang="en-US" dirty="0"/>
              <a:t> speech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Use of sounds in a communicative manner before speech (no words or grammar)</a:t>
            </a:r>
          </a:p>
          <a:p>
            <a:r>
              <a:rPr lang="en-US" altLang="en-US" dirty="0"/>
              <a:t>Progress through stages culminating in speech-like vocalizations</a:t>
            </a:r>
            <a:endParaRPr lang="en-US" altLang="en-US" sz="2400" dirty="0"/>
          </a:p>
          <a:p>
            <a:pPr lvl="1"/>
            <a:r>
              <a:rPr lang="en-US" altLang="en-US" sz="2400" dirty="0"/>
              <a:t>Phonation, </a:t>
            </a:r>
            <a:r>
              <a:rPr lang="en-US" altLang="en-US" sz="2400" dirty="0" err="1"/>
              <a:t>Gooing</a:t>
            </a:r>
            <a:r>
              <a:rPr lang="en-US" altLang="en-US" sz="2400" dirty="0"/>
              <a:t>, Expansion, Canonical</a:t>
            </a:r>
          </a:p>
          <a:p>
            <a:pPr lvl="2"/>
            <a:r>
              <a:rPr lang="en-US" altLang="en-US" sz="2000" dirty="0"/>
              <a:t>Some overlap in vocalizations characteristic of stages</a:t>
            </a:r>
          </a:p>
          <a:p>
            <a:pPr lvl="2"/>
            <a:endParaRPr lang="en-US" altLang="en-US" sz="2000" dirty="0"/>
          </a:p>
          <a:p>
            <a:pPr lvl="4" algn="r"/>
            <a:r>
              <a:rPr lang="en-US" altLang="en-US" sz="1800" dirty="0">
                <a:hlinkClick r:id="rId3"/>
              </a:rPr>
              <a:t>Kim Oller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99679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altLang="en-US"/>
              <a:t>Phonation Stage, 0-2/3 months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i="1"/>
              <a:t>Vowel-like </a:t>
            </a:r>
            <a:r>
              <a:rPr lang="en-US" altLang="en-US" sz="2800"/>
              <a:t>(“quasi-resonant”)</a:t>
            </a:r>
          </a:p>
          <a:p>
            <a:r>
              <a:rPr lang="en-US" altLang="en-US" sz="2800"/>
              <a:t>Produced with normal speech like phonation involving vibration of the larynx but with the vocal tract at rest</a:t>
            </a:r>
          </a:p>
          <a:p>
            <a:pPr lvl="1"/>
            <a:r>
              <a:rPr lang="en-US" altLang="en-US" sz="2400">
                <a:cs typeface="Times New Roman" pitchFamily="18" charset="0"/>
              </a:rPr>
              <a:t>“comfort or pleasure” sounds - can sound like grunts</a:t>
            </a:r>
          </a:p>
          <a:p>
            <a:r>
              <a:rPr lang="en-US" altLang="en-US" sz="2800">
                <a:cs typeface="Times New Roman" pitchFamily="18" charset="0"/>
              </a:rPr>
              <a:t>The infant’s tongue almost completely fills the mouth limiting the sounds newborns can make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920875" y="6991350"/>
            <a:ext cx="123364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Monotype Sorts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SzPct val="75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Monotype Sorts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SzPct val="75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spcBef>
                <a:spcPct val="20000"/>
              </a:spcBef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4">
              <a:lnSpc>
                <a:spcPct val="90000"/>
              </a:lnSpc>
              <a:buFont typeface="Monotype Sorts"/>
              <a:buChar char="n"/>
            </a:pPr>
            <a:r>
              <a:rPr lang="en-US" altLang="en-US" sz="2800">
                <a:cs typeface="Times New Roman" pitchFamily="18" charset="0"/>
              </a:rPr>
              <a:t>the infant’s mouth is almost closed; sounds are flat and nasal sounding</a:t>
            </a:r>
            <a:r>
              <a:rPr lang="en-US" altLang="en-US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2269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rIns="45720" rtlCol="0" anchor="ctr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altLang="en-US"/>
              <a:t>Cooing/Gooing Stage, 1 - 4 months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Still vowel-like</a:t>
            </a:r>
          </a:p>
          <a:p>
            <a:pPr lvl="1"/>
            <a:r>
              <a:rPr lang="en-US" altLang="en-US"/>
              <a:t>/e/ &amp; /u/ </a:t>
            </a:r>
          </a:p>
          <a:p>
            <a:pPr lvl="1"/>
            <a:r>
              <a:rPr lang="en-US" altLang="en-US"/>
              <a:t>but last longer </a:t>
            </a:r>
          </a:p>
          <a:p>
            <a:r>
              <a:rPr lang="en-US" altLang="en-US"/>
              <a:t>more guttural &amp; throaty</a:t>
            </a:r>
          </a:p>
          <a:p>
            <a:pPr lvl="1"/>
            <a:r>
              <a:rPr lang="en-US" altLang="en-US"/>
              <a:t>produced in the back of the vocal cavity</a:t>
            </a:r>
          </a:p>
          <a:p>
            <a:r>
              <a:rPr lang="en-US" altLang="en-US"/>
              <a:t>thought to be precursors to consonants</a:t>
            </a:r>
          </a:p>
          <a:p>
            <a:pPr lvl="1"/>
            <a:r>
              <a:rPr lang="en-US" altLang="en-US"/>
              <a:t>/k/ /g/</a:t>
            </a:r>
          </a:p>
        </p:txBody>
      </p:sp>
    </p:spTree>
    <p:extLst>
      <p:ext uri="{BB962C8B-B14F-4D97-AF65-F5344CB8AC3E}">
        <p14:creationId xmlns:p14="http://schemas.microsoft.com/office/powerpoint/2010/main" val="2331697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altLang="en-US"/>
              <a:t>Expansion Stage, 3 - 8 months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5191"/>
            <a:ext cx="8534400" cy="462560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Isolated vowel-like sounds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Usually produced with the mouth open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Full vowels (“fully resonant nuclei”)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Vocal repertoire expands dramatically 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Infants experiment with sound production, varying pitch, volume, rate 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Intentional communicative play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Already beyond pre-set animal calls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Which have set form and set causes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Infant vocalizes for pleasure (just to have fun) or displeasure</a:t>
            </a:r>
          </a:p>
        </p:txBody>
      </p:sp>
    </p:spTree>
    <p:extLst>
      <p:ext uri="{BB962C8B-B14F-4D97-AF65-F5344CB8AC3E}">
        <p14:creationId xmlns:p14="http://schemas.microsoft.com/office/powerpoint/2010/main" val="3088745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rIns="45720" rtlCol="0" anchor="ctr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altLang="en-US"/>
              <a:t>Checking out the new sound system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Yells/whispers: playing with amplitude/intensity</a:t>
            </a:r>
          </a:p>
          <a:p>
            <a:pPr lvl="2">
              <a:lnSpc>
                <a:spcPct val="90000"/>
              </a:lnSpc>
            </a:pPr>
            <a:r>
              <a:rPr lang="en-US" altLang="en-US" sz="2000">
                <a:cs typeface="Times New Roman" pitchFamily="18" charset="0"/>
              </a:rPr>
              <a:t>yells = high intensity, whispers = low intensity</a:t>
            </a:r>
            <a:r>
              <a:rPr lang="en-US" altLang="en-US" sz="200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cs typeface="Times New Roman" pitchFamily="18" charset="0"/>
              </a:rPr>
              <a:t>Squeals &amp; Growls:  playing with pitch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cs typeface="Times New Roman" pitchFamily="18" charset="0"/>
              </a:rPr>
              <a:t>squeals = high pitch, growls = low pitch</a:t>
            </a:r>
            <a:r>
              <a:rPr lang="en-US" altLang="en-US" sz="240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Raspberries 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labial trill &amp; vibrants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Cannot transcribe as adult syllables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Marginal babbles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consonant-vowel (CV) sequences 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the transition between C &amp; V is slow and drawn out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immature syllables</a:t>
            </a:r>
          </a:p>
        </p:txBody>
      </p:sp>
    </p:spTree>
    <p:extLst>
      <p:ext uri="{BB962C8B-B14F-4D97-AF65-F5344CB8AC3E}">
        <p14:creationId xmlns:p14="http://schemas.microsoft.com/office/powerpoint/2010/main" val="340684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Definitions (and gestures)</a:t>
            </a:r>
          </a:p>
          <a:p>
            <a:r>
              <a:rPr lang="en-US" dirty="0"/>
              <a:t>Behaviorist vs. nativist</a:t>
            </a:r>
          </a:p>
          <a:p>
            <a:pPr lvl="1"/>
            <a:r>
              <a:rPr lang="en-US" dirty="0"/>
              <a:t>Critiques and data</a:t>
            </a:r>
          </a:p>
          <a:p>
            <a:r>
              <a:rPr lang="en-US" dirty="0"/>
              <a:t>Interactionist</a:t>
            </a:r>
          </a:p>
          <a:p>
            <a:pPr lvl="1"/>
            <a:r>
              <a:rPr lang="en-US" dirty="0"/>
              <a:t>Beginnings</a:t>
            </a:r>
          </a:p>
          <a:p>
            <a:r>
              <a:rPr lang="en-US" dirty="0"/>
              <a:t>Vocal development</a:t>
            </a:r>
          </a:p>
          <a:p>
            <a:pPr lvl="1"/>
            <a:r>
              <a:rPr lang="en-US" dirty="0"/>
              <a:t>Cries</a:t>
            </a:r>
          </a:p>
          <a:p>
            <a:pPr lvl="1"/>
            <a:r>
              <a:rPr lang="en-US" dirty="0"/>
              <a:t>Expansion stage freedom</a:t>
            </a:r>
          </a:p>
          <a:p>
            <a:r>
              <a:rPr lang="en-US" dirty="0"/>
              <a:t>Interactive effects on infant vocal production</a:t>
            </a:r>
          </a:p>
          <a:p>
            <a:r>
              <a:rPr lang="en-US" dirty="0"/>
              <a:t>Big data vocalization distinction of ASD</a:t>
            </a:r>
          </a:p>
          <a:p>
            <a:r>
              <a:rPr lang="en-US" dirty="0">
                <a:solidFill>
                  <a:schemeClr val="accent6"/>
                </a:solidFill>
              </a:rPr>
              <a:t>Back to interaction: ASD vocal development and interaction </a:t>
            </a:r>
            <a:r>
              <a:rPr lang="en-US" sz="2900" dirty="0">
                <a:solidFill>
                  <a:schemeClr val="accent6"/>
                </a:solidFill>
              </a:rPr>
              <a:t>(Warlaumont)</a:t>
            </a:r>
          </a:p>
          <a:p>
            <a:r>
              <a:rPr lang="en-US" dirty="0">
                <a:solidFill>
                  <a:schemeClr val="accent6"/>
                </a:solidFill>
              </a:rPr>
              <a:t>Classroom inclusion language learning, the case of phonemes (Mitsven)</a:t>
            </a:r>
          </a:p>
          <a:p>
            <a:r>
              <a:rPr lang="en-US" dirty="0"/>
              <a:t>First word learning</a:t>
            </a:r>
          </a:p>
          <a:p>
            <a:pPr lvl="1"/>
            <a:r>
              <a:rPr lang="en-US" dirty="0"/>
              <a:t>Syntax </a:t>
            </a:r>
          </a:p>
          <a:p>
            <a:pPr lvl="1"/>
            <a:r>
              <a:rPr lang="en-US" dirty="0"/>
              <a:t>Statistics  </a:t>
            </a:r>
          </a:p>
          <a:p>
            <a:r>
              <a:rPr lang="en-US" dirty="0"/>
              <a:t>2 words and MLU</a:t>
            </a:r>
          </a:p>
        </p:txBody>
      </p:sp>
    </p:spTree>
    <p:extLst>
      <p:ext uri="{BB962C8B-B14F-4D97-AF65-F5344CB8AC3E}">
        <p14:creationId xmlns:p14="http://schemas.microsoft.com/office/powerpoint/2010/main" val="1549254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Functional flexibility of infant vocalization. </a:t>
            </a:r>
            <a:r>
              <a:rPr lang="en-US" altLang="en-US" sz="3600" dirty="0"/>
              <a:t>Oller, et al. 2013. PNAS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‘Three types of infant vocalizations (squeals, vowel-like sounds, and growls) express a full range of emotional content—positive, neutral, and negative by 3–4 mos.</a:t>
            </a:r>
          </a:p>
          <a:p>
            <a:pPr lvl="1"/>
            <a:r>
              <a:rPr lang="en-US" altLang="en-US" dirty="0"/>
              <a:t>Contrast: cry and laughter are species-specific signals apparently homologous to vocal calls in other primates, with cry overwhelmingly expressing negative and laughter positive emotional states.’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40097-8889-4A1F-A388-219367161B7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03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‘Functional flexibility is a sine qua non in spoken language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Appears before syntax, word learning, and even joint attention, syllable imitation, and canonical babbling. The appearance of functional flexibility early in the first year of human life is a critical step in the development of vocal language and may have been a critical step in the evolution of human language, preceding protosyntax and even primitive single words.’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572DB-2BCA-4A6A-9403-02C456AA9D5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13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 vert="horz" lIns="91440" rIns="45720" rtlCol="0" anchor="ctr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altLang="en-US" dirty="0"/>
              <a:t>Signal flexibility—a phylogenetic prerequisite for functional  flexibility</a:t>
            </a:r>
          </a:p>
        </p:txBody>
      </p:sp>
      <p:pic>
        <p:nvPicPr>
          <p:cNvPr id="174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39" y="1600200"/>
            <a:ext cx="6141371" cy="5257799"/>
          </a:xfrm>
        </p:spPr>
      </p:pic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5C6DE-E458-4008-9FDF-958993C8817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7239000" y="4924961"/>
            <a:ext cx="1828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dirty="0">
                <a:solidFill>
                  <a:srgbClr val="FFC000"/>
                </a:solidFill>
              </a:rPr>
              <a:t>Mirrors species’ language development?</a:t>
            </a:r>
          </a:p>
          <a:p>
            <a:pPr algn="ctr" eaLnBrk="1" hangingPunct="1"/>
            <a:r>
              <a:rPr lang="en-US" altLang="en-US" sz="2000" dirty="0">
                <a:solidFill>
                  <a:srgbClr val="FFC000"/>
                </a:solidFill>
              </a:rPr>
              <a:t>Oller, K.</a:t>
            </a:r>
          </a:p>
        </p:txBody>
      </p:sp>
    </p:spTree>
    <p:extLst>
      <p:ext uri="{BB962C8B-B14F-4D97-AF65-F5344CB8AC3E}">
        <p14:creationId xmlns:p14="http://schemas.microsoft.com/office/powerpoint/2010/main" val="3715732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Articulatory Development </a:t>
            </a:r>
          </a:p>
        </p:txBody>
      </p:sp>
      <p:sp>
        <p:nvSpPr>
          <p:cNvPr id="411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</a:pPr>
            <a:r>
              <a:rPr lang="en-US" sz="2400" dirty="0"/>
              <a:t>Cooing (3 </a:t>
            </a:r>
            <a:r>
              <a:rPr lang="en-US" sz="2400" dirty="0" err="1"/>
              <a:t>mos</a:t>
            </a:r>
            <a:r>
              <a:rPr lang="en-US" sz="2400" dirty="0"/>
              <a:t>)</a:t>
            </a:r>
          </a:p>
          <a:p>
            <a:pPr lvl="2">
              <a:lnSpc>
                <a:spcPct val="80000"/>
              </a:lnSpc>
              <a:buNone/>
            </a:pPr>
            <a:endParaRPr lang="en-US" sz="2000" dirty="0"/>
          </a:p>
          <a:p>
            <a:pPr lvl="2">
              <a:lnSpc>
                <a:spcPct val="80000"/>
              </a:lnSpc>
              <a:buNone/>
            </a:pPr>
            <a:endParaRPr lang="en-US" sz="2000" dirty="0"/>
          </a:p>
          <a:p>
            <a:pPr lvl="2">
              <a:lnSpc>
                <a:spcPct val="80000"/>
              </a:lnSpc>
              <a:buNone/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Consonant-vowel syllables (e.g., /</a:t>
            </a:r>
            <a:r>
              <a:rPr lang="en-US" sz="2400" dirty="0" err="1"/>
              <a:t>ta</a:t>
            </a:r>
            <a:r>
              <a:rPr lang="en-US" sz="2400" dirty="0"/>
              <a:t>/ /</a:t>
            </a:r>
            <a:r>
              <a:rPr lang="en-US" sz="2400" dirty="0" err="1"/>
              <a:t>pe</a:t>
            </a:r>
            <a:r>
              <a:rPr lang="en-US" sz="2400" dirty="0"/>
              <a:t>/) (6 </a:t>
            </a:r>
            <a:r>
              <a:rPr lang="en-US" sz="2400" dirty="0" err="1"/>
              <a:t>mos</a:t>
            </a:r>
            <a:r>
              <a:rPr lang="en-US" sz="2400" dirty="0"/>
              <a:t>)  </a:t>
            </a:r>
            <a:r>
              <a:rPr lang="en-US" sz="2400" dirty="0">
                <a:sym typeface="Wingdings" pitchFamily="2" charset="2"/>
              </a:rPr>
              <a:t> babbling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Babbling maintained and refined by linguistic experiences &amp;    auditory feedback</a:t>
            </a:r>
          </a:p>
          <a:p>
            <a:pPr lvl="3">
              <a:lnSpc>
                <a:spcPct val="80000"/>
              </a:lnSpc>
            </a:pPr>
            <a:r>
              <a:rPr lang="en-US" sz="1800" dirty="0"/>
              <a:t>Deaf babies lose interest in verbal babbling after 6 </a:t>
            </a:r>
            <a:r>
              <a:rPr lang="en-US" sz="1800" dirty="0" err="1"/>
              <a:t>mos</a:t>
            </a:r>
            <a:endParaRPr lang="en-US" sz="1800" dirty="0"/>
          </a:p>
          <a:p>
            <a:pPr lvl="1">
              <a:lnSpc>
                <a:spcPct val="80000"/>
              </a:lnSpc>
            </a:pPr>
            <a:endParaRPr lang="en-US" sz="2400" dirty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sym typeface="Wingdings" pitchFamily="2" charset="2"/>
              </a:rPr>
              <a:t>Babbling becomes less universal and more similar to native language by 12 months</a:t>
            </a:r>
          </a:p>
          <a:p>
            <a:pPr lvl="2">
              <a:lnSpc>
                <a:spcPct val="80000"/>
              </a:lnSpc>
            </a:pPr>
            <a:r>
              <a:rPr lang="en-US" sz="2000" dirty="0">
                <a:sym typeface="Wingdings" pitchFamily="2" charset="2"/>
              </a:rPr>
              <a:t>Nature vs. Nurture perspectives on change</a:t>
            </a:r>
          </a:p>
        </p:txBody>
      </p:sp>
      <p:pic>
        <p:nvPicPr>
          <p:cNvPr id="2" name="Liam just under two months preconversa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8774" y="1411805"/>
            <a:ext cx="2092569" cy="15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9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rIns="45720" rtlCol="0" anchor="ctr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altLang="en-US"/>
              <a:t>Canonical Babbling Stage, 6-10 mos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08176"/>
            <a:ext cx="8991600" cy="462560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Consonant-vowel syllables (e.g., /ta/ /</a:t>
            </a:r>
            <a:r>
              <a:rPr lang="en-US" sz="2400" dirty="0" err="1"/>
              <a:t>pe</a:t>
            </a:r>
            <a:r>
              <a:rPr lang="en-US" sz="2400" dirty="0"/>
              <a:t>/) (6 </a:t>
            </a:r>
            <a:r>
              <a:rPr lang="en-US" sz="2400" dirty="0" err="1"/>
              <a:t>mos</a:t>
            </a:r>
            <a:r>
              <a:rPr lang="en-US" sz="2400" dirty="0"/>
              <a:t>)  </a:t>
            </a:r>
            <a:r>
              <a:rPr lang="en-US" sz="2400" dirty="0">
                <a:sym typeface="Wingdings" pitchFamily="2" charset="2"/>
              </a:rPr>
              <a:t> babbling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Babbling maintained/refined by experience / auditory feedback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Deaf babies lose interest in verbal babbling after 6 </a:t>
            </a:r>
            <a:r>
              <a:rPr lang="en-US" sz="1600" dirty="0" err="1"/>
              <a:t>mos</a:t>
            </a:r>
            <a:endParaRPr lang="en-US" altLang="en-US" dirty="0"/>
          </a:p>
          <a:p>
            <a:pPr>
              <a:lnSpc>
                <a:spcPct val="120000"/>
              </a:lnSpc>
            </a:pPr>
            <a:r>
              <a:rPr lang="en-US" altLang="en-US" sz="2400" dirty="0"/>
              <a:t>CV sequences</a:t>
            </a:r>
            <a:r>
              <a:rPr lang="en-US" altLang="en-US" sz="1800" dirty="0"/>
              <a:t> </a:t>
            </a:r>
          </a:p>
          <a:p>
            <a:pPr lvl="1">
              <a:lnSpc>
                <a:spcPct val="120000"/>
              </a:lnSpc>
            </a:pPr>
            <a:r>
              <a:rPr lang="en-US" altLang="en-US" sz="1600" dirty="0"/>
              <a:t>/ma/ /da/ /</a:t>
            </a:r>
            <a:r>
              <a:rPr lang="en-US" altLang="en-US" sz="1600" dirty="0" err="1"/>
              <a:t>ada</a:t>
            </a:r>
            <a:r>
              <a:rPr lang="en-US" altLang="en-US" sz="1600" dirty="0"/>
              <a:t>/</a:t>
            </a:r>
          </a:p>
          <a:p>
            <a:pPr>
              <a:lnSpc>
                <a:spcPct val="120000"/>
              </a:lnSpc>
            </a:pPr>
            <a:r>
              <a:rPr lang="en-US" altLang="en-US" sz="2400" dirty="0"/>
              <a:t>Transition between CV are crisp</a:t>
            </a:r>
            <a:r>
              <a:rPr lang="en-US" altLang="en-US" sz="1800" dirty="0"/>
              <a:t> </a:t>
            </a:r>
          </a:p>
          <a:p>
            <a:pPr lvl="1">
              <a:lnSpc>
                <a:spcPct val="120000"/>
              </a:lnSpc>
            </a:pPr>
            <a:r>
              <a:rPr lang="en-US" altLang="en-US" sz="1600" dirty="0"/>
              <a:t>Sounds like natural syllables in parent’s language</a:t>
            </a:r>
          </a:p>
          <a:p>
            <a:pPr lvl="1">
              <a:lnSpc>
                <a:spcPct val="120000"/>
              </a:lnSpc>
            </a:pPr>
            <a:r>
              <a:rPr lang="en-US" altLang="en-US" sz="1600" dirty="0"/>
              <a:t>Parents good at identifying this stage</a:t>
            </a:r>
          </a:p>
          <a:p>
            <a:pPr>
              <a:lnSpc>
                <a:spcPct val="120000"/>
              </a:lnSpc>
            </a:pPr>
            <a:r>
              <a:rPr lang="en-US" altLang="en-US" sz="2400" dirty="0"/>
              <a:t>Reduplicated babbling </a:t>
            </a:r>
          </a:p>
          <a:p>
            <a:pPr lvl="1">
              <a:lnSpc>
                <a:spcPct val="120000"/>
              </a:lnSpc>
            </a:pPr>
            <a:r>
              <a:rPr lang="en-US" altLang="en-US" sz="1800" dirty="0"/>
              <a:t>/baba/</a:t>
            </a:r>
            <a:r>
              <a:rPr lang="en-US" altLang="en-US" sz="1800" i="1" dirty="0"/>
              <a:t> </a:t>
            </a:r>
            <a:r>
              <a:rPr lang="en-US" altLang="en-US" sz="1800" dirty="0"/>
              <a:t>/</a:t>
            </a:r>
            <a:r>
              <a:rPr lang="en-US" altLang="en-US" sz="1800" dirty="0" err="1"/>
              <a:t>dadada</a:t>
            </a:r>
            <a:r>
              <a:rPr lang="en-US" altLang="en-US" sz="1800" dirty="0"/>
              <a:t>/ /mama/</a:t>
            </a:r>
            <a:r>
              <a:rPr lang="en-US" altLang="en-US" sz="1800" i="1" dirty="0"/>
              <a:t>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ym typeface="Wingdings" pitchFamily="2" charset="2"/>
              </a:rPr>
              <a:t>Babbling becomes more similar to native language by 12 months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ym typeface="Wingdings" pitchFamily="2" charset="2"/>
              </a:rPr>
              <a:t>Maybe…</a:t>
            </a:r>
          </a:p>
          <a:p>
            <a:pPr lvl="1"/>
            <a:endParaRPr lang="en-US" altLang="en-US" sz="1100" dirty="0"/>
          </a:p>
        </p:txBody>
      </p:sp>
      <p:pic>
        <p:nvPicPr>
          <p:cNvPr id="4" name="Liam just under two months preconversa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7017" y="3124200"/>
            <a:ext cx="2092569" cy="15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altLang="en-US"/>
              <a:t>Importance of Babbling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Involves increasing control over the articulatory mechanism</a:t>
            </a:r>
          </a:p>
          <a:p>
            <a:r>
              <a:rPr lang="en-US" altLang="en-US" sz="2800"/>
              <a:t>Important pre-speech developmental milestone</a:t>
            </a:r>
            <a:endParaRPr lang="en-US" altLang="en-US" sz="2400"/>
          </a:p>
          <a:p>
            <a:r>
              <a:rPr lang="en-US" altLang="en-US" sz="2400"/>
              <a:t>Should be present by 10 months!</a:t>
            </a:r>
          </a:p>
          <a:p>
            <a:pPr lvl="1"/>
            <a:r>
              <a:rPr lang="en-US" altLang="en-US" sz="2000"/>
              <a:t>Occurs in Down Syndrome, premature, low SES kids and in all cultures </a:t>
            </a:r>
          </a:p>
          <a:p>
            <a:pPr lvl="1"/>
            <a:r>
              <a:rPr lang="en-US" altLang="en-US" sz="2000"/>
              <a:t>But its delayed in  hearing impaired infants and deaf children </a:t>
            </a:r>
          </a:p>
        </p:txBody>
      </p:sp>
    </p:spTree>
    <p:extLst>
      <p:ext uri="{BB962C8B-B14F-4D97-AF65-F5344CB8AC3E}">
        <p14:creationId xmlns:p14="http://schemas.microsoft.com/office/powerpoint/2010/main" val="1982966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 of Babbling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/>
              <a:t>At end of stage, infants begin to use patterns or rising intonation that resemble adult speech</a:t>
            </a:r>
          </a:p>
          <a:p>
            <a:pPr lvl="1"/>
            <a:r>
              <a:rPr lang="en-US" altLang="en-US" sz="2400" dirty="0"/>
              <a:t>also known as </a:t>
            </a:r>
            <a:r>
              <a:rPr lang="en-US" altLang="en-US" sz="2400" i="1" dirty="0"/>
              <a:t>gibberish, jargon, </a:t>
            </a:r>
            <a:r>
              <a:rPr lang="en-US" altLang="en-US" sz="2400" dirty="0"/>
              <a:t>or </a:t>
            </a:r>
            <a:r>
              <a:rPr lang="en-US" altLang="en-US" sz="2400" i="1" dirty="0"/>
              <a:t>conversational babbling</a:t>
            </a:r>
          </a:p>
          <a:p>
            <a:pPr lvl="1"/>
            <a:r>
              <a:rPr lang="en-US" altLang="en-US" sz="2400" dirty="0"/>
              <a:t>It has intonation contours of language being learned</a:t>
            </a:r>
            <a:r>
              <a:rPr lang="en-US" altLang="en-US" sz="2400" i="1" dirty="0"/>
              <a:t> </a:t>
            </a:r>
          </a:p>
          <a:p>
            <a:pPr lvl="1"/>
            <a:r>
              <a:rPr lang="en-US" altLang="en-US" sz="2400" i="1" dirty="0"/>
              <a:t>Infants learn the music before the words</a:t>
            </a:r>
          </a:p>
          <a:p>
            <a:r>
              <a:rPr lang="en-US" altLang="en-US" sz="2800" dirty="0"/>
              <a:t>Does not refer (to objects, people, etc.)</a:t>
            </a:r>
            <a:endParaRPr lang="en-US" altLang="en-US" dirty="0"/>
          </a:p>
          <a:p>
            <a:r>
              <a:rPr lang="en-US" altLang="en-US" dirty="0"/>
              <a:t>Is not language</a:t>
            </a:r>
          </a:p>
          <a:p>
            <a:endParaRPr lang="en-US" altLang="en-US" dirty="0"/>
          </a:p>
        </p:txBody>
      </p:sp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C0483-BE89-4338-9153-F3C3307F8C7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5454134"/>
            <a:ext cx="5393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>
                <a:latin typeface="Arial" panose="020B0604020202020204" pitchFamily="34" charset="0"/>
                <a:hlinkClick r:id="rId3"/>
              </a:rPr>
              <a:t>https://www.youtube.com/watch?v=_JmA2ClUvUY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17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Times New Roman" pitchFamily="18" charset="0"/>
              </a:rPr>
              <a:t>Integrative stage (9-18 months)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cs typeface="Times New Roman" pitchFamily="18" charset="0"/>
              </a:rPr>
              <a:t>Beginning of meaningful speech</a:t>
            </a:r>
          </a:p>
          <a:p>
            <a:r>
              <a:rPr lang="en-US" altLang="en-US" dirty="0">
                <a:cs typeface="Times New Roman" pitchFamily="18" charset="0"/>
              </a:rPr>
              <a:t>Some mixing of babbled utterances and words</a:t>
            </a:r>
          </a:p>
          <a:p>
            <a:r>
              <a:rPr lang="en-US" altLang="en-US" dirty="0">
                <a:cs typeface="Times New Roman" pitchFamily="18" charset="0"/>
              </a:rPr>
              <a:t>Gibberish: (jargon) use of adult intonation patterns but what they say makes no sense</a:t>
            </a:r>
          </a:p>
          <a:p>
            <a:pPr lvl="1"/>
            <a:r>
              <a:rPr lang="en-US" altLang="en-US" dirty="0">
                <a:cs typeface="Times New Roman" pitchFamily="18" charset="0"/>
              </a:rPr>
              <a:t>sounds like the child is having a conversation but you can’t understand what they are saying</a:t>
            </a:r>
          </a:p>
          <a:p>
            <a:pPr lvl="1"/>
            <a:r>
              <a:rPr lang="en-US" altLang="en-US" sz="1800" dirty="0">
                <a:hlinkClick r:id="rId3"/>
              </a:rPr>
              <a:t>http://www.wimp.com/babyboys/</a:t>
            </a:r>
            <a:r>
              <a:rPr lang="en-US" altLang="en-US" sz="1800" dirty="0"/>
              <a:t> 			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E2539-BD61-42C5-9601-0D655B0AC32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58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2130" y="71053"/>
            <a:ext cx="8833611" cy="1454238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/>
                <a:cs typeface="Arial"/>
              </a:rPr>
              <a:t>Automated Vocal Analysis of Naturalistic Recordings from Children with Autism, Language Delay, and Typical Development. </a:t>
            </a:r>
            <a:r>
              <a:rPr lang="en-US" sz="2800" dirty="0">
                <a:latin typeface="Arial"/>
                <a:cs typeface="Arial"/>
              </a:rPr>
              <a:t>Oller et al (2010)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Rubenstein</a:t>
            </a:r>
          </a:p>
        </p:txBody>
      </p:sp>
      <p:pic>
        <p:nvPicPr>
          <p:cNvPr id="3" name="Picture 2" descr="Baby_talk_204211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987" y="3962400"/>
            <a:ext cx="3555498" cy="23703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00" y="2324543"/>
            <a:ext cx="609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Arial"/>
                <a:cs typeface="Arial"/>
              </a:rPr>
              <a:t>Oller et al. (2010) illustrates a method to obtain measures of early speech development through </a:t>
            </a:r>
            <a:r>
              <a:rPr lang="en-US" altLang="en-US" b="1" dirty="0">
                <a:latin typeface="Arial"/>
                <a:cs typeface="Arial"/>
              </a:rPr>
              <a:t>automated analysis of massive quantities of day-long audio recordings collected naturalistically in children’s homes</a:t>
            </a:r>
            <a:endParaRPr lang="en-US" alt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115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Feedback changes structure of infant vocalizations in the moment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Franklin Gothic Book"/>
              </a:rPr>
              <a:t>Caregivers can respond to babbling and cause changes in patterns of vocalizations (contingent reinforcement)</a:t>
            </a:r>
            <a:r>
              <a:rPr lang="en-US" dirty="0"/>
              <a:t>?</a:t>
            </a:r>
            <a:endParaRPr lang="en-US" dirty="0">
              <a:solidFill>
                <a:srgbClr val="000000"/>
              </a:solidFill>
              <a:latin typeface="Franklin Gothic Book"/>
            </a:endParaRPr>
          </a:p>
          <a:p>
            <a:pPr lvl="1"/>
            <a:r>
              <a:rPr lang="en-US" dirty="0"/>
              <a:t>Even though these vocalizations occur in a specific developmental order</a:t>
            </a:r>
          </a:p>
          <a:p>
            <a:pPr lvl="3"/>
            <a:r>
              <a:rPr lang="en-US" dirty="0"/>
              <a:t>2008</a:t>
            </a:r>
          </a:p>
          <a:p>
            <a:endParaRPr lang="en-US" dirty="0"/>
          </a:p>
          <a:p>
            <a:pPr marL="237744" lvl="2" indent="0">
              <a:spcBef>
                <a:spcPts val="300"/>
              </a:spcBef>
              <a:buClr>
                <a:srgbClr val="F96A1B"/>
              </a:buClr>
              <a:buNone/>
            </a:pPr>
            <a:endParaRPr lang="en-US" dirty="0">
              <a:solidFill>
                <a:srgbClr val="000000"/>
              </a:solidFill>
              <a:latin typeface="Franklin Gothic Book"/>
            </a:endParaRPr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D3A02A5-CEB7-46C0-B7C3-30F3F50DC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79528"/>
            <a:ext cx="5133975" cy="222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446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Gesture to symbol</a:t>
            </a:r>
          </a:p>
        </p:txBody>
      </p:sp>
      <p:sp>
        <p:nvSpPr>
          <p:cNvPr id="28675" name="Rectangle 1027"/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Gestures</a:t>
            </a:r>
          </a:p>
          <a:p>
            <a:pPr lvl="1"/>
            <a:r>
              <a:rPr lang="en-US" altLang="en-US"/>
              <a:t>Movements with meaning</a:t>
            </a:r>
          </a:p>
          <a:p>
            <a:r>
              <a:rPr lang="en-US" altLang="en-US"/>
              <a:t>Conventional gestures</a:t>
            </a:r>
          </a:p>
          <a:p>
            <a:pPr lvl="1"/>
            <a:r>
              <a:rPr lang="en-US" altLang="en-US"/>
              <a:t>Movements with shared meaning</a:t>
            </a:r>
          </a:p>
          <a:p>
            <a:r>
              <a:rPr lang="en-US" altLang="en-US"/>
              <a:t>Symbols</a:t>
            </a:r>
          </a:p>
          <a:p>
            <a:pPr lvl="1"/>
            <a:r>
              <a:rPr lang="en-US" altLang="en-US"/>
              <a:t>Signs that represent the world</a:t>
            </a:r>
          </a:p>
          <a:p>
            <a:pPr lvl="1"/>
            <a:r>
              <a:rPr lang="en-US" altLang="en-US"/>
              <a:t>Distance between referent object and sign</a:t>
            </a:r>
          </a:p>
          <a:p>
            <a:pPr lvl="1"/>
            <a:r>
              <a:rPr lang="en-US" altLang="en-US"/>
              <a:t>Which can be made with hand or mouth</a:t>
            </a:r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61E5D13-82E4-4954-9E4F-0AE2F1C4039F}" type="slidenum">
              <a:rPr lang="en-US" altLang="en-US" sz="1400"/>
              <a:pPr/>
              <a:t>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7930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Production: Infant vocal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Bef>
                <a:spcPts val="800"/>
              </a:spcBef>
              <a:buClrTx/>
              <a:buSzTx/>
              <a:buFont typeface="Arial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Franklin Gothic Book"/>
              </a:rPr>
              <a:t>Infants typically speak first words by 12 months</a:t>
            </a:r>
          </a:p>
          <a:p>
            <a:pPr marL="342900" lvl="0" indent="-342900">
              <a:spcBef>
                <a:spcPts val="800"/>
              </a:spcBef>
              <a:buClrTx/>
              <a:buSzTx/>
              <a:buFont typeface="Arial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Franklin Gothic Book"/>
              </a:rPr>
              <a:t>Learn to produce speech-like syllables (phonemes) first</a:t>
            </a:r>
          </a:p>
          <a:p>
            <a:pPr marL="342900" lvl="0" indent="-342900">
              <a:spcBef>
                <a:spcPts val="800"/>
              </a:spcBef>
              <a:buClrTx/>
              <a:buSzTx/>
              <a:buFont typeface="Arial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Franklin Gothic Book"/>
              </a:rPr>
              <a:t>Language structured according to environment </a:t>
            </a:r>
          </a:p>
          <a:p>
            <a:pPr marL="342900" lvl="0" indent="-342900">
              <a:spcBef>
                <a:spcPts val="800"/>
              </a:spcBef>
              <a:buClrTx/>
              <a:buSzTx/>
              <a:buFont typeface="Arial" pitchFamily="34" charset="0"/>
              <a:buChar char="•"/>
            </a:pPr>
            <a:endParaRPr lang="en-US" sz="1600" b="1" dirty="0">
              <a:solidFill>
                <a:srgbClr val="000000"/>
              </a:solidFill>
              <a:latin typeface="Franklin Gothic Book"/>
            </a:endParaRPr>
          </a:p>
          <a:p>
            <a:pPr marL="342900" lvl="0" indent="-342900">
              <a:spcBef>
                <a:spcPts val="800"/>
              </a:spcBef>
              <a:buClrTx/>
              <a:buSzTx/>
              <a:buFont typeface="Arial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Franklin Gothic Book"/>
              </a:rPr>
              <a:t>How does this occur?</a:t>
            </a:r>
          </a:p>
          <a:p>
            <a:pPr marL="402336" lvl="2" indent="-164592">
              <a:spcBef>
                <a:spcPts val="300"/>
              </a:spcBef>
              <a:buClr>
                <a:srgbClr val="F96A1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Most research emphasizes anatomical changes of vocal tract</a:t>
            </a:r>
          </a:p>
          <a:p>
            <a:pPr marL="402336" lvl="2" indent="-164592">
              <a:spcBef>
                <a:spcPts val="300"/>
              </a:spcBef>
              <a:buClr>
                <a:srgbClr val="F96A1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Social environment plays important role</a:t>
            </a:r>
          </a:p>
          <a:p>
            <a:pPr marL="402336" lvl="2" indent="-164592">
              <a:spcBef>
                <a:spcPts val="300"/>
              </a:spcBef>
              <a:buClr>
                <a:srgbClr val="F96A1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Has previously been ascribed to imitation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981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Infant vocal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2336" lvl="2" indent="-164592">
              <a:spcBef>
                <a:spcPts val="300"/>
              </a:spcBef>
              <a:buClr>
                <a:srgbClr val="F96A1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By 8 months, infants categorize speech into phonemes congruent with native language</a:t>
            </a:r>
          </a:p>
          <a:p>
            <a:pPr marL="237744" lvl="2" indent="0">
              <a:spcBef>
                <a:spcPts val="300"/>
              </a:spcBef>
              <a:buClr>
                <a:srgbClr val="F96A1B"/>
              </a:buClr>
              <a:buNone/>
            </a:pPr>
            <a:endParaRPr lang="en-US" dirty="0">
              <a:solidFill>
                <a:srgbClr val="000000"/>
              </a:solidFill>
              <a:latin typeface="Franklin Gothic Book"/>
            </a:endParaRPr>
          </a:p>
          <a:p>
            <a:pPr marL="402336" lvl="2" indent="-164592">
              <a:spcBef>
                <a:spcPts val="300"/>
              </a:spcBef>
              <a:buClr>
                <a:srgbClr val="F96A1B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Do caregivers respond to babbling and cause changes in patterns of vocalizations (contingent reinforcement)</a:t>
            </a:r>
            <a:r>
              <a:rPr lang="en-US" dirty="0"/>
              <a:t>?</a:t>
            </a:r>
            <a:endParaRPr lang="en-US" dirty="0">
              <a:solidFill>
                <a:srgbClr val="000000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744743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Feedback changes structure of infant vocalizations in the moment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Franklin Gothic Book"/>
              </a:rPr>
              <a:t>Do caregivers respond to babbling and cause changes in patterns of vocalizations (contingent reinforcement)</a:t>
            </a:r>
            <a:r>
              <a:rPr lang="en-US" dirty="0"/>
              <a:t>?</a:t>
            </a:r>
            <a:endParaRPr lang="en-US" dirty="0">
              <a:solidFill>
                <a:srgbClr val="000000"/>
              </a:solidFill>
              <a:latin typeface="Franklin Gothic Book"/>
            </a:endParaRPr>
          </a:p>
          <a:p>
            <a:r>
              <a:rPr lang="en-US" dirty="0"/>
              <a:t>Even though these vocalizations occur in a specific developmental order</a:t>
            </a:r>
          </a:p>
          <a:p>
            <a:endParaRPr lang="en-US" dirty="0"/>
          </a:p>
          <a:p>
            <a:pPr marL="237744" lvl="2" indent="0">
              <a:spcBef>
                <a:spcPts val="300"/>
              </a:spcBef>
              <a:buClr>
                <a:srgbClr val="F96A1B"/>
              </a:buClr>
              <a:buNone/>
            </a:pPr>
            <a:endParaRPr lang="en-US" dirty="0">
              <a:solidFill>
                <a:srgbClr val="000000"/>
              </a:solidFill>
              <a:latin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497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02336" lvl="2" indent="-164592">
              <a:spcBef>
                <a:spcPts val="300"/>
              </a:spcBef>
              <a:buClr>
                <a:srgbClr val="F96A1B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000000"/>
                </a:solidFill>
                <a:latin typeface="Franklin Gothic Book"/>
              </a:rPr>
              <a:t>General:</a:t>
            </a:r>
          </a:p>
          <a:p>
            <a:pPr marL="630936" lvl="3" indent="-164592">
              <a:spcBef>
                <a:spcPts val="300"/>
              </a:spcBef>
              <a:buClr>
                <a:srgbClr val="F96A1B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60 infants, 9.5-month-olds and caregivers, playroom </a:t>
            </a:r>
          </a:p>
          <a:p>
            <a:pPr marL="630936" lvl="3" indent="-164592">
              <a:spcBef>
                <a:spcPts val="300"/>
              </a:spcBef>
              <a:buClr>
                <a:srgbClr val="F96A1B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Instructions to parents through headphones</a:t>
            </a:r>
          </a:p>
          <a:p>
            <a:pPr marL="630936" lvl="3" indent="-164592">
              <a:spcBef>
                <a:spcPts val="300"/>
              </a:spcBef>
              <a:buClr>
                <a:srgbClr val="F96A1B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Second session with three parts (baseline 1, social response, baseline 2) each ten minutes long</a:t>
            </a:r>
          </a:p>
          <a:p>
            <a:pPr marL="402336" lvl="2" indent="-164592">
              <a:spcBef>
                <a:spcPts val="300"/>
              </a:spcBef>
              <a:buClr>
                <a:srgbClr val="F96A1B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000000"/>
                </a:solidFill>
                <a:latin typeface="Franklin Gothic Book"/>
              </a:rPr>
              <a:t>Conditions (4): looking at types of vocal learning AND contingent reinforcement</a:t>
            </a:r>
          </a:p>
          <a:p>
            <a:pPr marL="630936" lvl="3" indent="-164592">
              <a:spcBef>
                <a:spcPts val="300"/>
              </a:spcBef>
              <a:buClr>
                <a:srgbClr val="F96A1B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Contingent response with fully resonant vowels (contingent-resonant)</a:t>
            </a:r>
          </a:p>
          <a:p>
            <a:pPr marL="630936" lvl="3" indent="-164592">
              <a:spcBef>
                <a:spcPts val="300"/>
              </a:spcBef>
              <a:buClr>
                <a:srgbClr val="F96A1B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Contingent response with words to introduce consonant-vowel combinations (contingent-CV group)</a:t>
            </a:r>
          </a:p>
          <a:p>
            <a:pPr marL="630936" lvl="3" indent="-164592">
              <a:spcBef>
                <a:spcPts val="300"/>
              </a:spcBef>
              <a:buClr>
                <a:srgbClr val="F96A1B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Yoked control conditions for each- matched with a contingent dyad</a:t>
            </a:r>
          </a:p>
          <a:p>
            <a:pPr marL="402336" lvl="2" indent="-164592">
              <a:spcBef>
                <a:spcPts val="300"/>
              </a:spcBef>
              <a:buClr>
                <a:srgbClr val="F96A1B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000000"/>
                </a:solidFill>
                <a:latin typeface="Franklin Gothic Book"/>
              </a:rPr>
              <a:t>Coding:</a:t>
            </a:r>
          </a:p>
          <a:p>
            <a:pPr marL="630936" lvl="3" indent="-164592">
              <a:spcBef>
                <a:spcPts val="300"/>
              </a:spcBef>
              <a:buClr>
                <a:srgbClr val="F96A1B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Types of vocalizations, frequency of vocalizations,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35030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i="1" u="sng" dirty="0">
                <a:solidFill>
                  <a:srgbClr val="FF0000"/>
                </a:solidFill>
              </a:rPr>
              <a:t>Mothers</a:t>
            </a:r>
            <a:r>
              <a:rPr lang="en-US" sz="3200" dirty="0"/>
              <a:t> contingently responded to vowels (resonance) </a:t>
            </a:r>
            <a:r>
              <a:rPr lang="en-US" sz="3200" i="1" dirty="0"/>
              <a:t>or </a:t>
            </a:r>
            <a:r>
              <a:rPr lang="en-US" sz="3200" dirty="0"/>
              <a:t>babbles (consonant-vowels)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9" y="1512961"/>
            <a:ext cx="6786562" cy="474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7216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0" dirty="0">
                <a:solidFill>
                  <a:srgbClr val="FFC000"/>
                </a:solidFill>
                <a:latin typeface="Arial" charset="0"/>
                <a:ea typeface="+mn-ea"/>
                <a:cs typeface="+mn-cs"/>
              </a:rPr>
              <a:t>Resonance feedback promotes resonant vocalizations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37736"/>
            <a:ext cx="7391400" cy="491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3581400" y="2057400"/>
            <a:ext cx="228600" cy="343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824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0" dirty="0"/>
              <a:t>CV feedback promotes CV vocalizations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1867"/>
            <a:ext cx="80676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>
          <a:xfrm>
            <a:off x="7048500" y="1474232"/>
            <a:ext cx="228600" cy="343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959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 dirty="0"/>
              <a:t>Overall infant vocalizations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6400800" y="2438400"/>
            <a:ext cx="228600" cy="343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742277"/>
            <a:ext cx="7367587" cy="510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0" y="261013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1154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Naturalistic Recordings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60011" y="6453553"/>
            <a:ext cx="5507719" cy="27432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Oller et al (2010) |   Rubenstein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1784557"/>
            <a:ext cx="2832453" cy="289346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00" r="-8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/>
          <p:cNvSpPr/>
          <p:nvPr/>
        </p:nvSpPr>
        <p:spPr>
          <a:xfrm>
            <a:off x="3360268" y="1784558"/>
            <a:ext cx="2959984" cy="2893467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00" r="-8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6560011" y="1784558"/>
            <a:ext cx="2279757" cy="2893467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2743200" y="4749280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232 children</a:t>
            </a:r>
          </a:p>
          <a:p>
            <a:pPr lvl="1"/>
            <a:r>
              <a:rPr lang="en-US" sz="2800" dirty="0"/>
              <a:t>106 typically developing</a:t>
            </a:r>
          </a:p>
          <a:p>
            <a:pPr lvl="1"/>
            <a:r>
              <a:rPr lang="en-US" sz="2800" dirty="0"/>
              <a:t>49 language delayed</a:t>
            </a:r>
          </a:p>
          <a:p>
            <a:pPr lvl="1"/>
            <a:r>
              <a:rPr lang="en-US" sz="2800" dirty="0"/>
              <a:t>77 with autism</a:t>
            </a:r>
          </a:p>
        </p:txBody>
      </p:sp>
      <p:sp>
        <p:nvSpPr>
          <p:cNvPr id="13" name="Title 6"/>
          <p:cNvSpPr txBox="1">
            <a:spLocks/>
          </p:cNvSpPr>
          <p:nvPr/>
        </p:nvSpPr>
        <p:spPr>
          <a:xfrm>
            <a:off x="-1" y="5403762"/>
            <a:ext cx="3360269" cy="1454238"/>
          </a:xfrm>
          <a:prstGeom prst="rect">
            <a:avLst/>
          </a:prstGeom>
        </p:spPr>
        <p:txBody>
          <a:bodyPr vert="horz" lIns="91440" rIns="45720" rtlCol="0" anchor="ctr">
            <a:normAutofit fontScale="975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en-US" sz="1200" dirty="0">
                <a:latin typeface="Arial"/>
                <a:cs typeface="Arial"/>
              </a:rPr>
              <a:t>Automated Vocal Analysis of Naturalistic Recordings from Children with Autism, Language Delay, and Typical Development. </a:t>
            </a:r>
            <a:r>
              <a:rPr lang="en-US" sz="1100" dirty="0" err="1">
                <a:latin typeface="Arial"/>
                <a:cs typeface="Arial"/>
              </a:rPr>
              <a:t>Oller</a:t>
            </a:r>
            <a:r>
              <a:rPr lang="en-US" sz="1100" dirty="0">
                <a:latin typeface="Arial"/>
                <a:cs typeface="Arial"/>
              </a:rPr>
              <a:t> et al (2010)</a:t>
            </a:r>
          </a:p>
        </p:txBody>
      </p:sp>
    </p:spTree>
    <p:extLst>
      <p:ext uri="{BB962C8B-B14F-4D97-AF65-F5344CB8AC3E}">
        <p14:creationId xmlns:p14="http://schemas.microsoft.com/office/powerpoint/2010/main" val="41998491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 Automated Vocal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8229600" cy="471174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1,486 all-day recordings from 232 children, with more than 3.1 million automatically identified child utterances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Identify speech-related child utterances (SCUs) </a:t>
            </a:r>
          </a:p>
          <a:p>
            <a:pPr lvl="1"/>
            <a:r>
              <a:rPr lang="en-US" dirty="0">
                <a:latin typeface="Arial"/>
                <a:cs typeface="Arial"/>
              </a:rPr>
              <a:t>discard child cries and vegetative sounds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Divide SCUs into speech-related vocal islands (SVIs) </a:t>
            </a:r>
          </a:p>
          <a:p>
            <a:pPr lvl="1"/>
            <a:r>
              <a:rPr lang="en-US" dirty="0">
                <a:latin typeface="Arial"/>
                <a:cs typeface="Arial"/>
                <a:sym typeface="Wingdings"/>
              </a:rPr>
              <a:t>high energy periods (salient syllables in SCUs) bounded by low-energy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  <a:sym typeface="Wingdings"/>
            </a:endParaRPr>
          </a:p>
          <a:p>
            <a:r>
              <a:rPr lang="en-US" dirty="0">
                <a:latin typeface="Arial"/>
                <a:cs typeface="Arial"/>
                <a:sym typeface="Wingdings"/>
              </a:rPr>
              <a:t>SVIs were analyzed on 12 infrastructural acoustic features reflecting </a:t>
            </a:r>
            <a:r>
              <a:rPr lang="en-US" altLang="en-US" b="0" baseline="0" dirty="0">
                <a:latin typeface="Arial"/>
                <a:cs typeface="Arial"/>
                <a:sym typeface="Wingdings"/>
              </a:rPr>
              <a:t>rhythmic/syllabic articulation and voice with roles in speech development</a:t>
            </a:r>
          </a:p>
          <a:p>
            <a:pPr lvl="1"/>
            <a:r>
              <a:rPr lang="en-US" dirty="0">
                <a:latin typeface="Arial"/>
                <a:cs typeface="Arial"/>
                <a:sym typeface="Wingdings"/>
              </a:rPr>
              <a:t>4 conceptual groupings: </a:t>
            </a:r>
            <a:r>
              <a:rPr lang="en-US" dirty="0" err="1">
                <a:latin typeface="Arial"/>
                <a:cs typeface="Arial"/>
                <a:sym typeface="Wingdings"/>
              </a:rPr>
              <a:t>RhSy</a:t>
            </a:r>
            <a:r>
              <a:rPr lang="en-US" dirty="0">
                <a:latin typeface="Arial"/>
                <a:cs typeface="Arial"/>
                <a:sym typeface="Wingdings"/>
              </a:rPr>
              <a:t>, </a:t>
            </a:r>
            <a:r>
              <a:rPr lang="en-US" dirty="0" err="1">
                <a:latin typeface="Arial"/>
                <a:cs typeface="Arial"/>
                <a:sym typeface="Wingdings"/>
              </a:rPr>
              <a:t>LtHp</a:t>
            </a:r>
            <a:r>
              <a:rPr lang="en-US" dirty="0">
                <a:latin typeface="Arial"/>
                <a:cs typeface="Arial"/>
                <a:sym typeface="Wingdings"/>
              </a:rPr>
              <a:t>, </a:t>
            </a:r>
            <a:r>
              <a:rPr lang="en-US" dirty="0" err="1">
                <a:latin typeface="Arial"/>
                <a:cs typeface="Arial"/>
                <a:sym typeface="Wingdings"/>
              </a:rPr>
              <a:t>BwLp</a:t>
            </a:r>
            <a:r>
              <a:rPr lang="en-US" dirty="0">
                <a:latin typeface="Arial"/>
                <a:cs typeface="Arial"/>
                <a:sym typeface="Wingdings"/>
              </a:rPr>
              <a:t>, and duration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99757" y="6388144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Oller et al (2010) |   Rubenstein | Alert</a:t>
            </a:r>
          </a:p>
        </p:txBody>
      </p:sp>
      <p:sp>
        <p:nvSpPr>
          <p:cNvPr id="4" name="Rectangle 3"/>
          <p:cNvSpPr/>
          <p:nvPr/>
        </p:nvSpPr>
        <p:spPr>
          <a:xfrm>
            <a:off x="-620713" y="7952473"/>
            <a:ext cx="457200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dirty="0">
                <a:latin typeface="Arial"/>
                <a:cs typeface="Arial"/>
                <a:sym typeface="Wingdings"/>
              </a:rPr>
              <a:t>The algorithm determined whether the SVIs had each of the 12 features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 descr="12 Acoustic Featur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083338"/>
            <a:ext cx="762000" cy="7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1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definitions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Language - a socially shared code or conventional system for representing concepts through use of arbitrary symbols and the rule governed combinations of those symbols 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Speech - a verbal means of communicating or conveying meaning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Gestural forms of speech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Gestural precursors to speech </a:t>
            </a:r>
          </a:p>
        </p:txBody>
      </p:sp>
    </p:spTree>
    <p:extLst>
      <p:ext uri="{BB962C8B-B14F-4D97-AF65-F5344CB8AC3E}">
        <p14:creationId xmlns:p14="http://schemas.microsoft.com/office/powerpoint/2010/main" val="3709472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2 Acoustic Featu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49" y="155448"/>
            <a:ext cx="6562751" cy="67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331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39844" cy="16061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latin typeface="Arial"/>
                <a:cs typeface="Arial"/>
              </a:rPr>
              <a:t>Vocal parameters change with age for typical developing/language-delayed but not ASD</a:t>
            </a:r>
          </a:p>
        </p:txBody>
      </p:sp>
      <p:sp>
        <p:nvSpPr>
          <p:cNvPr id="7680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Oller et al (2010) |   Rubenstein</a:t>
            </a:r>
          </a:p>
        </p:txBody>
      </p:sp>
      <p:pic>
        <p:nvPicPr>
          <p:cNvPr id="1945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" y="1437562"/>
            <a:ext cx="8580729" cy="383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2 Acoustic Featur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40" y="4876800"/>
            <a:ext cx="1942660" cy="19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260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600" dirty="0">
                <a:latin typeface="Arial"/>
                <a:cs typeface="Arial"/>
              </a:rPr>
              <a:t>Vocal parameters did not change with age for children with autism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48400" y="3505200"/>
            <a:ext cx="2271713" cy="103646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5790D5"/>
                </a:solidFill>
                <a:latin typeface="Arial"/>
                <a:cs typeface="Arial"/>
              </a:rPr>
              <a:t>Blue—Typical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Red—ASD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Oller et al (2010) |   Rubenstein</a:t>
            </a:r>
          </a:p>
        </p:txBody>
      </p:sp>
      <p:pic>
        <p:nvPicPr>
          <p:cNvPr id="19559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21"/>
          <a:stretch/>
        </p:blipFill>
        <p:spPr bwMode="auto">
          <a:xfrm>
            <a:off x="152400" y="2057401"/>
            <a:ext cx="5879011" cy="426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6589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ASD children’s vocal parameters do not change with 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5790D5"/>
                </a:solidFill>
              </a:rPr>
              <a:t>Blue—Typical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Red—ASD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87375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5790D5"/>
                </a:solidFill>
              </a:rPr>
              <a:t>Blue—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5790D5"/>
                </a:solidFill>
              </a:rPr>
              <a:t>Typical/Language Delay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Gold—Child Means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19559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" r="1314"/>
          <a:stretch/>
        </p:blipFill>
        <p:spPr bwMode="auto">
          <a:xfrm>
            <a:off x="-1" y="2971800"/>
            <a:ext cx="9144001" cy="377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0245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Allowing for Identification</a:t>
            </a:r>
          </a:p>
        </p:txBody>
      </p:sp>
      <p:sp>
        <p:nvSpPr>
          <p:cNvPr id="7782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Oller et al (2010) |   Rubenstein</a:t>
            </a:r>
          </a:p>
        </p:txBody>
      </p:sp>
      <p:pic>
        <p:nvPicPr>
          <p:cNvPr id="197637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69"/>
          <a:stretch/>
        </p:blipFill>
        <p:spPr bwMode="auto">
          <a:xfrm>
            <a:off x="-59557" y="1544638"/>
            <a:ext cx="9218030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125" y="4977715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Estimated posterior probability of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 “not typically developing” classification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0" y="498089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Posterior probability threshold for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“not typically developing”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3513795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472633" y="2286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Developmental Tracking and Group Differentiation</a:t>
            </a:r>
          </a:p>
        </p:txBody>
      </p:sp>
      <p:sp>
        <p:nvSpPr>
          <p:cNvPr id="7577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n-US" dirty="0"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Primary factor: child’s control of infrastructural features of syllabification</a:t>
            </a: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Differentiated between children with and without a language disorder with higher accuracy than between the two language disorder groups (autism and language delay)</a:t>
            </a:r>
          </a:p>
        </p:txBody>
      </p:sp>
      <p:sp>
        <p:nvSpPr>
          <p:cNvPr id="7578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Oller et al (2010) |   Rubenstein</a:t>
            </a:r>
          </a:p>
        </p:txBody>
      </p:sp>
    </p:spTree>
    <p:extLst>
      <p:ext uri="{BB962C8B-B14F-4D97-AF65-F5344CB8AC3E}">
        <p14:creationId xmlns:p14="http://schemas.microsoft.com/office/powerpoint/2010/main" val="10741077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LDA Showing Group Discrimination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8852"/>
            <a:ext cx="7467600" cy="4855120"/>
          </a:xfr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33600" y="6460905"/>
            <a:ext cx="5507719" cy="20574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Oller et al (2010) |   Alert</a:t>
            </a:r>
          </a:p>
        </p:txBody>
      </p:sp>
    </p:spTree>
    <p:extLst>
      <p:ext uri="{BB962C8B-B14F-4D97-AF65-F5344CB8AC3E}">
        <p14:creationId xmlns:p14="http://schemas.microsoft.com/office/powerpoint/2010/main" val="33541759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7BCD0-17C7-BE4D-AFAD-71F6FEA9BA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29A0F8-BD28-A84E-823F-82DE244BDA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F1613A6-6E94-D046-936D-7660CDB52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09" y="609600"/>
            <a:ext cx="8059491" cy="44394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67770-6FFE-D844-92DB-60AC29C164FD}"/>
              </a:ext>
            </a:extLst>
          </p:cNvPr>
          <p:cNvSpPr txBox="1"/>
          <p:nvPr/>
        </p:nvSpPr>
        <p:spPr>
          <a:xfrm>
            <a:off x="7931989" y="5723751"/>
            <a:ext cx="1720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Preudhomme</a:t>
            </a:r>
          </a:p>
        </p:txBody>
      </p:sp>
    </p:spTree>
    <p:extLst>
      <p:ext uri="{BB962C8B-B14F-4D97-AF65-F5344CB8AC3E}">
        <p14:creationId xmlns:p14="http://schemas.microsoft.com/office/powerpoint/2010/main" val="4162002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94FE-8004-164A-B61B-58F10C00D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91C46-CD29-E24E-9FCE-097453021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650" dirty="0"/>
              <a:t>Tendency to produce speech-related vocalization more frequently if caregivers’ responses are contingent of infant vocalizations</a:t>
            </a:r>
          </a:p>
          <a:p>
            <a:endParaRPr lang="en-US" sz="1650" dirty="0"/>
          </a:p>
          <a:p>
            <a:pPr lvl="1"/>
            <a:r>
              <a:rPr lang="en-US" sz="1650" dirty="0"/>
              <a:t>Child’s future vocalizations tend to resemble adult contingent vocal response (more similarity to speech, more vowel resonance, or better consonant-vowel timing)</a:t>
            </a:r>
          </a:p>
          <a:p>
            <a:endParaRPr lang="en-US" sz="1650" dirty="0"/>
          </a:p>
          <a:p>
            <a:r>
              <a:rPr lang="en-US" sz="1650" dirty="0"/>
              <a:t>Mother’s responsiveness to infant’s communicative behaviors predicts infant’s language performance at a later age</a:t>
            </a:r>
          </a:p>
          <a:p>
            <a:endParaRPr lang="en-US" sz="1650" dirty="0"/>
          </a:p>
          <a:p>
            <a:r>
              <a:rPr lang="en-US" sz="1650" dirty="0"/>
              <a:t>Greater vocal coordination between infant and adult predicts better language, cognitive, and perceptual ability later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Literature focused on TD infants, with some focus on children with developmental disabilities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473EF3-CB95-0B4E-88EA-D06A724C0CBB}"/>
              </a:ext>
            </a:extLst>
          </p:cNvPr>
          <p:cNvSpPr txBox="1"/>
          <p:nvPr/>
        </p:nvSpPr>
        <p:spPr>
          <a:xfrm>
            <a:off x="7931989" y="5723751"/>
            <a:ext cx="1720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Preudhomme</a:t>
            </a:r>
          </a:p>
        </p:txBody>
      </p:sp>
    </p:spTree>
    <p:extLst>
      <p:ext uri="{BB962C8B-B14F-4D97-AF65-F5344CB8AC3E}">
        <p14:creationId xmlns:p14="http://schemas.microsoft.com/office/powerpoint/2010/main" val="42937229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0BFB-7190-0246-9C25-0CF933F0D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social feedback loop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40C40B7-42EA-D448-91EA-628A8212A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401"/>
          <a:stretch/>
        </p:blipFill>
        <p:spPr>
          <a:xfrm>
            <a:off x="2935224" y="1700128"/>
            <a:ext cx="4828032" cy="305994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639A22-6EB0-0040-B0A3-D652B4C63C58}"/>
              </a:ext>
            </a:extLst>
          </p:cNvPr>
          <p:cNvSpPr txBox="1"/>
          <p:nvPr/>
        </p:nvSpPr>
        <p:spPr>
          <a:xfrm>
            <a:off x="7931989" y="5723751"/>
            <a:ext cx="1720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Preudhomme</a:t>
            </a:r>
          </a:p>
        </p:txBody>
      </p:sp>
    </p:spTree>
    <p:extLst>
      <p:ext uri="{BB962C8B-B14F-4D97-AF65-F5344CB8AC3E}">
        <p14:creationId xmlns:p14="http://schemas.microsoft.com/office/powerpoint/2010/main" val="2947441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Language Development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Traditional Theories of Language Development</a:t>
            </a:r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Six dimensions of Language Learning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Audition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Articulation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Words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Grammar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Communication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Literacy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521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AEF86-776E-8A40-A5AA-5A0604C65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Role of ASD in proposed social feedback loop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61E32F0-31DA-9941-A7CD-DE049228F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5102"/>
          <a:stretch/>
        </p:blipFill>
        <p:spPr>
          <a:xfrm>
            <a:off x="1447800" y="1643473"/>
            <a:ext cx="6534912" cy="411135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746379-FE17-B549-8705-DA44B40FAF60}"/>
              </a:ext>
            </a:extLst>
          </p:cNvPr>
          <p:cNvSpPr txBox="1"/>
          <p:nvPr/>
        </p:nvSpPr>
        <p:spPr>
          <a:xfrm>
            <a:off x="1660717" y="2438400"/>
            <a:ext cx="18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rbel" panose="020B0503020204020204"/>
              </a:rPr>
              <a:t>Fewer vocalizations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155B37-614B-AF40-BEAC-19EDCAA90869}"/>
              </a:ext>
            </a:extLst>
          </p:cNvPr>
          <p:cNvSpPr/>
          <p:nvPr/>
        </p:nvSpPr>
        <p:spPr>
          <a:xfrm>
            <a:off x="7391254" y="2967335"/>
            <a:ext cx="1555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rbel" panose="020B0503020204020204"/>
              </a:rPr>
              <a:t>Different adult response to child vocalization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51E46-F873-0A41-9758-7A7D7D6AA08B}"/>
              </a:ext>
            </a:extLst>
          </p:cNvPr>
          <p:cNvSpPr/>
          <p:nvPr/>
        </p:nvSpPr>
        <p:spPr>
          <a:xfrm>
            <a:off x="3478502" y="5754826"/>
            <a:ext cx="2857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rbel" panose="020B0503020204020204"/>
              </a:rPr>
              <a:t>Ability to learn from adults’ contingent responses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E5C9F1-B92F-9640-B337-ED53E5748A1B}"/>
              </a:ext>
            </a:extLst>
          </p:cNvPr>
          <p:cNvSpPr txBox="1"/>
          <p:nvPr/>
        </p:nvSpPr>
        <p:spPr>
          <a:xfrm>
            <a:off x="7931989" y="5723751"/>
            <a:ext cx="1720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Preudhomme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0A7544-97AF-6FA3-8768-21A9AACE1D8B}"/>
              </a:ext>
            </a:extLst>
          </p:cNvPr>
          <p:cNvSpPr/>
          <p:nvPr/>
        </p:nvSpPr>
        <p:spPr>
          <a:xfrm>
            <a:off x="7131257" y="4479809"/>
            <a:ext cx="1936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accent1"/>
                </a:solidFill>
                <a:latin typeface="Corbel" panose="020B0503020204020204"/>
              </a:rPr>
              <a:t>Less differentiated</a:t>
            </a:r>
          </a:p>
        </p:txBody>
      </p:sp>
    </p:spTree>
    <p:extLst>
      <p:ext uri="{BB962C8B-B14F-4D97-AF65-F5344CB8AC3E}">
        <p14:creationId xmlns:p14="http://schemas.microsoft.com/office/powerpoint/2010/main" val="3883766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3D81C-F8E4-E14F-B503-BFDE2C4C2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AC29-EF2C-294D-B95A-E91CCDBB2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determine whether speech vocalizations increase in likelihood of receiving parent response  compared to non-speech vocalizations</a:t>
            </a:r>
          </a:p>
          <a:p>
            <a:pPr lvl="1"/>
            <a:r>
              <a:rPr lang="en-US" dirty="0"/>
              <a:t>To determine whether a child’s vocalization will be speech related if  prior speech response received an immediate response from adults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compare typically developing and ASD children in terms of frequency of children’s vocalization and patterns of child-caregiver vocal interaction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44B568-5414-6044-8BD5-4E99C81DF610}"/>
              </a:ext>
            </a:extLst>
          </p:cNvPr>
          <p:cNvSpPr txBox="1"/>
          <p:nvPr/>
        </p:nvSpPr>
        <p:spPr>
          <a:xfrm>
            <a:off x="7931989" y="5723751"/>
            <a:ext cx="1720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Preudhomme</a:t>
            </a:r>
          </a:p>
        </p:txBody>
      </p:sp>
    </p:spTree>
    <p:extLst>
      <p:ext uri="{BB962C8B-B14F-4D97-AF65-F5344CB8AC3E}">
        <p14:creationId xmlns:p14="http://schemas.microsoft.com/office/powerpoint/2010/main" val="25194745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89C4A-4293-624A-84AC-F97E5214E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5636"/>
            <a:ext cx="2615856" cy="3450887"/>
          </a:xfrm>
        </p:spPr>
        <p:txBody>
          <a:bodyPr/>
          <a:lstStyle/>
          <a:p>
            <a:r>
              <a:rPr lang="en-US" dirty="0"/>
              <a:t>Additional effects tested: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1. Age of child</a:t>
            </a:r>
            <a:br>
              <a:rPr lang="en-US" dirty="0"/>
            </a:br>
            <a:r>
              <a:rPr lang="en-US" dirty="0"/>
              <a:t>2.Maternal education level (SES proxy)</a:t>
            </a:r>
            <a:br>
              <a:rPr lang="en-US" dirty="0"/>
            </a:br>
            <a:r>
              <a:rPr lang="en-US" dirty="0"/>
              <a:t>3. Child’s gender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6F1B1E0-DD79-6945-B6BC-C7336D875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990"/>
          <a:stretch/>
        </p:blipFill>
        <p:spPr>
          <a:xfrm>
            <a:off x="3031549" y="1665635"/>
            <a:ext cx="5257277" cy="345088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EF28A-3B98-AC42-808B-DCF7BF108B1A}"/>
              </a:ext>
            </a:extLst>
          </p:cNvPr>
          <p:cNvSpPr txBox="1"/>
          <p:nvPr/>
        </p:nvSpPr>
        <p:spPr>
          <a:xfrm>
            <a:off x="7931989" y="5723751"/>
            <a:ext cx="1720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Preudhomme</a:t>
            </a:r>
          </a:p>
        </p:txBody>
      </p:sp>
    </p:spTree>
    <p:extLst>
      <p:ext uri="{BB962C8B-B14F-4D97-AF65-F5344CB8AC3E}">
        <p14:creationId xmlns:p14="http://schemas.microsoft.com/office/powerpoint/2010/main" val="9734739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716B-CC1C-D344-86C6-EA97FBDD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990600"/>
            <a:ext cx="2210612" cy="3450887"/>
          </a:xfrm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B7DCC-BE31-1140-A00D-898A26BB6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08760"/>
            <a:ext cx="8706521" cy="38404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Participants</a:t>
            </a:r>
          </a:p>
          <a:p>
            <a:pPr lvl="1"/>
            <a:r>
              <a:rPr lang="en-US" dirty="0"/>
              <a:t>106 TD (age 8-48months, 55% female)</a:t>
            </a:r>
          </a:p>
          <a:p>
            <a:pPr lvl="1"/>
            <a:r>
              <a:rPr lang="en-US" dirty="0"/>
              <a:t>77 ASD (age 16-48 months, 83% male)</a:t>
            </a:r>
          </a:p>
          <a:p>
            <a:endParaRPr lang="en-US" dirty="0"/>
          </a:p>
          <a:p>
            <a:r>
              <a:rPr lang="en-US" dirty="0"/>
              <a:t>Audio recordings</a:t>
            </a:r>
          </a:p>
          <a:p>
            <a:pPr lvl="1"/>
            <a:r>
              <a:rPr lang="en-US" dirty="0"/>
              <a:t>Language ENvironment Analysis system (LENA) for at least 12 hours across settings (home, car, school, speech-language therapy)</a:t>
            </a:r>
          </a:p>
          <a:p>
            <a:pPr lvl="1"/>
            <a:r>
              <a:rPr lang="en-US" dirty="0"/>
              <a:t>Recordings automatic segmented by sound source</a:t>
            </a:r>
          </a:p>
          <a:p>
            <a:pPr lvl="2"/>
            <a:r>
              <a:rPr lang="en-US" dirty="0"/>
              <a:t> Child wearing the recorder (speech related and non-speechlike)</a:t>
            </a:r>
          </a:p>
          <a:p>
            <a:pPr lvl="2"/>
            <a:r>
              <a:rPr lang="en-US" dirty="0"/>
              <a:t>Any adult</a:t>
            </a:r>
          </a:p>
          <a:p>
            <a:r>
              <a:rPr lang="en-US" dirty="0"/>
              <a:t>Analyses completed on main dataset and alternative dataset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5E188DD-6C38-2A45-8894-DAF06BBE5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028"/>
          <a:stretch/>
        </p:blipFill>
        <p:spPr>
          <a:xfrm>
            <a:off x="3962400" y="4985284"/>
            <a:ext cx="5426656" cy="179651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46F5AE3-B013-CD46-9ED5-0EB53D848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313" y="7086600"/>
            <a:ext cx="2835374" cy="1944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837A9A-2F1A-9A49-8811-7A990D711805}"/>
              </a:ext>
            </a:extLst>
          </p:cNvPr>
          <p:cNvSpPr txBox="1"/>
          <p:nvPr/>
        </p:nvSpPr>
        <p:spPr>
          <a:xfrm>
            <a:off x="7851139" y="5723751"/>
            <a:ext cx="11673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Preudhomme</a:t>
            </a:r>
          </a:p>
        </p:txBody>
      </p:sp>
    </p:spTree>
    <p:extLst>
      <p:ext uri="{BB962C8B-B14F-4D97-AF65-F5344CB8AC3E}">
        <p14:creationId xmlns:p14="http://schemas.microsoft.com/office/powerpoint/2010/main" val="793970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6A81E4-C39E-3C4D-B2A4-55C431843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5118"/>
          <a:stretch/>
        </p:blipFill>
        <p:spPr>
          <a:xfrm>
            <a:off x="0" y="1563492"/>
            <a:ext cx="9306333" cy="3595293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BE91B992-BBC9-C043-998B-D74DB07C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5352" y="5709761"/>
            <a:ext cx="4130789" cy="205740"/>
          </a:xfrm>
        </p:spPr>
        <p:txBody>
          <a:bodyPr/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FFFFFF"/>
                </a:solidFill>
                <a:latin typeface="Corbel" panose="020B0503020204020204"/>
              </a:rPr>
              <a:t>psy.miami.edu</a:t>
            </a:r>
            <a:r>
              <a:rPr lang="en-US" dirty="0">
                <a:solidFill>
                  <a:srgbClr val="FFFFFF"/>
                </a:solidFill>
                <a:latin typeface="Corbel" panose="020B0503020204020204"/>
              </a:rPr>
              <a:t>/faculty/</a:t>
            </a:r>
            <a:r>
              <a:rPr lang="en-US" dirty="0" err="1">
                <a:solidFill>
                  <a:srgbClr val="FFFFFF"/>
                </a:solidFill>
                <a:latin typeface="Corbel" panose="020B0503020204020204"/>
              </a:rPr>
              <a:t>dmessinger</a:t>
            </a:r>
            <a:r>
              <a:rPr lang="en-US" dirty="0">
                <a:solidFill>
                  <a:srgbClr val="FFFFFF"/>
                </a:solidFill>
                <a:latin typeface="Corbel" panose="020B0503020204020204"/>
              </a:rPr>
              <a:t>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CF3BEC-56DA-EC49-B1B5-668D2E86AEDB}"/>
              </a:ext>
            </a:extLst>
          </p:cNvPr>
          <p:cNvSpPr/>
          <p:nvPr/>
        </p:nvSpPr>
        <p:spPr>
          <a:xfrm>
            <a:off x="536171" y="5477470"/>
            <a:ext cx="64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dashed curves: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B050"/>
                </a:solidFill>
                <a:latin typeface="Corbel" panose="020B0503020204020204"/>
              </a:rPr>
              <a:t>child’s vocalization followed a previous speech-related vocalization that received an adult response (green)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C00000"/>
                </a:solidFill>
                <a:latin typeface="Corbel" panose="020B0503020204020204"/>
              </a:rPr>
              <a:t>or did not receive an adult response (red)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C07319-18B2-C243-B95A-75CA15553FC8}"/>
              </a:ext>
            </a:extLst>
          </p:cNvPr>
          <p:cNvSpPr/>
          <p:nvPr/>
        </p:nvSpPr>
        <p:spPr>
          <a:xfrm>
            <a:off x="6712979" y="5328253"/>
            <a:ext cx="116350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B0F0"/>
                </a:solidFill>
                <a:latin typeface="Corbel" panose="020B0503020204020204"/>
              </a:rPr>
              <a:t>female and male adults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D7A0C6-500F-D845-AF65-9FAE93EA75D3}"/>
              </a:ext>
            </a:extLst>
          </p:cNvPr>
          <p:cNvSpPr/>
          <p:nvPr/>
        </p:nvSpPr>
        <p:spPr>
          <a:xfrm>
            <a:off x="673331" y="3082752"/>
            <a:ext cx="1334194" cy="715581"/>
          </a:xfrm>
          <a:prstGeom prst="rect">
            <a:avLst/>
          </a:prstGeom>
          <a:solidFill>
            <a:srgbClr val="FFFF00">
              <a:alpha val="88000"/>
            </a:srgbClr>
          </a:solidFill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latin typeface="Corbel" panose="020B0503020204020204"/>
              </a:rPr>
              <a:t>child’s speech-related vocalizations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2F1A56-608B-BE49-BD42-B7BA8CCADF4B}"/>
              </a:ext>
            </a:extLst>
          </p:cNvPr>
          <p:cNvSpPr/>
          <p:nvPr/>
        </p:nvSpPr>
        <p:spPr>
          <a:xfrm>
            <a:off x="381000" y="-6169"/>
            <a:ext cx="876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5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Measuring adult responses and child responses to adult responses</a:t>
            </a:r>
          </a:p>
        </p:txBody>
      </p:sp>
    </p:spTree>
    <p:extLst>
      <p:ext uri="{BB962C8B-B14F-4D97-AF65-F5344CB8AC3E}">
        <p14:creationId xmlns:p14="http://schemas.microsoft.com/office/powerpoint/2010/main" val="821257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160" y="1339196"/>
            <a:ext cx="3444453" cy="10287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1500" dirty="0"/>
              <a:t>When children’s vocalizations are speech-related, they are more likely to receive a positive response from an adult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Mitsven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 descr="Screen Shot 2018-02-22 at 1.07.16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7" y="2479964"/>
            <a:ext cx="7594596" cy="30878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8-02-22 at 1.07.3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14" y="4815320"/>
            <a:ext cx="1485900" cy="933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82667" y="1341452"/>
            <a:ext cx="3444453" cy="10287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Children’s future vocalizations are more likely to be speech-related if their previous speech-related vocalizations received a positive response from an adult</a:t>
            </a:r>
          </a:p>
        </p:txBody>
      </p:sp>
    </p:spTree>
    <p:extLst>
      <p:ext uri="{BB962C8B-B14F-4D97-AF65-F5344CB8AC3E}">
        <p14:creationId xmlns:p14="http://schemas.microsoft.com/office/powerpoint/2010/main" val="16152454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/>
              <a:t>Age-related increase of speech-related vocalization </a:t>
            </a:r>
            <a:r>
              <a:rPr lang="en-US" sz="3600" dirty="0"/>
              <a:t>slower in ASD group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13821"/>
            <a:ext cx="5507719" cy="27432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psy.miami.edu/faculty/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dmessinger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</a:t>
            </a:r>
          </a:p>
        </p:txBody>
      </p:sp>
      <p:pic>
        <p:nvPicPr>
          <p:cNvPr id="6205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3"/>
          <a:stretch/>
        </p:blipFill>
        <p:spPr bwMode="auto">
          <a:xfrm>
            <a:off x="439003" y="1457083"/>
            <a:ext cx="8153400" cy="392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5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/>
          <a:stretch/>
        </p:blipFill>
        <p:spPr bwMode="auto">
          <a:xfrm>
            <a:off x="1752600" y="7705682"/>
            <a:ext cx="5779294" cy="58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40596" y="6265712"/>
            <a:ext cx="5084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Speech and non-speech related should diverge</a:t>
            </a:r>
          </a:p>
        </p:txBody>
      </p:sp>
      <p:pic>
        <p:nvPicPr>
          <p:cNvPr id="7" name="Picture 6" descr="Screen Shot 2018-02-22 at 1.04.09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3359"/>
          <a:stretch/>
        </p:blipFill>
        <p:spPr>
          <a:xfrm>
            <a:off x="3655111" y="5244831"/>
            <a:ext cx="1974272" cy="10572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521100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Two-way contingencies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en-US" sz="2400" dirty="0"/>
              <a:t>Child speech-relatedness</a:t>
            </a:r>
            <a:endParaRPr lang="en-US" sz="2400" dirty="0">
              <a:sym typeface="Wingdings" panose="05000000000000000000" pitchFamily="2" charset="2"/>
            </a:endParaRPr>
          </a:p>
          <a:p>
            <a:pPr marL="118872" indent="0" algn="ctr">
              <a:buNone/>
            </a:pPr>
            <a:r>
              <a:rPr lang="en-US" sz="2400" dirty="0">
                <a:sym typeface="Wingdings" panose="05000000000000000000" pitchFamily="2" charset="2"/>
              </a:rPr>
              <a:t> adult response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32042" y="1773936"/>
            <a:ext cx="4038601" cy="3398044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en-US" sz="2400" dirty="0">
                <a:sym typeface="Wingdings" panose="05000000000000000000" pitchFamily="2" charset="2"/>
              </a:rPr>
              <a:t>Adult </a:t>
            </a:r>
            <a:r>
              <a:rPr lang="en-US" sz="2400" i="1" dirty="0">
                <a:sym typeface="Wingdings" panose="05000000000000000000" pitchFamily="2" charset="2"/>
              </a:rPr>
              <a:t>response</a:t>
            </a:r>
          </a:p>
          <a:p>
            <a:pPr marL="118872" indent="0" algn="ctr">
              <a:buNone/>
            </a:pPr>
            <a:r>
              <a:rPr lang="en-US" sz="2400" dirty="0">
                <a:sym typeface="Wingdings" panose="05000000000000000000" pitchFamily="2" charset="2"/>
              </a:rPr>
              <a:t> c</a:t>
            </a:r>
            <a:r>
              <a:rPr lang="en-US" sz="2400" dirty="0"/>
              <a:t>hild speech-relatedness</a:t>
            </a:r>
          </a:p>
        </p:txBody>
      </p:sp>
      <p:sp>
        <p:nvSpPr>
          <p:cNvPr id="3" name="Rectangle 2"/>
          <p:cNvSpPr/>
          <p:nvPr/>
        </p:nvSpPr>
        <p:spPr>
          <a:xfrm rot="16200000">
            <a:off x="-2951946" y="387329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difference between the proportion of children’s speech-related vocalizations receiving an immediate adult response and the proportion of children’s non-speech-related vocalizations receiving an adult response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63422" y="2849166"/>
            <a:ext cx="8001000" cy="3077900"/>
            <a:chOff x="457200" y="3429000"/>
            <a:chExt cx="8001000" cy="3077900"/>
          </a:xfrm>
        </p:grpSpPr>
        <p:pic>
          <p:nvPicPr>
            <p:cNvPr id="6215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3" b="21375"/>
            <a:stretch/>
          </p:blipFill>
          <p:spPr bwMode="auto">
            <a:xfrm>
              <a:off x="457200" y="3429000"/>
              <a:ext cx="8001000" cy="30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638577" y="4980937"/>
              <a:ext cx="20040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B5F0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Proportion significant but weaker for ASD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74981" y="4999526"/>
              <a:ext cx="20040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B5F0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Proportion significant, no ASD difference</a:t>
              </a:r>
            </a:p>
          </p:txBody>
        </p:sp>
      </p:grpSp>
      <p:pic>
        <p:nvPicPr>
          <p:cNvPr id="10" name="Picture 9" descr="Screen Shot 2018-02-22 at 1.04.09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3359"/>
          <a:stretch/>
        </p:blipFill>
        <p:spPr>
          <a:xfrm>
            <a:off x="3872470" y="5685231"/>
            <a:ext cx="1974272" cy="10572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482C50-B48A-4C0D-8355-37EC44B29558}"/>
              </a:ext>
            </a:extLst>
          </p:cNvPr>
          <p:cNvSpPr/>
          <p:nvPr/>
        </p:nvSpPr>
        <p:spPr>
          <a:xfrm>
            <a:off x="6172199" y="5927066"/>
            <a:ext cx="24520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000000"/>
                </a:solidFill>
                <a:latin typeface="Corbel" panose="020B0503020204020204"/>
              </a:rPr>
              <a:t>Content of child’s vocalization(speech-relatedness)  was related to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000000"/>
                </a:solidFill>
                <a:latin typeface="Corbel" panose="020B0503020204020204"/>
              </a:rPr>
              <a:t>previous adult response , no sig difference between groups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9BB3EF4-1CE6-4A09-9C3A-414AE8665C7C}"/>
              </a:ext>
            </a:extLst>
          </p:cNvPr>
          <p:cNvSpPr txBox="1">
            <a:spLocks/>
          </p:cNvSpPr>
          <p:nvPr/>
        </p:nvSpPr>
        <p:spPr>
          <a:xfrm>
            <a:off x="1094953" y="5687067"/>
            <a:ext cx="2641276" cy="1133035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Increased likelihood of adult response when child vocalization was speech related., weaker in ASD group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8B8636A-E7ED-4687-BC65-68D04D303C1B}"/>
              </a:ext>
            </a:extLst>
          </p:cNvPr>
          <p:cNvSpPr txBox="1">
            <a:spLocks/>
          </p:cNvSpPr>
          <p:nvPr/>
        </p:nvSpPr>
        <p:spPr>
          <a:xfrm>
            <a:off x="5242347" y="7157674"/>
            <a:ext cx="3444453" cy="10287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Children’s future vocalizations are more likely to be speech-related if their previous speech-related vocalizations received a positive response from an adult</a:t>
            </a:r>
          </a:p>
        </p:txBody>
      </p:sp>
    </p:spTree>
    <p:extLst>
      <p:ext uri="{BB962C8B-B14F-4D97-AF65-F5344CB8AC3E}">
        <p14:creationId xmlns:p14="http://schemas.microsoft.com/office/powerpoint/2010/main" val="12422932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EA5292F4-198F-094D-9895-483F6214D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346"/>
          <a:stretch/>
        </p:blipFill>
        <p:spPr>
          <a:xfrm>
            <a:off x="351063" y="1609546"/>
            <a:ext cx="8507386" cy="3674231"/>
          </a:xfrm>
        </p:spPr>
      </p:pic>
      <p:pic>
        <p:nvPicPr>
          <p:cNvPr id="8" name="Picture 7" descr="Text, chat or text message&#10;&#10;Description automatically generated">
            <a:extLst>
              <a:ext uri="{FF2B5EF4-FFF2-40B4-BE49-F238E27FC236}">
                <a16:creationId xmlns:a16="http://schemas.microsoft.com/office/drawing/2014/main" id="{ECEC9B36-AB30-5F4D-8640-B3FA3F7A8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90" y="908572"/>
            <a:ext cx="981075" cy="571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CF22D0-E6CB-9447-9F84-79F7D3A25882}"/>
              </a:ext>
            </a:extLst>
          </p:cNvPr>
          <p:cNvSpPr/>
          <p:nvPr/>
        </p:nvSpPr>
        <p:spPr>
          <a:xfrm>
            <a:off x="5078115" y="5429643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000000"/>
                </a:solidFill>
                <a:latin typeface="Corbel" panose="020B0503020204020204"/>
              </a:rPr>
              <a:t>Content of child’s vocalization(speech-relatedness)  was related to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000000"/>
                </a:solidFill>
                <a:latin typeface="Corbel" panose="020B0503020204020204"/>
              </a:rPr>
              <a:t>previous adult response , no sig difference between groups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BB9C3-D5AC-EB47-B07A-56F14F5EF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28" y="5059334"/>
            <a:ext cx="3192087" cy="1133035"/>
          </a:xfrm>
        </p:spPr>
        <p:txBody>
          <a:bodyPr>
            <a:normAutofit/>
          </a:bodyPr>
          <a:lstStyle/>
          <a:p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Increased likelihood of adult response when child vocalization was speech related., weaker in ASD group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69717C-EAF1-FA49-B820-6DF04F1F34E5}"/>
              </a:ext>
            </a:extLst>
          </p:cNvPr>
          <p:cNvSpPr txBox="1"/>
          <p:nvPr/>
        </p:nvSpPr>
        <p:spPr>
          <a:xfrm>
            <a:off x="8022059" y="5798975"/>
            <a:ext cx="11673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Preudhomme</a:t>
            </a:r>
          </a:p>
        </p:txBody>
      </p:sp>
    </p:spTree>
    <p:extLst>
      <p:ext uri="{BB962C8B-B14F-4D97-AF65-F5344CB8AC3E}">
        <p14:creationId xmlns:p14="http://schemas.microsoft.com/office/powerpoint/2010/main" val="31145409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Mitsven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 descr="Screen Shot 2018-02-22 at 1.10.57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4" y="154029"/>
            <a:ext cx="7851111" cy="639912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34000" y="2716501"/>
            <a:ext cx="2996183" cy="10287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eaLnBrk="1" latinLnBrk="0" hangingPunct="1">
              <a:lnSpc>
                <a:spcPct val="90000"/>
              </a:lnSpc>
              <a:buNone/>
              <a:defRPr lang="en-US" sz="15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Children with ASD displayed a lower ratio of leading to following than TD children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839240"/>
            <a:ext cx="2996183" cy="10287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1500" dirty="0"/>
              <a:t>TD children higher number of child-caregiver interactions than children with ASD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1D0F6B-DCCE-4804-BF7B-3FD56116FC67}"/>
              </a:ext>
            </a:extLst>
          </p:cNvPr>
          <p:cNvSpPr txBox="1"/>
          <p:nvPr/>
        </p:nvSpPr>
        <p:spPr>
          <a:xfrm>
            <a:off x="2251909" y="968800"/>
            <a:ext cx="152122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orbel" panose="020B0503020204020204"/>
              </a:rPr>
              <a:t>Adult’s vocalization preceded the child’s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BF77B-8246-4E09-9B9E-1054B846C054}"/>
              </a:ext>
            </a:extLst>
          </p:cNvPr>
          <p:cNvSpPr txBox="1"/>
          <p:nvPr/>
        </p:nvSpPr>
        <p:spPr>
          <a:xfrm>
            <a:off x="6398727" y="1002769"/>
            <a:ext cx="152122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orbel" panose="020B0503020204020204"/>
              </a:rPr>
              <a:t>Child’s vocalization preceded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orbel" panose="020B0503020204020204"/>
              </a:rPr>
              <a:t>the adult’s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C5CFA4-0B0E-4EE8-9249-02F07CBC2BC5}"/>
              </a:ext>
            </a:extLst>
          </p:cNvPr>
          <p:cNvSpPr txBox="1">
            <a:spLocks/>
          </p:cNvSpPr>
          <p:nvPr/>
        </p:nvSpPr>
        <p:spPr>
          <a:xfrm>
            <a:off x="2463267" y="6862096"/>
            <a:ext cx="4217464" cy="345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325" dirty="0">
                <a:solidFill>
                  <a:schemeClr val="tx1"/>
                </a:solidFill>
              </a:rPr>
              <a:t>Less interaction overall between parent and child</a:t>
            </a:r>
            <a:br>
              <a:rPr lang="en-US" sz="2325" dirty="0">
                <a:solidFill>
                  <a:schemeClr val="tx1"/>
                </a:solidFill>
              </a:rPr>
            </a:br>
            <a:br>
              <a:rPr lang="en-US" sz="2325" dirty="0">
                <a:solidFill>
                  <a:schemeClr val="tx1"/>
                </a:solidFill>
              </a:rPr>
            </a:br>
            <a:r>
              <a:rPr lang="en-US" sz="2325" dirty="0">
                <a:solidFill>
                  <a:schemeClr val="tx1"/>
                </a:solidFill>
              </a:rPr>
              <a:t>  And</a:t>
            </a:r>
            <a:br>
              <a:rPr lang="en-US" sz="2325" dirty="0">
                <a:solidFill>
                  <a:schemeClr val="tx1"/>
                </a:solidFill>
              </a:rPr>
            </a:br>
            <a:br>
              <a:rPr lang="en-US" sz="2325" dirty="0">
                <a:solidFill>
                  <a:schemeClr val="tx1"/>
                </a:solidFill>
              </a:rPr>
            </a:br>
            <a:r>
              <a:rPr lang="en-US" sz="2325" dirty="0">
                <a:solidFill>
                  <a:schemeClr val="tx1"/>
                </a:solidFill>
              </a:rPr>
              <a:t>Lower ratio of leading to following for children with</a:t>
            </a:r>
            <a:br>
              <a:rPr lang="en-US" sz="2325" dirty="0">
                <a:solidFill>
                  <a:schemeClr val="tx1"/>
                </a:solidFill>
              </a:rPr>
            </a:br>
            <a:r>
              <a:rPr lang="en-US" sz="2325" dirty="0">
                <a:solidFill>
                  <a:schemeClr val="tx1"/>
                </a:solidFill>
              </a:rPr>
              <a:t>autism compared with TD children.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6297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Language Development – </a:t>
            </a:r>
            <a:br>
              <a:rPr lang="en-US" dirty="0"/>
            </a:br>
            <a:r>
              <a:rPr lang="en-US" dirty="0"/>
              <a:t>two perspectives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52600"/>
            <a:ext cx="8497888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Nativist Perspective (Noam Chomsky)</a:t>
            </a:r>
          </a:p>
          <a:p>
            <a:pPr lvl="1"/>
            <a:r>
              <a:rPr lang="en-US" sz="2400" dirty="0"/>
              <a:t>Language (grammar, sentence organization) too complex to be directly taught or acquired by young child </a:t>
            </a:r>
          </a:p>
          <a:p>
            <a:pPr lvl="2"/>
            <a:r>
              <a:rPr lang="en-US" sz="2000" dirty="0"/>
              <a:t>must be innate</a:t>
            </a:r>
          </a:p>
          <a:p>
            <a:pPr lvl="1"/>
            <a:r>
              <a:rPr lang="en-US" sz="2400" dirty="0"/>
              <a:t>Proposed a Language Acquisition Device (LAD)</a:t>
            </a:r>
          </a:p>
          <a:p>
            <a:r>
              <a:rPr lang="en-US" sz="2800" dirty="0"/>
              <a:t>Behaviorist Perspective</a:t>
            </a:r>
          </a:p>
          <a:p>
            <a:pPr lvl="1"/>
            <a:r>
              <a:rPr lang="en-US" sz="2400" dirty="0"/>
              <a:t>Language acquired via operant conditioning</a:t>
            </a:r>
          </a:p>
          <a:p>
            <a:pPr lvl="1"/>
            <a:r>
              <a:rPr lang="en-US" sz="2400" dirty="0"/>
              <a:t>Enough to explain complexities of language development?</a:t>
            </a:r>
          </a:p>
          <a:p>
            <a:r>
              <a:rPr lang="en-US" sz="2800" dirty="0"/>
              <a:t>Interactionist perspective</a:t>
            </a:r>
          </a:p>
          <a:p>
            <a:pPr lvl="1">
              <a:buNone/>
            </a:pPr>
            <a:endParaRPr lang="en-US" sz="2400" dirty="0"/>
          </a:p>
          <a:p>
            <a:endParaRPr lang="en-US" sz="28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87970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AEF86-776E-8A40-A5AA-5A0604C65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Role of ASD in proposed social feedback loop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61E32F0-31DA-9941-A7CD-DE049228F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5102"/>
          <a:stretch/>
        </p:blipFill>
        <p:spPr>
          <a:xfrm>
            <a:off x="1447800" y="1643473"/>
            <a:ext cx="6534912" cy="411135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746379-FE17-B549-8705-DA44B40FAF60}"/>
              </a:ext>
            </a:extLst>
          </p:cNvPr>
          <p:cNvSpPr txBox="1"/>
          <p:nvPr/>
        </p:nvSpPr>
        <p:spPr>
          <a:xfrm>
            <a:off x="1660717" y="2438400"/>
            <a:ext cx="18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rbel" panose="020B0503020204020204"/>
              </a:rPr>
              <a:t>Fewer vocalizations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155B37-614B-AF40-BEAC-19EDCAA90869}"/>
              </a:ext>
            </a:extLst>
          </p:cNvPr>
          <p:cNvSpPr/>
          <p:nvPr/>
        </p:nvSpPr>
        <p:spPr>
          <a:xfrm>
            <a:off x="7391254" y="2967335"/>
            <a:ext cx="1555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rbel" panose="020B0503020204020204"/>
              </a:rPr>
              <a:t>Different adult response to child vocalization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51E46-F873-0A41-9758-7A7D7D6AA08B}"/>
              </a:ext>
            </a:extLst>
          </p:cNvPr>
          <p:cNvSpPr/>
          <p:nvPr/>
        </p:nvSpPr>
        <p:spPr>
          <a:xfrm>
            <a:off x="3478502" y="5754826"/>
            <a:ext cx="2857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rbel" panose="020B0503020204020204"/>
              </a:rPr>
              <a:t>Ability to learn from adults’ contingent responses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E5C9F1-B92F-9640-B337-ED53E5748A1B}"/>
              </a:ext>
            </a:extLst>
          </p:cNvPr>
          <p:cNvSpPr txBox="1"/>
          <p:nvPr/>
        </p:nvSpPr>
        <p:spPr>
          <a:xfrm>
            <a:off x="7931989" y="5723751"/>
            <a:ext cx="1720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Preudhomme</a:t>
            </a:r>
          </a:p>
        </p:txBody>
      </p:sp>
    </p:spTree>
    <p:extLst>
      <p:ext uri="{BB962C8B-B14F-4D97-AF65-F5344CB8AC3E}">
        <p14:creationId xmlns:p14="http://schemas.microsoft.com/office/powerpoint/2010/main" val="3755481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C8571-98B6-624B-8365-17222B108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06" y="2204643"/>
            <a:ext cx="2210612" cy="3450887"/>
          </a:xfrm>
        </p:spPr>
        <p:txBody>
          <a:bodyPr>
            <a:normAutofit fontScale="90000"/>
          </a:bodyPr>
          <a:lstStyle/>
          <a:p>
            <a:r>
              <a:rPr lang="en-US" sz="2325" dirty="0">
                <a:solidFill>
                  <a:schemeClr val="bg1"/>
                </a:solidFill>
              </a:rPr>
              <a:t>Less interaction overall between parent and child</a:t>
            </a:r>
            <a:br>
              <a:rPr lang="en-US" sz="2325" dirty="0">
                <a:solidFill>
                  <a:schemeClr val="bg1"/>
                </a:solidFill>
              </a:rPr>
            </a:br>
            <a:br>
              <a:rPr lang="en-US" sz="2325" dirty="0">
                <a:solidFill>
                  <a:schemeClr val="bg1"/>
                </a:solidFill>
              </a:rPr>
            </a:br>
            <a:r>
              <a:rPr lang="en-US" sz="2325" dirty="0">
                <a:solidFill>
                  <a:schemeClr val="bg1"/>
                </a:solidFill>
              </a:rPr>
              <a:t>  And</a:t>
            </a:r>
            <a:br>
              <a:rPr lang="en-US" sz="2325" dirty="0">
                <a:solidFill>
                  <a:schemeClr val="bg1"/>
                </a:solidFill>
              </a:rPr>
            </a:br>
            <a:br>
              <a:rPr lang="en-US" sz="2325" dirty="0">
                <a:solidFill>
                  <a:schemeClr val="bg1"/>
                </a:solidFill>
              </a:rPr>
            </a:br>
            <a:r>
              <a:rPr lang="en-US" sz="2325" dirty="0">
                <a:solidFill>
                  <a:schemeClr val="bg1"/>
                </a:solidFill>
              </a:rPr>
              <a:t>Lower ratio of leading to following for children with</a:t>
            </a:r>
            <a:br>
              <a:rPr lang="en-US" sz="2325" dirty="0">
                <a:solidFill>
                  <a:schemeClr val="bg1"/>
                </a:solidFill>
              </a:rPr>
            </a:br>
            <a:r>
              <a:rPr lang="en-US" sz="2325" dirty="0">
                <a:solidFill>
                  <a:schemeClr val="bg1"/>
                </a:solidFill>
              </a:rPr>
              <a:t>autism compared with TD children.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5929546-270D-D847-9890-BEB78F727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328"/>
          <a:stretch/>
        </p:blipFill>
        <p:spPr>
          <a:xfrm>
            <a:off x="2643447" y="1426252"/>
            <a:ext cx="5035197" cy="3998639"/>
          </a:xfr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CD1FBE-3D20-044F-A442-BEF511E82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290" y="2961047"/>
            <a:ext cx="1038225" cy="247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5FB256-13AF-D04B-97E1-A62398B53B72}"/>
              </a:ext>
            </a:extLst>
          </p:cNvPr>
          <p:cNvSpPr txBox="1"/>
          <p:nvPr/>
        </p:nvSpPr>
        <p:spPr>
          <a:xfrm>
            <a:off x="3437880" y="1675827"/>
            <a:ext cx="152122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orbel" panose="020B0503020204020204"/>
              </a:rPr>
              <a:t>Adult’s vocalization preceded the child’s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ECCCC-76FD-F544-AA2D-61ED817D01C9}"/>
              </a:ext>
            </a:extLst>
          </p:cNvPr>
          <p:cNvSpPr txBox="1"/>
          <p:nvPr/>
        </p:nvSpPr>
        <p:spPr>
          <a:xfrm>
            <a:off x="6352526" y="1681627"/>
            <a:ext cx="152122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orbel" panose="020B0503020204020204"/>
              </a:rPr>
              <a:t>Child’s vocalization preceded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orbel" panose="020B0503020204020204"/>
              </a:rPr>
              <a:t>the adult’s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ACAFA-81F3-234C-9064-677196E7F6BC}"/>
              </a:ext>
            </a:extLst>
          </p:cNvPr>
          <p:cNvSpPr txBox="1"/>
          <p:nvPr/>
        </p:nvSpPr>
        <p:spPr>
          <a:xfrm>
            <a:off x="8022059" y="5798975"/>
            <a:ext cx="11673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Preudhomme</a:t>
            </a:r>
          </a:p>
        </p:txBody>
      </p:sp>
    </p:spTree>
    <p:extLst>
      <p:ext uri="{BB962C8B-B14F-4D97-AF65-F5344CB8AC3E}">
        <p14:creationId xmlns:p14="http://schemas.microsoft.com/office/powerpoint/2010/main" val="943408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3F18-4AA2-F348-9DFF-23FAEC6B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B4652-E575-E44A-917F-C33326DE4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060" y="1134249"/>
            <a:ext cx="5599431" cy="448856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To determine whether speech vocalizations increase in likelihood of receiving parent response  compared to non-speech vocalizations</a:t>
            </a:r>
          </a:p>
          <a:p>
            <a:pPr lvl="1"/>
            <a:r>
              <a:rPr lang="en-US" dirty="0"/>
              <a:t>To determine whether a child’s vocalization will be speech related if  prior speech response received an immediate response from adults</a:t>
            </a:r>
          </a:p>
          <a:p>
            <a:pPr lvl="1"/>
            <a:endParaRPr lang="en-US" sz="1800" b="1" dirty="0"/>
          </a:p>
          <a:p>
            <a:pPr lvl="2"/>
            <a:r>
              <a:rPr lang="en-US" sz="1800" b="1" dirty="0"/>
              <a:t>Adult response was contingent on speech relatedness of child’s response</a:t>
            </a:r>
          </a:p>
          <a:p>
            <a:pPr lvl="2"/>
            <a:endParaRPr lang="en-US" sz="1800" b="1" dirty="0"/>
          </a:p>
          <a:p>
            <a:pPr lvl="2"/>
            <a:r>
              <a:rPr lang="en-US" sz="1800" b="1" dirty="0"/>
              <a:t>Findings supported proposed social feedback loop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 compare typically developing and ASD children in terms of frequency of children’s vocalization and patterns of child-caregiver vocal interaction</a:t>
            </a:r>
          </a:p>
          <a:p>
            <a:endParaRPr lang="en-US" dirty="0"/>
          </a:p>
          <a:p>
            <a:pPr lvl="1"/>
            <a:r>
              <a:rPr lang="en-US" sz="1800" b="1" dirty="0"/>
              <a:t>Children with ASD produced fewer vocalizations than TD children (Disruption in feedback loop)</a:t>
            </a:r>
          </a:p>
          <a:p>
            <a:pPr lvl="1"/>
            <a:endParaRPr lang="en-US" sz="1800" b="1" dirty="0"/>
          </a:p>
          <a:p>
            <a:pPr lvl="1"/>
            <a:r>
              <a:rPr lang="en-US" sz="1800" b="1" dirty="0"/>
              <a:t>Responses from adult were less contingent on the vocalization of child being speech-related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8B960-2692-DE4C-BF62-2E580F93AAA9}"/>
              </a:ext>
            </a:extLst>
          </p:cNvPr>
          <p:cNvSpPr txBox="1"/>
          <p:nvPr/>
        </p:nvSpPr>
        <p:spPr>
          <a:xfrm>
            <a:off x="8022059" y="5798975"/>
            <a:ext cx="11673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Preudhomme</a:t>
            </a:r>
          </a:p>
        </p:txBody>
      </p:sp>
    </p:spTree>
    <p:extLst>
      <p:ext uri="{BB962C8B-B14F-4D97-AF65-F5344CB8AC3E}">
        <p14:creationId xmlns:p14="http://schemas.microsoft.com/office/powerpoint/2010/main" val="2552719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EA65620-5C2F-7044-84F1-0D76E6E5B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 r="2277"/>
          <a:stretch/>
        </p:blipFill>
        <p:spPr bwMode="auto">
          <a:xfrm>
            <a:off x="530021" y="1806819"/>
            <a:ext cx="8131379" cy="31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8399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021E9B-CB1B-1E45-B749-B615183320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406769" y="927589"/>
          <a:ext cx="14173202" cy="5037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94CEAF1E-9E87-0847-B30F-4CBBA0F09DED}"/>
              </a:ext>
            </a:extLst>
          </p:cNvPr>
          <p:cNvSpPr/>
          <p:nvPr/>
        </p:nvSpPr>
        <p:spPr>
          <a:xfrm>
            <a:off x="2321169" y="2264018"/>
            <a:ext cx="2250831" cy="22332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Franklin Gothic Book" panose="020B0503020102020204"/>
              </a:rPr>
              <a:t>Language Quantity &amp; Quality </a:t>
            </a:r>
          </a:p>
        </p:txBody>
      </p:sp>
    </p:spTree>
    <p:extLst>
      <p:ext uri="{BB962C8B-B14F-4D97-AF65-F5344CB8AC3E}">
        <p14:creationId xmlns:p14="http://schemas.microsoft.com/office/powerpoint/2010/main" val="30681746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A589D83-298C-4A4C-B89A-30CC6F1159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" y="1120749"/>
          <a:ext cx="9689123" cy="4607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51143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a phoneme? | TheSchoolRun">
            <a:extLst>
              <a:ext uri="{FF2B5EF4-FFF2-40B4-BE49-F238E27FC236}">
                <a16:creationId xmlns:a16="http://schemas.microsoft.com/office/drawing/2014/main" id="{BA7613BD-EE76-194C-A1B9-F2C19131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81" y="1210236"/>
            <a:ext cx="7535396" cy="42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452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2076D-6EF1-1447-9878-7B2CD914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689"/>
            <a:ext cx="7200900" cy="1114425"/>
          </a:xfrm>
        </p:spPr>
        <p:txBody>
          <a:bodyPr>
            <a:normAutofit/>
          </a:bodyPr>
          <a:lstStyle/>
          <a:p>
            <a:r>
              <a:rPr lang="en-US" b="1" dirty="0"/>
              <a:t>Children (with Hearing Loss)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718E530-FBD0-BA4B-A0DB-BCF9454A2E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9790040"/>
              </p:ext>
            </p:extLst>
          </p:nvPr>
        </p:nvGraphicFramePr>
        <p:xfrm>
          <a:off x="1406769" y="2123342"/>
          <a:ext cx="7200900" cy="3896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844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FDEA4-485E-384F-847C-37B284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377" y="1064845"/>
            <a:ext cx="7200900" cy="1114425"/>
          </a:xfrm>
        </p:spPr>
        <p:txBody>
          <a:bodyPr/>
          <a:lstStyle/>
          <a:p>
            <a:r>
              <a:rPr lang="en-US" b="1" dirty="0"/>
              <a:t>Current Study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636B0-111F-8C4B-B05E-4D4E20AD0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377" y="1655789"/>
            <a:ext cx="7200900" cy="1055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Measured the quantity (rate) and quality (phonemic diversity) of children’s classroom language experiences </a:t>
            </a:r>
          </a:p>
          <a:p>
            <a:pPr marL="0" indent="0">
              <a:buNone/>
            </a:pPr>
            <a:endParaRPr lang="en-US" sz="2100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EEF4EBA-91C3-4041-8B29-5E13F2A254F2}"/>
              </a:ext>
            </a:extLst>
          </p:cNvPr>
          <p:cNvGraphicFramePr/>
          <p:nvPr/>
        </p:nvGraphicFramePr>
        <p:xfrm>
          <a:off x="327513" y="2457451"/>
          <a:ext cx="8884627" cy="3425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4DBA636E-BA82-314D-A0A6-0CA86E7839FD}"/>
              </a:ext>
            </a:extLst>
          </p:cNvPr>
          <p:cNvSpPr/>
          <p:nvPr/>
        </p:nvSpPr>
        <p:spPr>
          <a:xfrm>
            <a:off x="1764648" y="2629913"/>
            <a:ext cx="593125" cy="586886"/>
          </a:xfrm>
          <a:prstGeom prst="ellipse">
            <a:avLst/>
          </a:prstGeom>
          <a:solidFill>
            <a:srgbClr val="F4E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9D56C0-DE3E-B146-8989-38B28FB9B45A}"/>
              </a:ext>
            </a:extLst>
          </p:cNvPr>
          <p:cNvSpPr/>
          <p:nvPr/>
        </p:nvSpPr>
        <p:spPr>
          <a:xfrm>
            <a:off x="1765885" y="3849604"/>
            <a:ext cx="593125" cy="586886"/>
          </a:xfrm>
          <a:prstGeom prst="ellipse">
            <a:avLst/>
          </a:prstGeom>
          <a:solidFill>
            <a:srgbClr val="F4E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4A89C2-89E3-634F-AFAB-A36A4850EA80}"/>
              </a:ext>
            </a:extLst>
          </p:cNvPr>
          <p:cNvSpPr/>
          <p:nvPr/>
        </p:nvSpPr>
        <p:spPr>
          <a:xfrm>
            <a:off x="1764648" y="5089541"/>
            <a:ext cx="593125" cy="586886"/>
          </a:xfrm>
          <a:prstGeom prst="ellipse">
            <a:avLst/>
          </a:prstGeom>
          <a:solidFill>
            <a:srgbClr val="F4E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919047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E5504-118F-6E42-B262-1EDF617D9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568" y="1407462"/>
            <a:ext cx="2289779" cy="795613"/>
          </a:xfrm>
        </p:spPr>
        <p:txBody>
          <a:bodyPr anchor="b">
            <a:normAutofit/>
          </a:bodyPr>
          <a:lstStyle/>
          <a:p>
            <a:r>
              <a:rPr lang="en-US" sz="3000" b="1" dirty="0"/>
              <a:t>Methods</a:t>
            </a:r>
            <a:r>
              <a:rPr lang="en-US" sz="2400" b="1" dirty="0"/>
              <a:t> </a:t>
            </a:r>
          </a:p>
        </p:txBody>
      </p:sp>
      <p:pic>
        <p:nvPicPr>
          <p:cNvPr id="3074" name="Picture 2" descr="Baby vest measures talk between parent and child | CBC Radio">
            <a:extLst>
              <a:ext uri="{FF2B5EF4-FFF2-40B4-BE49-F238E27FC236}">
                <a16:creationId xmlns:a16="http://schemas.microsoft.com/office/drawing/2014/main" id="{A0AE0EB8-391F-2F47-9726-F0F647383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71718" y="320112"/>
            <a:ext cx="5280553" cy="297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CB5B8-72D8-9F4F-9D66-0B1C8B51E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567" y="2452334"/>
            <a:ext cx="2636376" cy="3422726"/>
          </a:xfrm>
        </p:spPr>
        <p:txBody>
          <a:bodyPr>
            <a:normAutofit/>
          </a:bodyPr>
          <a:lstStyle/>
          <a:p>
            <a:r>
              <a:rPr lang="en-US" sz="1950" dirty="0"/>
              <a:t>Vocalizations were recorded using individual </a:t>
            </a:r>
            <a:r>
              <a:rPr lang="en-US" sz="1950" b="1" dirty="0"/>
              <a:t>LENA recorders</a:t>
            </a:r>
          </a:p>
          <a:p>
            <a:r>
              <a:rPr lang="en-US" sz="1950" dirty="0"/>
              <a:t>Language abilities were assessed with the </a:t>
            </a:r>
            <a:r>
              <a:rPr lang="en-US" sz="1950" b="1" dirty="0"/>
              <a:t>Preschool Language Scales, Fifth Edition (PLS-5) </a:t>
            </a:r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4" name="Picture 2" descr="What is a phoneme? | TheSchoolRun">
            <a:extLst>
              <a:ext uri="{FF2B5EF4-FFF2-40B4-BE49-F238E27FC236}">
                <a16:creationId xmlns:a16="http://schemas.microsoft.com/office/drawing/2014/main" id="{A1560A4A-3707-B1A2-693F-147EAC03C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3429000"/>
            <a:ext cx="5304126" cy="297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36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Evidence for a biological preparedness for language learning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/>
          <a:p>
            <a:pPr marL="1051560" indent="-457200"/>
            <a:r>
              <a:rPr lang="en-US" dirty="0"/>
              <a:t>Cross-cultural similarities in timing and sequence of language milestones</a:t>
            </a:r>
          </a:p>
          <a:p>
            <a:pPr marL="1051560" indent="-457200"/>
            <a:r>
              <a:rPr lang="en-US" dirty="0"/>
              <a:t>Very difficult to teach nonhuman primates language (esp. complex grammatical forms)</a:t>
            </a:r>
          </a:p>
          <a:p>
            <a:pPr marL="1051560" indent="-457200"/>
            <a:r>
              <a:rPr lang="en-US" dirty="0"/>
              <a:t> Specialized language areas in the brain</a:t>
            </a:r>
          </a:p>
          <a:p>
            <a:pPr marL="1051560" indent="-457200"/>
            <a:r>
              <a:rPr lang="en-US" dirty="0"/>
              <a:t> Sensitive periods for language development</a:t>
            </a:r>
          </a:p>
          <a:p>
            <a:pPr marL="1784350" lvl="3" indent="-412750">
              <a:buFontTx/>
              <a:buNone/>
            </a:pPr>
            <a:endParaRPr lang="en-US" dirty="0"/>
          </a:p>
          <a:p>
            <a:pPr marL="660400" indent="-660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439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4183679D-AC73-4043-B015-018E34083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0781"/>
          <a:stretch/>
        </p:blipFill>
        <p:spPr>
          <a:xfrm>
            <a:off x="81663" y="162005"/>
            <a:ext cx="5803907" cy="653398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5FE478-106D-4F46-9BF3-12E18AC22977}"/>
              </a:ext>
            </a:extLst>
          </p:cNvPr>
          <p:cNvSpPr/>
          <p:nvPr/>
        </p:nvSpPr>
        <p:spPr>
          <a:xfrm>
            <a:off x="5765731" y="2007371"/>
            <a:ext cx="33041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2"/>
                </a:solidFill>
                <a:latin typeface="Franklin Gothic Book" panose="020B0503020102020204"/>
              </a:rPr>
              <a:t>Children exposed to more phonemically diverse vocalizations from teachers produced more phonemically diverse speech-related vocalizations themselves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5A138D-7A2B-AF4E-8222-3D2D0732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731" y="991122"/>
            <a:ext cx="2289779" cy="795613"/>
          </a:xfrm>
        </p:spPr>
        <p:txBody>
          <a:bodyPr anchor="b">
            <a:normAutofit/>
          </a:bodyPr>
          <a:lstStyle/>
          <a:p>
            <a:r>
              <a:rPr lang="en-US" sz="3600" b="1" dirty="0"/>
              <a:t>Results </a:t>
            </a:r>
          </a:p>
        </p:txBody>
      </p:sp>
    </p:spTree>
    <p:extLst>
      <p:ext uri="{BB962C8B-B14F-4D97-AF65-F5344CB8AC3E}">
        <p14:creationId xmlns:p14="http://schemas.microsoft.com/office/powerpoint/2010/main" val="36889247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diagram&#10;&#10;Description automatically generated">
            <a:extLst>
              <a:ext uri="{FF2B5EF4-FFF2-40B4-BE49-F238E27FC236}">
                <a16:creationId xmlns:a16="http://schemas.microsoft.com/office/drawing/2014/main" id="{EE77DFEC-9177-2A4D-A109-7E4DD1993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41" r="2186" b="18521"/>
          <a:stretch/>
        </p:blipFill>
        <p:spPr>
          <a:xfrm>
            <a:off x="11780" y="609600"/>
            <a:ext cx="9818020" cy="39566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F602C4-A1B5-B743-87E9-3054684070F5}"/>
              </a:ext>
            </a:extLst>
          </p:cNvPr>
          <p:cNvSpPr/>
          <p:nvPr/>
        </p:nvSpPr>
        <p:spPr>
          <a:xfrm>
            <a:off x="357759" y="4946412"/>
            <a:ext cx="86139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50" dirty="0">
                <a:solidFill>
                  <a:schemeClr val="accent2"/>
                </a:solidFill>
                <a:latin typeface="Franklin Gothic Book" panose="020B0503020102020204"/>
              </a:rPr>
              <a:t>Kids who produced more phonemically diverse speech-related vocalizations had higher receptive (</a:t>
            </a:r>
            <a:r>
              <a:rPr lang="en-US" sz="1650" b="1" dirty="0">
                <a:solidFill>
                  <a:schemeClr val="accent2"/>
                </a:solidFill>
                <a:latin typeface="Franklin Gothic Book" panose="020B0503020102020204"/>
              </a:rPr>
              <a:t>Figure 2a</a:t>
            </a:r>
            <a:r>
              <a:rPr lang="en-US" sz="1650" dirty="0">
                <a:solidFill>
                  <a:schemeClr val="accent2"/>
                </a:solidFill>
                <a:latin typeface="Franklin Gothic Book" panose="020B0503020102020204"/>
              </a:rPr>
              <a:t>) and expressive language abilities (</a:t>
            </a:r>
            <a:r>
              <a:rPr lang="en-US" sz="1650" b="1" dirty="0">
                <a:solidFill>
                  <a:schemeClr val="accent2"/>
                </a:solidFill>
                <a:latin typeface="Franklin Gothic Book" panose="020B0503020102020204"/>
              </a:rPr>
              <a:t>Figure 2b</a:t>
            </a:r>
            <a:r>
              <a:rPr lang="en-US" sz="1650" dirty="0">
                <a:solidFill>
                  <a:schemeClr val="accent2"/>
                </a:solidFill>
                <a:latin typeface="Franklin Gothic Book" panose="020B0503020102020204"/>
              </a:rPr>
              <a:t>) at the end of the school year. </a:t>
            </a:r>
          </a:p>
        </p:txBody>
      </p:sp>
    </p:spTree>
    <p:extLst>
      <p:ext uri="{BB962C8B-B14F-4D97-AF65-F5344CB8AC3E}">
        <p14:creationId xmlns:p14="http://schemas.microsoft.com/office/powerpoint/2010/main" val="31969077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97D4F-DD77-7F48-9D90-4D80C06B0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FC18C65-4F79-EC45-BEF6-69029BE2B7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49237" y="2154307"/>
          <a:ext cx="7200900" cy="3208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03414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7D971-ED48-DD49-B4D2-4CDD1E5C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Main Takeaway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F9AF56E-07FF-AB40-B7C0-44BB6C6086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596585"/>
              </p:ext>
            </p:extLst>
          </p:nvPr>
        </p:nvGraphicFramePr>
        <p:xfrm>
          <a:off x="566737" y="1470026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286C605-0252-3EA1-975E-936A522AF1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4783264"/>
            <a:ext cx="3155682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489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E9942-992A-4BEE-8C77-B2EC8AFD10EA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First word definitions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Function</a:t>
            </a:r>
          </a:p>
          <a:p>
            <a:pPr lvl="1"/>
            <a:r>
              <a:rPr lang="en-US" altLang="en-US"/>
              <a:t>They are first words because they refer</a:t>
            </a:r>
          </a:p>
          <a:p>
            <a:pPr lvl="1"/>
            <a:r>
              <a:rPr lang="en-US" altLang="en-US"/>
              <a:t>Arbitrary sound is paired with an object</a:t>
            </a:r>
          </a:p>
          <a:p>
            <a:pPr lvl="1"/>
            <a:r>
              <a:rPr lang="en-US" altLang="en-US"/>
              <a:t>Often but not always nouns in the environment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155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First word learning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dirty="0">
                <a:sym typeface="Wingdings" pitchFamily="2" charset="2"/>
              </a:rPr>
              <a:t>Comprehension &gt; Production</a:t>
            </a:r>
          </a:p>
          <a:p>
            <a:pPr lvl="2"/>
            <a:r>
              <a:rPr lang="en-US" dirty="0">
                <a:sym typeface="Wingdings" pitchFamily="2" charset="2"/>
              </a:rPr>
              <a:t>Perhaps less in ASD</a:t>
            </a:r>
          </a:p>
          <a:p>
            <a:pPr lvl="1"/>
            <a:r>
              <a:rPr lang="en-US" dirty="0">
                <a:sym typeface="Wingdings" pitchFamily="2" charset="2"/>
              </a:rPr>
              <a:t>Production lags behind perception</a:t>
            </a:r>
          </a:p>
          <a:p>
            <a:pPr lvl="2"/>
            <a:r>
              <a:rPr lang="en-US" dirty="0">
                <a:sym typeface="Wingdings" pitchFamily="2" charset="2"/>
              </a:rPr>
              <a:t>Words as simplifications of adult forms (sip vs. ship)</a:t>
            </a:r>
          </a:p>
          <a:p>
            <a:pPr lvl="3"/>
            <a:r>
              <a:rPr lang="en-US" dirty="0">
                <a:sym typeface="Wingdings" pitchFamily="2" charset="2"/>
              </a:rPr>
              <a:t>Drop unstressed syllables, repeat consonants</a:t>
            </a:r>
          </a:p>
        </p:txBody>
      </p:sp>
    </p:spTree>
    <p:extLst>
      <p:ext uri="{BB962C8B-B14F-4D97-AF65-F5344CB8AC3E}">
        <p14:creationId xmlns:p14="http://schemas.microsoft.com/office/powerpoint/2010/main" val="19034692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ym typeface="Wingdings" pitchFamily="2" charset="2"/>
              </a:rPr>
              <a:t>Word learning</a:t>
            </a:r>
            <a:endParaRPr lang="en-US" dirty="0"/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dirty="0">
                <a:sym typeface="Wingdings" pitchFamily="2" charset="2"/>
              </a:rPr>
              <a:t>Word learning is contextually-situated</a:t>
            </a:r>
          </a:p>
          <a:p>
            <a:pPr lvl="2"/>
            <a:r>
              <a:rPr lang="en-US" dirty="0">
                <a:sym typeface="Wingdings" pitchFamily="2" charset="2"/>
              </a:rPr>
              <a:t>Socially-mediated cues</a:t>
            </a:r>
          </a:p>
          <a:p>
            <a:pPr lvl="3"/>
            <a:r>
              <a:rPr lang="en-US" dirty="0">
                <a:sym typeface="Wingdings" pitchFamily="2" charset="2"/>
              </a:rPr>
              <a:t>Meaning conveyed through </a:t>
            </a:r>
            <a:r>
              <a:rPr lang="en-US" dirty="0" err="1">
                <a:sym typeface="Wingdings" pitchFamily="2" charset="2"/>
              </a:rPr>
              <a:t>attentional</a:t>
            </a:r>
            <a:r>
              <a:rPr lang="en-US" dirty="0">
                <a:sym typeface="Wingdings" pitchFamily="2" charset="2"/>
              </a:rPr>
              <a:t>, gestural, &amp; postural cues from others</a:t>
            </a:r>
          </a:p>
          <a:p>
            <a:pPr lvl="3"/>
            <a:r>
              <a:rPr lang="en-US" dirty="0">
                <a:sym typeface="Wingdings" pitchFamily="2" charset="2"/>
              </a:rPr>
              <a:t>Autism associated with failure to pick up on gestural and intentional cues</a:t>
            </a:r>
          </a:p>
          <a:p>
            <a:pPr lvl="4">
              <a:buFont typeface="Wingdings" pitchFamily="2" charset="2"/>
              <a:buNone/>
            </a:pPr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</p:txBody>
      </p:sp>
      <p:graphicFrame>
        <p:nvGraphicFramePr>
          <p:cNvPr id="4" name="Object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61107631"/>
              </p:ext>
            </p:extLst>
          </p:nvPr>
        </p:nvGraphicFramePr>
        <p:xfrm>
          <a:off x="4762500" y="3741738"/>
          <a:ext cx="4038600" cy="307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7828571" imgH="13590476" progId="">
                  <p:embed/>
                </p:oleObj>
              </mc:Choice>
              <mc:Fallback>
                <p:oleObj name="Clip" r:id="rId3" imgW="17828571" imgH="13590476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0" y="3741738"/>
                        <a:ext cx="4038600" cy="307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66800" y="4114800"/>
            <a:ext cx="3352800" cy="2362200"/>
            <a:chOff x="671513" y="3257550"/>
            <a:chExt cx="3900487" cy="352425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1513" y="3257550"/>
              <a:ext cx="3900487" cy="352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rot="8633084">
              <a:off x="1722803" y="4740219"/>
              <a:ext cx="1217700" cy="1425227"/>
            </a:xfrm>
            <a:prstGeom prst="wedgeRectCallout">
              <a:avLst>
                <a:gd name="adj1" fmla="val -36977"/>
                <a:gd name="adj2" fmla="val 9970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vert270" anchor="b" anchorCtr="0"/>
            <a:lstStyle/>
            <a:p>
              <a:pPr algn="ctr"/>
              <a:r>
                <a:rPr lang="en-US" sz="1600" dirty="0"/>
                <a:t>What a beautiful fish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60652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AF89D1D-2588-8D4F-824D-AE1079D507CC}"/>
              </a:ext>
            </a:extLst>
          </p:cNvPr>
          <p:cNvCxnSpPr>
            <a:cxnSpLocks/>
          </p:cNvCxnSpPr>
          <p:nvPr/>
        </p:nvCxnSpPr>
        <p:spPr>
          <a:xfrm>
            <a:off x="4435313" y="3196728"/>
            <a:ext cx="138183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0E7ACE1-9175-6F47-AF59-BF21A75D7ECA}"/>
              </a:ext>
            </a:extLst>
          </p:cNvPr>
          <p:cNvSpPr/>
          <p:nvPr/>
        </p:nvSpPr>
        <p:spPr>
          <a:xfrm>
            <a:off x="229043" y="2730459"/>
            <a:ext cx="4124384" cy="92333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 looking at infant’s face &amp; object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Infant looking at object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9 months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701D63-27E2-874E-9174-453C3B41B879}"/>
              </a:ext>
            </a:extLst>
          </p:cNvPr>
          <p:cNvSpPr/>
          <p:nvPr/>
        </p:nvSpPr>
        <p:spPr>
          <a:xfrm>
            <a:off x="5891158" y="2730459"/>
            <a:ext cx="2992185" cy="92333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vocabulary size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12 &amp; 15 months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51D609-626A-894A-B4FB-D0E524964D9C}"/>
              </a:ext>
            </a:extLst>
          </p:cNvPr>
          <p:cNvSpPr/>
          <p:nvPr/>
        </p:nvSpPr>
        <p:spPr>
          <a:xfrm>
            <a:off x="3524350" y="1252579"/>
            <a:ext cx="3203762" cy="92333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 label the object infants are looking at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C97B81-E53B-0341-8293-89A12C79302E}"/>
              </a:ext>
            </a:extLst>
          </p:cNvPr>
          <p:cNvCxnSpPr>
            <a:cxnSpLocks/>
          </p:cNvCxnSpPr>
          <p:nvPr/>
        </p:nvCxnSpPr>
        <p:spPr>
          <a:xfrm>
            <a:off x="5027912" y="2230324"/>
            <a:ext cx="0" cy="9016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9A18CB9F-6FD9-FD40-80E5-3A4A86E50230}"/>
              </a:ext>
            </a:extLst>
          </p:cNvPr>
          <p:cNvSpPr txBox="1">
            <a:spLocks/>
          </p:cNvSpPr>
          <p:nvPr/>
        </p:nvSpPr>
        <p:spPr>
          <a:xfrm>
            <a:off x="762000" y="381000"/>
            <a:ext cx="8256932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85800" fontAlgn="auto">
              <a:spcAft>
                <a:spcPts val="0"/>
              </a:spcAft>
            </a:pPr>
            <a:r>
              <a:rPr lang="en-US" sz="27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these </a:t>
            </a:r>
          </a:p>
          <a:p>
            <a:pPr algn="r" defTabSz="685800" fontAlgn="auto">
              <a:spcAft>
                <a:spcPts val="0"/>
              </a:spcAft>
            </a:pPr>
            <a:r>
              <a:rPr lang="en-US" sz="27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paths to word acquisition?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2956FE-E5E5-BF47-837B-F13160878320}"/>
              </a:ext>
            </a:extLst>
          </p:cNvPr>
          <p:cNvSpPr txBox="1"/>
          <p:nvPr/>
        </p:nvSpPr>
        <p:spPr>
          <a:xfrm>
            <a:off x="8157949" y="5596435"/>
            <a:ext cx="6957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Grassie</a:t>
            </a:r>
          </a:p>
        </p:txBody>
      </p:sp>
      <p:pic>
        <p:nvPicPr>
          <p:cNvPr id="10" name="Content Placeholder 5">
            <a:hlinkClick r:id="rId3"/>
            <a:extLst>
              <a:ext uri="{FF2B5EF4-FFF2-40B4-BE49-F238E27FC236}">
                <a16:creationId xmlns:a16="http://schemas.microsoft.com/office/drawing/2014/main" id="{D87B7E66-A6B5-E945-579F-06259980E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886200"/>
            <a:ext cx="7626737" cy="28556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96AFCC-2764-EA0B-B8F1-BDA1F28C8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726"/>
            <a:ext cx="3521590" cy="178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092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4567E-DB7B-66DC-451D-1B29CB81E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C1BB0-700B-FB40-F8B1-ABD8E00A4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346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E67DB-3697-4DD0-82A2-389468545676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2867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r="18239" b="2438"/>
          <a:stretch>
            <a:fillRect/>
          </a:stretch>
        </p:blipFill>
        <p:spPr>
          <a:xfrm>
            <a:off x="0" y="0"/>
            <a:ext cx="9144000" cy="6897688"/>
          </a:xfrm>
        </p:spPr>
      </p:pic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76" b="93889"/>
          <a:stretch>
            <a:fillRect/>
          </a:stretch>
        </p:blipFill>
        <p:spPr bwMode="auto">
          <a:xfrm>
            <a:off x="0" y="0"/>
            <a:ext cx="17176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8" name="Group 2"/>
          <p:cNvGrpSpPr>
            <a:grpSpLocks/>
          </p:cNvGrpSpPr>
          <p:nvPr/>
        </p:nvGrpSpPr>
        <p:grpSpPr bwMode="auto">
          <a:xfrm>
            <a:off x="0" y="4175125"/>
            <a:ext cx="9144000" cy="2682875"/>
            <a:chOff x="0" y="4174575"/>
            <a:chExt cx="9144000" cy="2683425"/>
          </a:xfrm>
        </p:grpSpPr>
        <p:pic>
          <p:nvPicPr>
            <p:cNvPr id="2867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4575"/>
              <a:ext cx="9144000" cy="268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Rectangle 1"/>
            <p:cNvSpPr>
              <a:spLocks noChangeArrowheads="1"/>
            </p:cNvSpPr>
            <p:nvPr/>
          </p:nvSpPr>
          <p:spPr bwMode="auto">
            <a:xfrm>
              <a:off x="76200" y="5181600"/>
              <a:ext cx="8839200" cy="334687"/>
            </a:xfrm>
            <a:prstGeom prst="rect">
              <a:avLst/>
            </a:prstGeom>
            <a:solidFill>
              <a:schemeClr val="accent1">
                <a:alpha val="21176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3496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60400" indent="-660400"/>
            <a:r>
              <a:rPr lang="en-US" b="0" dirty="0"/>
              <a:t>Criticisms of Chomsky’s model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851916" indent="-495300"/>
            <a:r>
              <a:rPr lang="en-US" dirty="0"/>
              <a:t>Language acquisition more gradual and variable than predicted, suggesting greater role of learning</a:t>
            </a:r>
          </a:p>
          <a:p>
            <a:pPr marL="851916" indent="-495300"/>
            <a:r>
              <a:rPr lang="en-US" dirty="0"/>
              <a:t>Hard to localize the LAD at a neural level</a:t>
            </a:r>
          </a:p>
          <a:p>
            <a:pPr marL="356616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554"/>
          <a:stretch/>
        </p:blipFill>
        <p:spPr>
          <a:xfrm>
            <a:off x="164916" y="4343400"/>
            <a:ext cx="8979084" cy="254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799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Cross-cultural differences in first words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7D9BBA-54D7-4FCB-B3A6-5EFD56EA1E92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239000"/>
            <a:ext cx="898525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62" y="1449558"/>
            <a:ext cx="4920469" cy="3562057"/>
          </a:xfrm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10" y="3200399"/>
            <a:ext cx="5101590" cy="362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r="18239" b="53655"/>
          <a:stretch/>
        </p:blipFill>
        <p:spPr>
          <a:xfrm>
            <a:off x="304800" y="5316415"/>
            <a:ext cx="318976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58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Statistical learning: Learning  patterns in the world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F5E41-3D52-451D-B9FA-9309C2985DD8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5018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"/>
          <a:stretch>
            <a:fillRect/>
          </a:stretch>
        </p:blipFill>
        <p:spPr>
          <a:xfrm>
            <a:off x="0" y="1600200"/>
            <a:ext cx="9144000" cy="4778375"/>
          </a:xfrm>
        </p:spPr>
      </p:pic>
    </p:spTree>
    <p:extLst>
      <p:ext uri="{BB962C8B-B14F-4D97-AF65-F5344CB8AC3E}">
        <p14:creationId xmlns:p14="http://schemas.microsoft.com/office/powerpoint/2010/main" val="7514110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Statistical learning: </a:t>
            </a:r>
            <a:br>
              <a:rPr lang="en-US" altLang="en-US" dirty="0"/>
            </a:br>
            <a:r>
              <a:rPr lang="en-US" altLang="en-US" dirty="0"/>
              <a:t>Learning  speech-object patterns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F5E41-3D52-451D-B9FA-9309C2985DD8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5018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" b="60133"/>
          <a:stretch/>
        </p:blipFill>
        <p:spPr>
          <a:xfrm>
            <a:off x="0" y="1600201"/>
            <a:ext cx="4648200" cy="944756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37"/>
          <a:stretch/>
        </p:blipFill>
        <p:spPr bwMode="auto">
          <a:xfrm>
            <a:off x="76201" y="3501657"/>
            <a:ext cx="4820396" cy="282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66" y="1600201"/>
            <a:ext cx="3785834" cy="524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84249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Artificial language</a:t>
            </a:r>
          </a:p>
        </p:txBody>
      </p:sp>
    </p:spTree>
    <p:extLst>
      <p:ext uri="{BB962C8B-B14F-4D97-AF65-F5344CB8AC3E}">
        <p14:creationId xmlns:p14="http://schemas.microsoft.com/office/powerpoint/2010/main" val="40432020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C396BC-3248-4C7A-805C-58B1755A5080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512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92531"/>
            <a:ext cx="5299075" cy="544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5725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2743200" cy="5410200"/>
          </a:xfrm>
        </p:spPr>
        <p:txBody>
          <a:bodyPr/>
          <a:lstStyle/>
          <a:p>
            <a:r>
              <a:rPr lang="en-US" altLang="en-US"/>
              <a:t>Statistical rules </a:t>
            </a:r>
            <a:r>
              <a:rPr lang="en-US" altLang="en-US">
                <a:sym typeface="Wingdings" pitchFamily="2" charset="2"/>
              </a:rPr>
              <a:t> Learning</a:t>
            </a:r>
            <a:endParaRPr lang="en-US" altLang="en-US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D6F414-A095-4E2C-AC39-4949EF3B4B52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-15875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3324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Word learning</a:t>
            </a:r>
            <a:endParaRPr lang="en-US" dirty="0"/>
          </a:p>
        </p:txBody>
      </p:sp>
      <p:sp>
        <p:nvSpPr>
          <p:cNvPr id="419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dirty="0">
                <a:sym typeface="Wingdings" pitchFamily="2" charset="2"/>
              </a:rPr>
              <a:t>Syntactically-mediated cues (Fast-mapping)</a:t>
            </a:r>
          </a:p>
          <a:p>
            <a:pPr lvl="2"/>
            <a:r>
              <a:rPr lang="en-US" dirty="0">
                <a:sym typeface="Wingdings" pitchFamily="2" charset="2"/>
              </a:rPr>
              <a:t>Meaning is derived based on surrounding words and sentence form</a:t>
            </a:r>
          </a:p>
          <a:p>
            <a:pPr lvl="3"/>
            <a:r>
              <a:rPr lang="en-US" dirty="0">
                <a:sym typeface="Wingdings" pitchFamily="2" charset="2"/>
              </a:rPr>
              <a:t>Here is a </a:t>
            </a:r>
            <a:r>
              <a:rPr lang="en-US" dirty="0" err="1">
                <a:sym typeface="Wingdings" pitchFamily="2" charset="2"/>
              </a:rPr>
              <a:t>pum</a:t>
            </a:r>
            <a:endParaRPr lang="en-US" dirty="0">
              <a:sym typeface="Wingdings" pitchFamily="2" charset="2"/>
            </a:endParaRPr>
          </a:p>
          <a:p>
            <a:pPr lvl="3"/>
            <a:r>
              <a:rPr lang="en-US" dirty="0">
                <a:sym typeface="Wingdings" pitchFamily="2" charset="2"/>
              </a:rPr>
              <a:t>Here is </a:t>
            </a:r>
            <a:r>
              <a:rPr lang="en-US" dirty="0" err="1">
                <a:sym typeface="Wingdings" pitchFamily="2" charset="2"/>
              </a:rPr>
              <a:t>Pum</a:t>
            </a:r>
            <a:endParaRPr lang="en-US" dirty="0">
              <a:sym typeface="Wingdings" pitchFamily="2" charset="2"/>
            </a:endParaRPr>
          </a:p>
          <a:p>
            <a:pPr lvl="3"/>
            <a:r>
              <a:rPr lang="en-US" dirty="0">
                <a:sym typeface="Wingdings" pitchFamily="2" charset="2"/>
              </a:rPr>
              <a:t>I am </a:t>
            </a:r>
            <a:r>
              <a:rPr lang="en-US" dirty="0" err="1">
                <a:sym typeface="Wingdings" pitchFamily="2" charset="2"/>
              </a:rPr>
              <a:t>pumming</a:t>
            </a:r>
            <a:endParaRPr lang="en-US" dirty="0">
              <a:sym typeface="Wingdings" pitchFamily="2" charset="2"/>
            </a:endParaRPr>
          </a:p>
          <a:p>
            <a:pPr lvl="3"/>
            <a:r>
              <a:rPr lang="en-US" dirty="0">
                <a:sym typeface="Wingdings" pitchFamily="2" charset="2"/>
              </a:rPr>
              <a:t>I </a:t>
            </a:r>
            <a:r>
              <a:rPr lang="en-US" dirty="0" err="1">
                <a:sym typeface="Wingdings" pitchFamily="2" charset="2"/>
              </a:rPr>
              <a:t>pummed</a:t>
            </a:r>
            <a:r>
              <a:rPr lang="en-US" dirty="0">
                <a:sym typeface="Wingdings" pitchFamily="2" charset="2"/>
              </a:rPr>
              <a:t> the duck</a:t>
            </a:r>
          </a:p>
          <a:p>
            <a:pPr lvl="3"/>
            <a:r>
              <a:rPr lang="en-US" dirty="0">
                <a:sym typeface="Wingdings" pitchFamily="2" charset="2"/>
              </a:rPr>
              <a:t>I need some </a:t>
            </a:r>
            <a:r>
              <a:rPr lang="en-US" dirty="0" err="1">
                <a:sym typeface="Wingdings" pitchFamily="2" charset="2"/>
              </a:rPr>
              <a:t>pum</a:t>
            </a:r>
            <a:endParaRPr lang="en-US" dirty="0">
              <a:sym typeface="Wingdings" pitchFamily="2" charset="2"/>
            </a:endParaRPr>
          </a:p>
          <a:p>
            <a:pPr lvl="3"/>
            <a:r>
              <a:rPr lang="en-US" dirty="0">
                <a:sym typeface="Wingdings" pitchFamily="2" charset="2"/>
              </a:rPr>
              <a:t>This is the </a:t>
            </a:r>
            <a:r>
              <a:rPr lang="en-US" dirty="0" err="1">
                <a:sym typeface="Wingdings" pitchFamily="2" charset="2"/>
              </a:rPr>
              <a:t>pum</a:t>
            </a:r>
            <a:r>
              <a:rPr lang="en-US" dirty="0">
                <a:sym typeface="Wingdings" pitchFamily="2" charset="2"/>
              </a:rPr>
              <a:t> one</a:t>
            </a:r>
          </a:p>
        </p:txBody>
      </p:sp>
    </p:spTree>
    <p:extLst>
      <p:ext uri="{BB962C8B-B14F-4D97-AF65-F5344CB8AC3E}">
        <p14:creationId xmlns:p14="http://schemas.microsoft.com/office/powerpoint/2010/main" val="34187916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56672B-7C40-4671-9224-DAF3DD40FEF6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sp>
        <p:nvSpPr>
          <p:cNvPr id="36867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Syntax = grammar</a:t>
            </a:r>
            <a:endParaRPr lang="en-US" altLang="en-US" u="sng"/>
          </a:p>
        </p:txBody>
      </p:sp>
      <p:sp>
        <p:nvSpPr>
          <p:cNvPr id="36868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cs typeface="Times New Roman" pitchFamily="18" charset="0"/>
              </a:rPr>
              <a:t>Evidence of syntax </a:t>
            </a:r>
          </a:p>
          <a:p>
            <a:pPr lvl="1"/>
            <a:r>
              <a:rPr lang="en-US" altLang="en-US" sz="2400">
                <a:cs typeface="Times New Roman" pitchFamily="18" charset="0"/>
              </a:rPr>
              <a:t>Nonrandom combinations</a:t>
            </a:r>
          </a:p>
          <a:p>
            <a:r>
              <a:rPr lang="en-US" altLang="en-US" sz="2800">
                <a:cs typeface="Times New Roman" pitchFamily="18" charset="0"/>
              </a:rPr>
              <a:t>Development of syntax</a:t>
            </a:r>
          </a:p>
          <a:p>
            <a:pPr lvl="1"/>
            <a:r>
              <a:rPr lang="en-US" altLang="en-US" sz="2400">
                <a:cs typeface="Times New Roman" pitchFamily="18" charset="0"/>
              </a:rPr>
              <a:t>Takes place with no explicit instruction.  </a:t>
            </a:r>
          </a:p>
          <a:p>
            <a:pPr lvl="2"/>
            <a:r>
              <a:rPr lang="en-US" altLang="en-US" sz="2000">
                <a:cs typeface="Times New Roman" pitchFamily="18" charset="0"/>
              </a:rPr>
              <a:t>Parents may teach new words but don’t teach syntax.  </a:t>
            </a:r>
          </a:p>
          <a:p>
            <a:pPr lvl="2"/>
            <a:r>
              <a:rPr lang="en-US" altLang="en-US" sz="2000">
                <a:cs typeface="Times New Roman" pitchFamily="18" charset="0"/>
              </a:rPr>
              <a:t>`The emphasis is on </a:t>
            </a:r>
            <a:r>
              <a:rPr lang="en-US" altLang="en-US" sz="2000" i="1">
                <a:cs typeface="Times New Roman" pitchFamily="18" charset="0"/>
              </a:rPr>
              <a:t>what</a:t>
            </a:r>
            <a:r>
              <a:rPr lang="en-US" altLang="en-US" sz="2000">
                <a:cs typeface="Times New Roman" pitchFamily="18" charset="0"/>
              </a:rPr>
              <a:t> the child is saying rather than </a:t>
            </a:r>
            <a:r>
              <a:rPr lang="en-US" altLang="en-US" sz="2000" i="1">
                <a:cs typeface="Times New Roman" pitchFamily="18" charset="0"/>
              </a:rPr>
              <a:t>how</a:t>
            </a:r>
            <a:r>
              <a:rPr lang="en-US" altLang="en-US" sz="2000">
                <a:cs typeface="Times New Roman" pitchFamily="18" charset="0"/>
              </a:rPr>
              <a:t> the child says it.  </a:t>
            </a:r>
          </a:p>
          <a:p>
            <a:r>
              <a:rPr lang="en-US" altLang="en-US">
                <a:cs typeface="Times New Roman" pitchFamily="18" charset="0"/>
              </a:rPr>
              <a:t>Innate or modeled?</a:t>
            </a:r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37627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030A2-505F-4156-8993-82FD45CBA822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47107" name="Rectangle 205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>
                <a:cs typeface="Times New Roman" pitchFamily="18" charset="0"/>
              </a:rPr>
              <a:t>Children’s early comprehension of syntax</a:t>
            </a:r>
          </a:p>
        </p:txBody>
      </p:sp>
      <p:sp>
        <p:nvSpPr>
          <p:cNvPr id="47108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cs typeface="Times New Roman" pitchFamily="18" charset="0"/>
              </a:rPr>
              <a:t>Assessment methods involving action such as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cs typeface="Times New Roman" pitchFamily="18" charset="0"/>
              </a:rPr>
              <a:t>diary studies (parents document conditions under which the child can or cannot understand)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cs typeface="Times New Roman" pitchFamily="18" charset="0"/>
              </a:rPr>
              <a:t>act-out tasks (in which the experimenter asks the child to act out a sentence using toys)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cs typeface="Times New Roman" pitchFamily="18" charset="0"/>
              </a:rPr>
              <a:t>direction tasks (in which the child is asked to carry out a direction, such as “tickle the duck”)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cs typeface="Times New Roman" pitchFamily="18" charset="0"/>
              </a:rPr>
              <a:t>picture-choice tasks (in which the child must select the picture that best represents the linguistic form being tested)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cs typeface="Times New Roman" pitchFamily="18" charset="0"/>
              </a:rPr>
              <a:t>Have limitations leading to confusion about children’s comprehension abilities.</a:t>
            </a:r>
          </a:p>
        </p:txBody>
      </p:sp>
    </p:spTree>
    <p:extLst>
      <p:ext uri="{BB962C8B-B14F-4D97-AF65-F5344CB8AC3E}">
        <p14:creationId xmlns:p14="http://schemas.microsoft.com/office/powerpoint/2010/main" val="34507613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512450-F75C-4DDF-8015-0FEC09A2FED7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sp>
        <p:nvSpPr>
          <p:cNvPr id="49155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4000" dirty="0">
                <a:cs typeface="Times New Roman" pitchFamily="18" charset="0"/>
              </a:rPr>
              <a:t>Children comprehend word order before they use two-word sentences</a:t>
            </a:r>
          </a:p>
        </p:txBody>
      </p:sp>
      <p:sp>
        <p:nvSpPr>
          <p:cNvPr id="49156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itchFamily="18" charset="0"/>
              </a:rPr>
              <a:t>Child hears, </a:t>
            </a:r>
            <a:r>
              <a:rPr lang="en-US" altLang="en-US" sz="2400" dirty="0">
                <a:cs typeface="Times New Roman" pitchFamily="18" charset="0"/>
              </a:rPr>
              <a:t>“Cookie Monster is tickling Big Bird” 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cs typeface="Times New Roman" pitchFamily="18" charset="0"/>
              </a:rPr>
              <a:t>one screen showed Cookie Monster tickling Big Bird 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cs typeface="Times New Roman" pitchFamily="18" charset="0"/>
              </a:rPr>
              <a:t>one screen showed Big Bird tickling Cookie Monster.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itchFamily="18" charset="0"/>
              </a:rPr>
              <a:t>Children at 17 months of age spent more time looking at the screen that matched the statement.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4366"/>
          <a:stretch/>
        </p:blipFill>
        <p:spPr>
          <a:xfrm>
            <a:off x="5267325" y="4393948"/>
            <a:ext cx="3670935" cy="213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380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duck is </a:t>
            </a:r>
            <a:r>
              <a:rPr lang="en-US" dirty="0" err="1"/>
              <a:t>gorping</a:t>
            </a:r>
            <a:r>
              <a:rPr lang="en-US" dirty="0"/>
              <a:t> the bunny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cap="all" dirty="0">
              <a:latin typeface="Verdana" panose="020B0604030504040204" pitchFamily="34" charset="0"/>
            </a:endParaRPr>
          </a:p>
          <a:p>
            <a:r>
              <a:rPr lang="en-US" dirty="0"/>
              <a:t>Verb learning is a function of observation of real-world contingencies; but observational information may be insufficient to account for vocabulary acquisition. </a:t>
            </a:r>
          </a:p>
          <a:p>
            <a:r>
              <a:rPr lang="en-US" dirty="0"/>
              <a:t>Children may use syntactic information to learn new verbs. </a:t>
            </a:r>
          </a:p>
          <a:p>
            <a:r>
              <a:rPr lang="en-US" dirty="0"/>
              <a:t>Pairs of actions were presented simultaneously with a nonsense verb in one of two syntactic structures. The actions were subsequently separated, and the children (MA = 2;1) were asked to select which action was the referent for the verb. The children's choice of referent was found to be a function of the syntactic structure in which the verb had appeared.</a:t>
            </a:r>
          </a:p>
          <a:p>
            <a:r>
              <a:rPr lang="en-US" dirty="0">
                <a:hlinkClick r:id="rId2"/>
              </a:rPr>
              <a:t>https://nyu.databrary.org/volume/44</a:t>
            </a:r>
            <a:endParaRPr lang="en-US" dirty="0"/>
          </a:p>
          <a:p>
            <a:r>
              <a:rPr lang="en-US" dirty="0"/>
              <a:t>Naigles, L. (1990). Children use syntax to learn verb meanings. Journal of Child Language, 17(02), 357. doi:10.1017/s0305000900013817 </a:t>
            </a:r>
            <a:r>
              <a:rPr lang="en-US" dirty="0">
                <a:solidFill>
                  <a:srgbClr val="4A8479"/>
                </a:solidFill>
                <a:hlinkClick r:id="rId3"/>
              </a:rPr>
              <a:t>(external link)</a:t>
            </a:r>
            <a:endParaRPr lang="en-US" dirty="0"/>
          </a:p>
          <a:p>
            <a:pPr algn="just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565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4_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5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6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5622</TotalTime>
  <Words>7327</Words>
  <Application>Microsoft Office PowerPoint</Application>
  <PresentationFormat>On-screen Show (4:3)</PresentationFormat>
  <Paragraphs>892</Paragraphs>
  <Slides>110</Slides>
  <Notes>91</Notes>
  <HiddenSlides>53</HiddenSlides>
  <MMClips>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110</vt:i4>
      </vt:variant>
    </vt:vector>
  </HeadingPairs>
  <TitlesOfParts>
    <vt:vector size="129" baseType="lpstr">
      <vt:lpstr>Arial</vt:lpstr>
      <vt:lpstr>Calibri</vt:lpstr>
      <vt:lpstr>Century Gothic</vt:lpstr>
      <vt:lpstr>Corbel</vt:lpstr>
      <vt:lpstr>Franklin Gothic Book</vt:lpstr>
      <vt:lpstr>Garamond</vt:lpstr>
      <vt:lpstr>Helvetica Neue</vt:lpstr>
      <vt:lpstr>Monotype Sorts</vt:lpstr>
      <vt:lpstr>Segoe UI</vt:lpstr>
      <vt:lpstr>Times New Roman</vt:lpstr>
      <vt:lpstr>Verdana</vt:lpstr>
      <vt:lpstr>Wingdings</vt:lpstr>
      <vt:lpstr>Wingdings 2</vt:lpstr>
      <vt:lpstr>Wingdings 3</vt:lpstr>
      <vt:lpstr>Module</vt:lpstr>
      <vt:lpstr>Frame</vt:lpstr>
      <vt:lpstr>4_Savon</vt:lpstr>
      <vt:lpstr>Chart</vt:lpstr>
      <vt:lpstr>Clip</vt:lpstr>
      <vt:lpstr>Psychology of Infancy</vt:lpstr>
      <vt:lpstr>Domains of Development</vt:lpstr>
      <vt:lpstr>Overview</vt:lpstr>
      <vt:lpstr>Gesture to symbol</vt:lpstr>
      <vt:lpstr>Some definitions </vt:lpstr>
      <vt:lpstr>Language Development</vt:lpstr>
      <vt:lpstr>Language Development –  two perspectives</vt:lpstr>
      <vt:lpstr>Evidence for a biological preparedness for language learning</vt:lpstr>
      <vt:lpstr>Criticisms of Chomsky’s model</vt:lpstr>
      <vt:lpstr>But…(ongoing research)</vt:lpstr>
      <vt:lpstr>“Distinct cortical areas associated with native and second languages.”</vt:lpstr>
      <vt:lpstr>Little posterior difference in Wernicke’s area</vt:lpstr>
      <vt:lpstr>Auditory Development</vt:lpstr>
      <vt:lpstr>PowerPoint Presentation</vt:lpstr>
      <vt:lpstr>Prenatal sensitivity to language</vt:lpstr>
      <vt:lpstr>PowerPoint Presentation</vt:lpstr>
      <vt:lpstr>When does experience start? Prenatally based language preference</vt:lpstr>
      <vt:lpstr>Auditory Development (experience)</vt:lpstr>
      <vt:lpstr>Similarity to English predicts vocabulary in 2nd language acquisition</vt:lpstr>
      <vt:lpstr>Crying</vt:lpstr>
      <vt:lpstr>Two crying functions</vt:lpstr>
      <vt:lpstr>Different acoustic patterns</vt:lpstr>
      <vt:lpstr>Crying judgments</vt:lpstr>
      <vt:lpstr>Cries sound bad</vt:lpstr>
      <vt:lpstr>Prelinguistic speech</vt:lpstr>
      <vt:lpstr>Phonation Stage, 0-2/3 months</vt:lpstr>
      <vt:lpstr>Cooing/Gooing Stage, 1 - 4 months</vt:lpstr>
      <vt:lpstr>Expansion Stage, 3 - 8 months</vt:lpstr>
      <vt:lpstr>Checking out the new sound system </vt:lpstr>
      <vt:lpstr>Functional flexibility of infant vocalization. Oller, et al. 2013. PNAS</vt:lpstr>
      <vt:lpstr>‘Functional flexibility is a sine qua non in spoken language</vt:lpstr>
      <vt:lpstr>Signal flexibility—a phylogenetic prerequisite for functional  flexibility</vt:lpstr>
      <vt:lpstr>Articulatory Development </vt:lpstr>
      <vt:lpstr>Canonical Babbling Stage, 6-10 mos</vt:lpstr>
      <vt:lpstr>Importance of Babbling</vt:lpstr>
      <vt:lpstr>Limitations of Babbling</vt:lpstr>
      <vt:lpstr>Integrative stage (9-18 months)</vt:lpstr>
      <vt:lpstr>Automated Vocal Analysis of Naturalistic Recordings from Children with Autism, Language Delay, and Typical Development. Oller et al (2010)</vt:lpstr>
      <vt:lpstr>Feedback changes structure of infant vocalizations in the moment</vt:lpstr>
      <vt:lpstr>Production: Infant vocal development</vt:lpstr>
      <vt:lpstr>Infant vocal development</vt:lpstr>
      <vt:lpstr>Feedback changes structure of infant vocalizations in the moment</vt:lpstr>
      <vt:lpstr>Method</vt:lpstr>
      <vt:lpstr>Mothers contingently responded to vowels (resonance) or babbles (consonant-vowels)</vt:lpstr>
      <vt:lpstr>Resonance feedback promotes resonant vocalizations</vt:lpstr>
      <vt:lpstr>CV feedback promotes CV vocalizations</vt:lpstr>
      <vt:lpstr>Overall infant vocalizations</vt:lpstr>
      <vt:lpstr>Naturalistic Recordings</vt:lpstr>
      <vt:lpstr> Automated Vocal Analysis</vt:lpstr>
      <vt:lpstr>PowerPoint Presentation</vt:lpstr>
      <vt:lpstr>Vocal parameters change with age for typical developing/language-delayed but not ASD</vt:lpstr>
      <vt:lpstr>Vocal parameters did not change with age for children with autism</vt:lpstr>
      <vt:lpstr>ASD children’s vocal parameters do not change with age</vt:lpstr>
      <vt:lpstr>Allowing for Identification</vt:lpstr>
      <vt:lpstr>Developmental Tracking and Group Differentiation</vt:lpstr>
      <vt:lpstr>LDA Showing Group Discrimination</vt:lpstr>
      <vt:lpstr>PowerPoint Presentation</vt:lpstr>
      <vt:lpstr>Prior findings</vt:lpstr>
      <vt:lpstr>Proposed social feedback loop</vt:lpstr>
      <vt:lpstr>Role of ASD in proposed social feedback loop</vt:lpstr>
      <vt:lpstr>Study Aims</vt:lpstr>
      <vt:lpstr>Additional effects tested:  1. Age of child 2.Maternal education level (SES proxy) 3. Child’s gender</vt:lpstr>
      <vt:lpstr>Method</vt:lpstr>
      <vt:lpstr>PowerPoint Presentation</vt:lpstr>
      <vt:lpstr>When children’s vocalizations are speech-related, they are more likely to receive a positive response from an adult</vt:lpstr>
      <vt:lpstr>Age-related increase of speech-related vocalization slower in ASD group</vt:lpstr>
      <vt:lpstr>Two-way contingencies</vt:lpstr>
      <vt:lpstr>Increased likelihood of adult response when child vocalization was speech related., weaker in ASD group</vt:lpstr>
      <vt:lpstr>TD children higher number of child-caregiver interactions than children with ASD</vt:lpstr>
      <vt:lpstr>Role of ASD in proposed social feedback loop</vt:lpstr>
      <vt:lpstr>Less interaction overall between parent and child    And  Lower ratio of leading to following for children with autism compared with TD children.  </vt:lpstr>
      <vt:lpstr>Conclusions</vt:lpstr>
      <vt:lpstr>PowerPoint Presentation</vt:lpstr>
      <vt:lpstr>PowerPoint Presentation</vt:lpstr>
      <vt:lpstr>PowerPoint Presentation</vt:lpstr>
      <vt:lpstr>PowerPoint Presentation</vt:lpstr>
      <vt:lpstr>Children (with Hearing Loss)</vt:lpstr>
      <vt:lpstr>Current Study </vt:lpstr>
      <vt:lpstr>Methods </vt:lpstr>
      <vt:lpstr>Results </vt:lpstr>
      <vt:lpstr>PowerPoint Presentation</vt:lpstr>
      <vt:lpstr>Results </vt:lpstr>
      <vt:lpstr>Main Takeaway </vt:lpstr>
      <vt:lpstr>First word definitions</vt:lpstr>
      <vt:lpstr>First word learning</vt:lpstr>
      <vt:lpstr>Word learning</vt:lpstr>
      <vt:lpstr>PowerPoint Presentation</vt:lpstr>
      <vt:lpstr>PowerPoint Presentation</vt:lpstr>
      <vt:lpstr>PowerPoint Presentation</vt:lpstr>
      <vt:lpstr>Cross-cultural differences in first words</vt:lpstr>
      <vt:lpstr>Statistical learning: Learning  patterns in the world</vt:lpstr>
      <vt:lpstr>Statistical learning:  Learning  speech-object patterns</vt:lpstr>
      <vt:lpstr>PowerPoint Presentation</vt:lpstr>
      <vt:lpstr>Statistical rules  Learning</vt:lpstr>
      <vt:lpstr>Word learning</vt:lpstr>
      <vt:lpstr>Syntax = grammar</vt:lpstr>
      <vt:lpstr>Children’s early comprehension of syntax</vt:lpstr>
      <vt:lpstr>Children comprehend word order before they use two-word sentences</vt:lpstr>
      <vt:lpstr>The duck is gorping the bunny</vt:lpstr>
      <vt:lpstr>Grammatical Development</vt:lpstr>
      <vt:lpstr>Syntax of 2 word sentences</vt:lpstr>
      <vt:lpstr>Common Errors</vt:lpstr>
      <vt:lpstr>Measuring grammatical development (MLU) </vt:lpstr>
      <vt:lpstr>MLU length</vt:lpstr>
      <vt:lpstr>Grammatical Development</vt:lpstr>
      <vt:lpstr>Grammatical Development</vt:lpstr>
      <vt:lpstr>Parsing grammar</vt:lpstr>
      <vt:lpstr>Infant directed speech</vt:lpstr>
      <vt:lpstr>Communicative Development</vt:lpstr>
      <vt:lpstr>Communicative Development</vt:lpstr>
    </vt:vector>
  </TitlesOfParts>
  <Company>University of Miami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Developmental Psychology</dc:title>
  <dc:creator>hhenderson</dc:creator>
  <cp:lastModifiedBy>Messinger, Daniel S., Ph.D.</cp:lastModifiedBy>
  <cp:revision>275</cp:revision>
  <cp:lastPrinted>2013-02-26T15:14:40Z</cp:lastPrinted>
  <dcterms:created xsi:type="dcterms:W3CDTF">2007-01-11T16:44:21Z</dcterms:created>
  <dcterms:modified xsi:type="dcterms:W3CDTF">2022-10-04T15:07:56Z</dcterms:modified>
</cp:coreProperties>
</file>