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2" r:id="rId1"/>
  </p:sldMasterIdLst>
  <p:notesMasterIdLst>
    <p:notesMasterId r:id="rId95"/>
  </p:notesMasterIdLst>
  <p:handoutMasterIdLst>
    <p:handoutMasterId r:id="rId96"/>
  </p:handoutMasterIdLst>
  <p:sldIdLst>
    <p:sldId id="626" r:id="rId2"/>
    <p:sldId id="572" r:id="rId3"/>
    <p:sldId id="573" r:id="rId4"/>
    <p:sldId id="688" r:id="rId5"/>
    <p:sldId id="681" r:id="rId6"/>
    <p:sldId id="596" r:id="rId7"/>
    <p:sldId id="686" r:id="rId8"/>
    <p:sldId id="687" r:id="rId9"/>
    <p:sldId id="682" r:id="rId10"/>
    <p:sldId id="683" r:id="rId11"/>
    <p:sldId id="684" r:id="rId12"/>
    <p:sldId id="663" r:id="rId13"/>
    <p:sldId id="643" r:id="rId14"/>
    <p:sldId id="1141" r:id="rId15"/>
    <p:sldId id="645" r:id="rId16"/>
    <p:sldId id="471" r:id="rId17"/>
    <p:sldId id="642" r:id="rId18"/>
    <p:sldId id="1140" r:id="rId19"/>
    <p:sldId id="610" r:id="rId20"/>
    <p:sldId id="464" r:id="rId21"/>
    <p:sldId id="472" r:id="rId22"/>
    <p:sldId id="473" r:id="rId23"/>
    <p:sldId id="478" r:id="rId24"/>
    <p:sldId id="539" r:id="rId25"/>
    <p:sldId id="482" r:id="rId26"/>
    <p:sldId id="1142" r:id="rId27"/>
    <p:sldId id="1143" r:id="rId28"/>
    <p:sldId id="483" r:id="rId29"/>
    <p:sldId id="468" r:id="rId30"/>
    <p:sldId id="627" r:id="rId31"/>
    <p:sldId id="628" r:id="rId32"/>
    <p:sldId id="629" r:id="rId33"/>
    <p:sldId id="630" r:id="rId34"/>
    <p:sldId id="631" r:id="rId35"/>
    <p:sldId id="632" r:id="rId36"/>
    <p:sldId id="633" r:id="rId37"/>
    <p:sldId id="634" r:id="rId38"/>
    <p:sldId id="635" r:id="rId39"/>
    <p:sldId id="267" r:id="rId40"/>
    <p:sldId id="259" r:id="rId41"/>
    <p:sldId id="265" r:id="rId42"/>
    <p:sldId id="270" r:id="rId43"/>
    <p:sldId id="636" r:id="rId44"/>
    <p:sldId id="1144" r:id="rId45"/>
    <p:sldId id="637" r:id="rId46"/>
    <p:sldId id="638" r:id="rId47"/>
    <p:sldId id="639" r:id="rId48"/>
    <p:sldId id="640" r:id="rId49"/>
    <p:sldId id="641" r:id="rId50"/>
    <p:sldId id="451" r:id="rId51"/>
    <p:sldId id="452" r:id="rId52"/>
    <p:sldId id="453" r:id="rId53"/>
    <p:sldId id="454" r:id="rId54"/>
    <p:sldId id="429" r:id="rId55"/>
    <p:sldId id="433" r:id="rId56"/>
    <p:sldId id="456" r:id="rId57"/>
    <p:sldId id="457" r:id="rId58"/>
    <p:sldId id="461" r:id="rId59"/>
    <p:sldId id="435" r:id="rId60"/>
    <p:sldId id="460" r:id="rId61"/>
    <p:sldId id="462" r:id="rId62"/>
    <p:sldId id="463" r:id="rId63"/>
    <p:sldId id="536" r:id="rId64"/>
    <p:sldId id="664" r:id="rId65"/>
    <p:sldId id="665" r:id="rId66"/>
    <p:sldId id="666" r:id="rId67"/>
    <p:sldId id="667" r:id="rId68"/>
    <p:sldId id="668" r:id="rId69"/>
    <p:sldId id="669" r:id="rId70"/>
    <p:sldId id="670" r:id="rId71"/>
    <p:sldId id="671" r:id="rId72"/>
    <p:sldId id="672" r:id="rId73"/>
    <p:sldId id="673" r:id="rId74"/>
    <p:sldId id="674" r:id="rId75"/>
    <p:sldId id="675" r:id="rId76"/>
    <p:sldId id="676" r:id="rId77"/>
    <p:sldId id="677" r:id="rId78"/>
    <p:sldId id="678" r:id="rId79"/>
    <p:sldId id="679" r:id="rId80"/>
    <p:sldId id="680" r:id="rId81"/>
    <p:sldId id="598" r:id="rId82"/>
    <p:sldId id="599" r:id="rId83"/>
    <p:sldId id="600" r:id="rId84"/>
    <p:sldId id="601" r:id="rId85"/>
    <p:sldId id="602" r:id="rId86"/>
    <p:sldId id="603" r:id="rId87"/>
    <p:sldId id="604" r:id="rId88"/>
    <p:sldId id="605" r:id="rId89"/>
    <p:sldId id="606" r:id="rId90"/>
    <p:sldId id="607" r:id="rId91"/>
    <p:sldId id="608" r:id="rId92"/>
    <p:sldId id="532" r:id="rId93"/>
    <p:sldId id="519" r:id="rId9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91" autoAdjust="0"/>
    <p:restoredTop sz="81538" autoAdjust="0"/>
  </p:normalViewPr>
  <p:slideViewPr>
    <p:cSldViewPr>
      <p:cViewPr varScale="1">
        <p:scale>
          <a:sx n="95" d="100"/>
          <a:sy n="95" d="100"/>
        </p:scale>
        <p:origin x="1018" y="72"/>
      </p:cViewPr>
      <p:guideLst>
        <p:guide orient="horz" pos="2160"/>
        <p:guide pos="2880"/>
      </p:guideLst>
    </p:cSldViewPr>
  </p:slideViewPr>
  <p:notesTextViewPr>
    <p:cViewPr>
      <p:scale>
        <a:sx n="3" d="2"/>
        <a:sy n="3" d="2"/>
      </p:scale>
      <p:origin x="0" y="0"/>
    </p:cViewPr>
  </p:notesTextViewPr>
  <p:sorterViewPr>
    <p:cViewPr varScale="1">
      <p:scale>
        <a:sx n="1" d="1"/>
        <a:sy n="1" d="1"/>
      </p:scale>
      <p:origin x="0" y="-41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60"/>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2531017369727046"/>
          <c:y val="2.8436018957345988E-2"/>
          <c:w val="0.72456575682382163"/>
          <c:h val="0.70616113744075859"/>
        </c:manualLayout>
      </c:layout>
      <c:bar3DChart>
        <c:barDir val="col"/>
        <c:grouping val="clustered"/>
        <c:varyColors val="0"/>
        <c:ser>
          <c:idx val="0"/>
          <c:order val="0"/>
          <c:tx>
            <c:strRef>
              <c:f>Sheet1!$A$2</c:f>
              <c:strCache>
                <c:ptCount val="1"/>
                <c:pt idx="0">
                  <c:v>Monozygotic Twins</c:v>
                </c:pt>
              </c:strCache>
            </c:strRef>
          </c:tx>
          <c:spPr>
            <a:solidFill>
              <a:schemeClr val="accent1"/>
            </a:solidFill>
            <a:ln w="12701">
              <a:solidFill>
                <a:schemeClr val="tx1"/>
              </a:solidFill>
              <a:prstDash val="solid"/>
            </a:ln>
          </c:spPr>
          <c:invertIfNegative val="0"/>
          <c:cat>
            <c:strRef>
              <c:f>Sheet1!$B$1:$C$1</c:f>
              <c:strCache>
                <c:ptCount val="2"/>
                <c:pt idx="0">
                  <c:v>No Genetic Influence</c:v>
                </c:pt>
                <c:pt idx="1">
                  <c:v>Genetic Influence</c:v>
                </c:pt>
              </c:strCache>
            </c:strRef>
          </c:cat>
          <c:val>
            <c:numRef>
              <c:f>Sheet1!$B$2:$C$2</c:f>
              <c:numCache>
                <c:formatCode>General</c:formatCode>
                <c:ptCount val="2"/>
                <c:pt idx="0">
                  <c:v>25</c:v>
                </c:pt>
                <c:pt idx="1">
                  <c:v>50</c:v>
                </c:pt>
              </c:numCache>
            </c:numRef>
          </c:val>
          <c:extLst>
            <c:ext xmlns:c16="http://schemas.microsoft.com/office/drawing/2014/chart" uri="{C3380CC4-5D6E-409C-BE32-E72D297353CC}">
              <c16:uniqueId val="{00000000-F990-4847-9E21-E0F9CD90A056}"/>
            </c:ext>
          </c:extLst>
        </c:ser>
        <c:ser>
          <c:idx val="1"/>
          <c:order val="1"/>
          <c:tx>
            <c:strRef>
              <c:f>Sheet1!$A$3</c:f>
              <c:strCache>
                <c:ptCount val="1"/>
                <c:pt idx="0">
                  <c:v>Dizygotic Twins</c:v>
                </c:pt>
              </c:strCache>
            </c:strRef>
          </c:tx>
          <c:spPr>
            <a:solidFill>
              <a:schemeClr val="accent2"/>
            </a:solidFill>
            <a:ln w="12701">
              <a:solidFill>
                <a:schemeClr val="tx1"/>
              </a:solidFill>
              <a:prstDash val="solid"/>
            </a:ln>
          </c:spPr>
          <c:invertIfNegative val="0"/>
          <c:cat>
            <c:strRef>
              <c:f>Sheet1!$B$1:$C$1</c:f>
              <c:strCache>
                <c:ptCount val="2"/>
                <c:pt idx="0">
                  <c:v>No Genetic Influence</c:v>
                </c:pt>
                <c:pt idx="1">
                  <c:v>Genetic Influence</c:v>
                </c:pt>
              </c:strCache>
            </c:strRef>
          </c:cat>
          <c:val>
            <c:numRef>
              <c:f>Sheet1!$B$3:$C$3</c:f>
              <c:numCache>
                <c:formatCode>General</c:formatCode>
                <c:ptCount val="2"/>
                <c:pt idx="0">
                  <c:v>25</c:v>
                </c:pt>
                <c:pt idx="1">
                  <c:v>25</c:v>
                </c:pt>
              </c:numCache>
            </c:numRef>
          </c:val>
          <c:extLst>
            <c:ext xmlns:c16="http://schemas.microsoft.com/office/drawing/2014/chart" uri="{C3380CC4-5D6E-409C-BE32-E72D297353CC}">
              <c16:uniqueId val="{00000001-F990-4847-9E21-E0F9CD90A056}"/>
            </c:ext>
          </c:extLst>
        </c:ser>
        <c:dLbls>
          <c:showLegendKey val="0"/>
          <c:showVal val="0"/>
          <c:showCatName val="0"/>
          <c:showSerName val="0"/>
          <c:showPercent val="0"/>
          <c:showBubbleSize val="0"/>
        </c:dLbls>
        <c:gapWidth val="150"/>
        <c:gapDepth val="0"/>
        <c:shape val="box"/>
        <c:axId val="178879664"/>
        <c:axId val="1"/>
        <c:axId val="0"/>
      </c:bar3DChart>
      <c:catAx>
        <c:axId val="178879664"/>
        <c:scaling>
          <c:orientation val="minMax"/>
        </c:scaling>
        <c:delete val="0"/>
        <c:axPos val="b"/>
        <c:numFmt formatCode="General" sourceLinked="1"/>
        <c:majorTickMark val="out"/>
        <c:minorTickMark val="none"/>
        <c:tickLblPos val="low"/>
        <c:spPr>
          <a:ln w="3176">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
        <c:tickMarkSkip val="1"/>
        <c:noMultiLvlLbl val="0"/>
      </c:catAx>
      <c:valAx>
        <c:axId val="1"/>
        <c:scaling>
          <c:orientation val="minMax"/>
          <c:max val="60"/>
        </c:scaling>
        <c:delete val="0"/>
        <c:axPos val="l"/>
        <c:majorGridlines>
          <c:spPr>
            <a:ln w="3176">
              <a:solidFill>
                <a:schemeClr val="tx1"/>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sz="2400" b="1" i="0" u="none" strike="noStrike" baseline="0">
                    <a:solidFill>
                      <a:srgbClr val="000000"/>
                    </a:solidFill>
                    <a:latin typeface="Times New Roman"/>
                    <a:cs typeface="Times New Roman"/>
                  </a:rPr>
                  <a:t>Behavior Similarity Correlation</a:t>
                </a:r>
              </a:p>
            </c:rich>
          </c:tx>
          <c:layout>
            <c:manualLayout>
              <c:xMode val="edge"/>
              <c:yMode val="edge"/>
              <c:x val="8.6724891398500745E-3"/>
              <c:y val="7.4794442163923822E-2"/>
            </c:manualLayout>
          </c:layout>
          <c:overlay val="0"/>
          <c:spPr>
            <a:noFill/>
            <a:ln w="25404">
              <a:noFill/>
            </a:ln>
          </c:spPr>
        </c:title>
        <c:numFmt formatCode="General" sourceLinked="1"/>
        <c:majorTickMark val="out"/>
        <c:minorTickMark val="none"/>
        <c:tickLblPos val="nextTo"/>
        <c:spPr>
          <a:ln w="3176">
            <a:solidFill>
              <a:schemeClr val="tx1"/>
            </a:solidFill>
            <a:prstDash val="solid"/>
          </a:ln>
        </c:spPr>
        <c:txPr>
          <a:bodyPr rot="0" vert="horz"/>
          <a:lstStyle/>
          <a:p>
            <a:pPr>
              <a:defRPr sz="1800" b="1" i="0" u="none" strike="noStrike" baseline="0">
                <a:solidFill>
                  <a:schemeClr val="tx1"/>
                </a:solidFill>
                <a:latin typeface="Times New Roman"/>
                <a:ea typeface="Times New Roman"/>
                <a:cs typeface="Times New Roman"/>
              </a:defRPr>
            </a:pPr>
            <a:endParaRPr lang="en-US"/>
          </a:p>
        </c:txPr>
        <c:crossAx val="178879664"/>
        <c:crosses val="autoZero"/>
        <c:crossBetween val="between"/>
      </c:valAx>
      <c:spPr>
        <a:noFill/>
        <a:ln w="25405">
          <a:noFill/>
        </a:ln>
      </c:spPr>
    </c:plotArea>
    <c:legend>
      <c:legendPos val="r"/>
      <c:layout>
        <c:manualLayout>
          <c:xMode val="edge"/>
          <c:yMode val="edge"/>
          <c:x val="0.21587261533583466"/>
          <c:y val="1.5956897433275385E-2"/>
          <c:w val="0.58453376842995297"/>
          <c:h val="0.15876777251184837"/>
        </c:manualLayout>
      </c:layout>
      <c:overlay val="0"/>
      <c:spPr>
        <a:noFill/>
        <a:ln w="3176">
          <a:solidFill>
            <a:schemeClr val="tx1"/>
          </a:solidFill>
          <a:prstDash val="solid"/>
        </a:ln>
      </c:spPr>
      <c:txPr>
        <a:bodyPr/>
        <a:lstStyle/>
        <a:p>
          <a:pPr>
            <a:defRPr sz="1655"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a:noFill/>
    </a:ln>
  </c:spPr>
  <c:txPr>
    <a:bodyPr/>
    <a:lstStyle/>
    <a:p>
      <a:pPr>
        <a:defRPr sz="18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86019" name="Rectangle 3"/>
          <p:cNvSpPr>
            <a:spLocks noGrp="1" noChangeArrowheads="1"/>
          </p:cNvSpPr>
          <p:nvPr>
            <p:ph type="dt" sz="quarter"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86020" name="Rectangle 4"/>
          <p:cNvSpPr>
            <a:spLocks noGrp="1" noChangeArrowheads="1"/>
          </p:cNvSpPr>
          <p:nvPr>
            <p:ph type="ftr" sz="quarter" idx="2"/>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86021" name="Rectangle 5"/>
          <p:cNvSpPr>
            <a:spLocks noGrp="1" noChangeArrowheads="1"/>
          </p:cNvSpPr>
          <p:nvPr>
            <p:ph type="sldNum" sz="quarter" idx="3"/>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1E050C36-5ED4-4259-8601-C3EB4AF6E5CC}" type="slidenum">
              <a:rPr lang="en-US"/>
              <a:pPr/>
              <a:t>‹#›</a:t>
            </a:fld>
            <a:endParaRPr lang="en-US"/>
          </a:p>
        </p:txBody>
      </p:sp>
    </p:spTree>
    <p:extLst>
      <p:ext uri="{BB962C8B-B14F-4D97-AF65-F5344CB8AC3E}">
        <p14:creationId xmlns:p14="http://schemas.microsoft.com/office/powerpoint/2010/main" val="4093249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defTabSz="925513" eaLnBrk="1" hangingPunct="1">
              <a:defRPr sz="1200"/>
            </a:lvl1pPr>
          </a:lstStyle>
          <a:p>
            <a:endParaRPr lang="en-US"/>
          </a:p>
        </p:txBody>
      </p:sp>
      <p:sp>
        <p:nvSpPr>
          <p:cNvPr id="61443" name="Rectangle 3"/>
          <p:cNvSpPr>
            <a:spLocks noGrp="1" noChangeArrowheads="1"/>
          </p:cNvSpPr>
          <p:nvPr>
            <p:ph type="dt" idx="1"/>
          </p:nvPr>
        </p:nvSpPr>
        <p:spPr bwMode="auto">
          <a:xfrm>
            <a:off x="3971173" y="1"/>
            <a:ext cx="3037627" cy="46498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lvl1pPr algn="r" defTabSz="925513" eaLnBrk="1" hangingPunct="1">
              <a:defRPr sz="1200"/>
            </a:lvl1pPr>
          </a:lstStyle>
          <a:p>
            <a:endParaRPr lang="en-US"/>
          </a:p>
        </p:txBody>
      </p:sp>
      <p:sp>
        <p:nvSpPr>
          <p:cNvPr id="614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01362" y="4416510"/>
            <a:ext cx="5607679" cy="4183220"/>
          </a:xfrm>
          <a:prstGeom prst="rect">
            <a:avLst/>
          </a:prstGeom>
          <a:noFill/>
          <a:ln w="9525">
            <a:noFill/>
            <a:miter lim="800000"/>
            <a:headEnd/>
            <a:tailEnd/>
          </a:ln>
          <a:effectLst/>
        </p:spPr>
        <p:txBody>
          <a:bodyPr vert="horz" wrap="square" lIns="92492" tIns="46246" rIns="92492" bIns="462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defTabSz="925513" eaLnBrk="1" hangingPunct="1">
              <a:defRPr sz="1200"/>
            </a:lvl1pPr>
          </a:lstStyle>
          <a:p>
            <a:endParaRPr lang="en-US"/>
          </a:p>
        </p:txBody>
      </p:sp>
      <p:sp>
        <p:nvSpPr>
          <p:cNvPr id="61447" name="Rectangle 7"/>
          <p:cNvSpPr>
            <a:spLocks noGrp="1" noChangeArrowheads="1"/>
          </p:cNvSpPr>
          <p:nvPr>
            <p:ph type="sldNum" sz="quarter" idx="5"/>
          </p:nvPr>
        </p:nvSpPr>
        <p:spPr bwMode="auto">
          <a:xfrm>
            <a:off x="3971173" y="8829823"/>
            <a:ext cx="3037627" cy="464980"/>
          </a:xfrm>
          <a:prstGeom prst="rect">
            <a:avLst/>
          </a:prstGeom>
          <a:noFill/>
          <a:ln w="9525">
            <a:noFill/>
            <a:miter lim="800000"/>
            <a:headEnd/>
            <a:tailEnd/>
          </a:ln>
          <a:effectLst/>
        </p:spPr>
        <p:txBody>
          <a:bodyPr vert="horz" wrap="square" lIns="92492" tIns="46246" rIns="92492" bIns="46246" numCol="1" anchor="b" anchorCtr="0" compatLnSpc="1">
            <a:prstTxWarp prst="textNoShape">
              <a:avLst/>
            </a:prstTxWarp>
          </a:bodyPr>
          <a:lstStyle>
            <a:lvl1pPr algn="r" defTabSz="925513" eaLnBrk="1" hangingPunct="1">
              <a:defRPr sz="1200"/>
            </a:lvl1pPr>
          </a:lstStyle>
          <a:p>
            <a:fld id="{A8B732B4-A220-4D64-89E5-594291243225}" type="slidenum">
              <a:rPr lang="en-US"/>
              <a:pPr/>
              <a:t>‹#›</a:t>
            </a:fld>
            <a:endParaRPr lang="en-US"/>
          </a:p>
        </p:txBody>
      </p:sp>
    </p:spTree>
    <p:extLst>
      <p:ext uri="{BB962C8B-B14F-4D97-AF65-F5344CB8AC3E}">
        <p14:creationId xmlns:p14="http://schemas.microsoft.com/office/powerpoint/2010/main" val="2631452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a:t>
            </a:fld>
            <a:endParaRPr lang="en-US"/>
          </a:p>
        </p:txBody>
      </p:sp>
    </p:spTree>
    <p:extLst>
      <p:ext uri="{BB962C8B-B14F-4D97-AF65-F5344CB8AC3E}">
        <p14:creationId xmlns:p14="http://schemas.microsoft.com/office/powerpoint/2010/main" val="2065009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DCD7906F-EEF3-42C0-94F0-78E147CD04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023FDBFF-F53A-4DC4-B0AB-B461E74724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US" altLang="en-US"/>
              <a:t>e, j: interclass correlation coefficient and 95% confidence interval </a:t>
            </a:r>
          </a:p>
          <a:p>
            <a:pPr lvl="1"/>
            <a:endParaRPr lang="en-US" altLang="en-US"/>
          </a:p>
          <a:p>
            <a:pPr lvl="1"/>
            <a:r>
              <a:rPr lang="en-US" altLang="en-US"/>
              <a:t>When seen for follow-up 15 months after initial testing, at 36.8 ± 1.7) months (mean ± s.d.), monozygotic twins again demonstrated pairwise concordance in eye-looking of 0.93 (0.75–0.98), while dizygotic concordance was 0.25 (0.00–0.60) (Extended Data Fig. 4a–l and Extended Data Table 2b, see Methods), indicating strong preservation of genetic influence on social visual engagement over development (Extended Data Fig. 4m, n). Moreover, longitudinal within-subject stability—from 21 until 36 months—was high in both groups: equal approximately to 0.70 (Extended Data Fig. 5a–e). </a:t>
            </a:r>
          </a:p>
        </p:txBody>
      </p:sp>
      <p:sp>
        <p:nvSpPr>
          <p:cNvPr id="168964" name="Slide Number Placeholder 3">
            <a:extLst>
              <a:ext uri="{FF2B5EF4-FFF2-40B4-BE49-F238E27FC236}">
                <a16:creationId xmlns:a16="http://schemas.microsoft.com/office/drawing/2014/main" id="{BC51BAC1-12FC-4DE4-8084-5680D17014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FABAD3B-9275-404D-A37D-89087CADE81F}" type="slidenum">
              <a:rPr lang="en-US" altLang="en-US">
                <a:solidFill>
                  <a:srgbClr val="000000"/>
                </a:solidFill>
                <a:latin typeface="Calibri" panose="020F0502020204030204" pitchFamily="34" charset="0"/>
              </a:rPr>
              <a:pPr/>
              <a:t>18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bwMode="auto">
          <a:xfrm>
            <a:off x="1181100" y="696913"/>
            <a:ext cx="4648200" cy="34861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a:p>
        </p:txBody>
      </p:sp>
    </p:spTree>
    <p:extLst>
      <p:ext uri="{BB962C8B-B14F-4D97-AF65-F5344CB8AC3E}">
        <p14:creationId xmlns:p14="http://schemas.microsoft.com/office/powerpoint/2010/main" val="2721840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altLang="en-US"/>
          </a:p>
        </p:txBody>
      </p:sp>
      <p:sp>
        <p:nvSpPr>
          <p:cNvPr id="99332" name="Slide Number Placeholder 3"/>
          <p:cNvSpPr>
            <a:spLocks noGrp="1"/>
          </p:cNvSpPr>
          <p:nvPr>
            <p:ph type="sldNum" sz="quarter" idx="5"/>
          </p:nvPr>
        </p:nvSpPr>
        <p:spPr>
          <a:noFill/>
        </p:spPr>
        <p:txBody>
          <a:bodyPr/>
          <a:lstStyle/>
          <a:p>
            <a:fld id="{FF178B01-688A-442B-8D6E-DF6B1E5D92C5}" type="slidenum">
              <a:rPr lang="en-US" altLang="en-US" smtClean="0"/>
              <a:pPr/>
              <a:t>20</a:t>
            </a:fld>
            <a:endParaRPr lang="en-US" altLang="en-US"/>
          </a:p>
        </p:txBody>
      </p:sp>
    </p:spTree>
    <p:extLst>
      <p:ext uri="{BB962C8B-B14F-4D97-AF65-F5344CB8AC3E}">
        <p14:creationId xmlns:p14="http://schemas.microsoft.com/office/powerpoint/2010/main" val="3256773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Cumulative environmental damage: </a:t>
            </a:r>
          </a:p>
          <a:p>
            <a:pPr marL="171450" indent="-171450">
              <a:buFontTx/>
              <a:buChar char="-"/>
            </a:pPr>
            <a:r>
              <a:rPr lang="en-US" baseline="0" dirty="0"/>
              <a:t>Kids in advantaged homes can select experiences that allow them to maximize their genetic potential/in line with their genetic propensities</a:t>
            </a:r>
          </a:p>
          <a:p>
            <a:pPr marL="628650" lvl="1" indent="-171450">
              <a:buFontTx/>
              <a:buChar char="-"/>
            </a:pPr>
            <a:r>
              <a:rPr lang="en-US" baseline="0" dirty="0"/>
              <a:t>E.g., kids with genes coding for extraordinary intelligence can do all these stimulating activities that encourages their development vs. kids not blessed in that area may not select those opportunities</a:t>
            </a:r>
          </a:p>
          <a:p>
            <a:pPr marL="171450" indent="-171450">
              <a:buFontTx/>
              <a:buChar char="-"/>
            </a:pPr>
            <a:r>
              <a:rPr lang="en-US" baseline="0" dirty="0"/>
              <a:t>Kids in disadvantaged homes don’t have access to stimulating activities</a:t>
            </a:r>
          </a:p>
          <a:p>
            <a:pPr marL="628650" lvl="1" indent="-171450">
              <a:buFontTx/>
              <a:buChar char="-"/>
            </a:pPr>
            <a:r>
              <a:rPr lang="en-US" baseline="0" dirty="0"/>
              <a:t>E.g., regardless of whether you have genes coding for extraordinary intelligence or not, you can’t access stimulating activities</a:t>
            </a:r>
          </a:p>
          <a:p>
            <a:pPr marL="0" lvl="0" indent="0">
              <a:buFontTx/>
              <a:buNone/>
            </a:pPr>
            <a:endParaRPr lang="en-US" baseline="0" dirty="0"/>
          </a:p>
          <a:p>
            <a:pPr marL="0" lvl="0" indent="0">
              <a:buFontTx/>
              <a:buNone/>
            </a:pPr>
            <a:r>
              <a:rPr lang="en-US" baseline="0" dirty="0"/>
              <a:t>Idea supported by genetics work:</a:t>
            </a:r>
          </a:p>
          <a:p>
            <a:pPr marL="171450" lvl="0" indent="-171450">
              <a:buFontTx/>
              <a:buChar char="-"/>
            </a:pPr>
            <a:r>
              <a:rPr lang="en-US" baseline="0" dirty="0"/>
              <a:t>Overall heritability (genetic influence) of cognitive ability = 50%</a:t>
            </a:r>
          </a:p>
          <a:p>
            <a:pPr marL="171450" lvl="0" indent="-171450">
              <a:buFontTx/>
              <a:buChar char="-"/>
            </a:pPr>
            <a:r>
              <a:rPr lang="en-US" baseline="0" dirty="0"/>
              <a:t>Among upper SES, see much higher influence of genes on cognitive ability</a:t>
            </a:r>
          </a:p>
          <a:p>
            <a:pPr marL="171450" lvl="0" indent="-171450">
              <a:buFontTx/>
              <a:buChar char="-"/>
            </a:pPr>
            <a:r>
              <a:rPr lang="en-US" baseline="0" dirty="0"/>
              <a:t>Among lower SES, see much higher influence of environment on cognitive ability</a:t>
            </a:r>
          </a:p>
        </p:txBody>
      </p:sp>
      <p:sp>
        <p:nvSpPr>
          <p:cNvPr id="4" name="Slide Number Placeholder 3"/>
          <p:cNvSpPr>
            <a:spLocks noGrp="1"/>
          </p:cNvSpPr>
          <p:nvPr>
            <p:ph type="sldNum" sz="quarter" idx="10"/>
          </p:nvPr>
        </p:nvSpPr>
        <p:spPr/>
        <p:txBody>
          <a:bodyPr/>
          <a:lstStyle/>
          <a:p>
            <a:fld id="{A2C7B4C9-0D44-4F15-9AC1-A0DAF3B109C7}" type="slidenum">
              <a:rPr lang="en-US" smtClean="0"/>
              <a:t>21</a:t>
            </a:fld>
            <a:endParaRPr lang="en-US"/>
          </a:p>
        </p:txBody>
      </p:sp>
    </p:spTree>
    <p:extLst>
      <p:ext uri="{BB962C8B-B14F-4D97-AF65-F5344CB8AC3E}">
        <p14:creationId xmlns:p14="http://schemas.microsoft.com/office/powerpoint/2010/main" val="2005622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Unknown when these SES splits</a:t>
            </a:r>
            <a:r>
              <a:rPr lang="en-US" baseline="0" dirty="0"/>
              <a:t> in cognitive ability begin</a:t>
            </a:r>
          </a:p>
          <a:p>
            <a:r>
              <a:rPr lang="en-US" baseline="0" dirty="0"/>
              <a:t>Youngest documented split in cognitive ability due to SES measured in 7 year olds</a:t>
            </a:r>
          </a:p>
          <a:p>
            <a:endParaRPr lang="en-US" baseline="0" dirty="0"/>
          </a:p>
          <a:p>
            <a:r>
              <a:rPr lang="en-US" baseline="0" dirty="0"/>
              <a:t>Evidence to suggest split may occur earlier than formal education</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22</a:t>
            </a:fld>
            <a:endParaRPr lang="en-US"/>
          </a:p>
        </p:txBody>
      </p:sp>
    </p:spTree>
    <p:extLst>
      <p:ext uri="{BB962C8B-B14F-4D97-AF65-F5344CB8AC3E}">
        <p14:creationId xmlns:p14="http://schemas.microsoft.com/office/powerpoint/2010/main" val="24112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altLang="en-US"/>
          </a:p>
        </p:txBody>
      </p:sp>
      <p:sp>
        <p:nvSpPr>
          <p:cNvPr id="102404" name="Slide Number Placeholder 3"/>
          <p:cNvSpPr>
            <a:spLocks noGrp="1"/>
          </p:cNvSpPr>
          <p:nvPr>
            <p:ph type="sldNum" sz="quarter" idx="5"/>
          </p:nvPr>
        </p:nvSpPr>
        <p:spPr>
          <a:noFill/>
        </p:spPr>
        <p:txBody>
          <a:bodyPr/>
          <a:lstStyle/>
          <a:p>
            <a:fld id="{230CECF6-126F-4B71-81E6-2E8996F561E1}" type="slidenum">
              <a:rPr lang="en-US" altLang="en-US" smtClean="0"/>
              <a:pPr/>
              <a:t>24</a:t>
            </a:fld>
            <a:endParaRPr lang="en-US" altLang="en-US"/>
          </a:p>
        </p:txBody>
      </p:sp>
    </p:spTree>
    <p:extLst>
      <p:ext uri="{BB962C8B-B14F-4D97-AF65-F5344CB8AC3E}">
        <p14:creationId xmlns:p14="http://schemas.microsoft.com/office/powerpoint/2010/main" val="4016516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nicely here (same concept displayed differently, whichever one you can wrap your head around best):</a:t>
            </a:r>
          </a:p>
          <a:p>
            <a:pPr marL="171450" indent="-171450">
              <a:buFontTx/>
              <a:buChar char="-"/>
            </a:pPr>
            <a:r>
              <a:rPr lang="en-US" dirty="0"/>
              <a:t>Look just at high SES section: most of the variability in children’s gains in mental ability is accounted for by their genes</a:t>
            </a:r>
          </a:p>
          <a:p>
            <a:pPr marL="171450" indent="-171450">
              <a:buFontTx/>
              <a:buChar char="-"/>
            </a:pPr>
            <a:r>
              <a:rPr lang="en-US" dirty="0"/>
              <a:t>Now just</a:t>
            </a:r>
            <a:r>
              <a:rPr lang="en-US" baseline="0" dirty="0"/>
              <a:t> look as low SES section: none of the individual difference in children’s gains in mental ability is accounted for by their genes, but rather by the kids’ shared environment</a:t>
            </a:r>
          </a:p>
          <a:p>
            <a:pPr marL="628650" lvl="1" indent="-171450">
              <a:buFontTx/>
              <a:buChar char="-"/>
            </a:pPr>
            <a:r>
              <a:rPr lang="en-US" baseline="0" dirty="0"/>
              <a:t>So, if I’m a child in low SES, I’m going to experience gains if my mom and dad happen to show more attention, there’s less chaos around, more books in our house, etc. </a:t>
            </a:r>
          </a:p>
          <a:p>
            <a:pPr marL="628650" lvl="1" indent="-171450">
              <a:buFontTx/>
              <a:buChar char="-"/>
            </a:pPr>
            <a:r>
              <a:rPr lang="en-US" baseline="0" dirty="0"/>
              <a:t>Whereas if I’m a child in high SES, I’m going to see most gains if my genes code for it</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25</a:t>
            </a:fld>
            <a:endParaRPr lang="en-US"/>
          </a:p>
        </p:txBody>
      </p:sp>
    </p:spTree>
    <p:extLst>
      <p:ext uri="{BB962C8B-B14F-4D97-AF65-F5344CB8AC3E}">
        <p14:creationId xmlns:p14="http://schemas.microsoft.com/office/powerpoint/2010/main" val="1662825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sz="1200" b="1" kern="1200" baseline="0" dirty="0">
                <a:solidFill>
                  <a:schemeClr val="tx1"/>
                </a:solidFill>
                <a:latin typeface="Arial" charset="0"/>
                <a:ea typeface="+mn-ea"/>
                <a:cs typeface="+mn-cs"/>
              </a:rPr>
              <a:t>Fig. 1. Path diagram of the behavioral genetic model (Model 3) fit to mental-ability scores at age</a:t>
            </a:r>
          </a:p>
          <a:p>
            <a:r>
              <a:rPr lang="en-US" sz="1200" kern="1200" baseline="0" dirty="0">
                <a:solidFill>
                  <a:schemeClr val="tx1"/>
                </a:solidFill>
                <a:latin typeface="Arial" charset="0"/>
                <a:ea typeface="+mn-ea"/>
                <a:cs typeface="+mn-cs"/>
              </a:rPr>
              <a:t>10 months and age 2 years. Participants were tested with the </a:t>
            </a:r>
            <a:r>
              <a:rPr lang="en-US" sz="1200" kern="1200" baseline="0" dirty="0" err="1">
                <a:solidFill>
                  <a:schemeClr val="tx1"/>
                </a:solidFill>
                <a:latin typeface="Arial" charset="0"/>
                <a:ea typeface="+mn-ea"/>
                <a:cs typeface="+mn-cs"/>
              </a:rPr>
              <a:t>Bayley</a:t>
            </a:r>
            <a:r>
              <a:rPr lang="en-US" sz="1200" kern="1200" baseline="0" dirty="0">
                <a:solidFill>
                  <a:schemeClr val="tx1"/>
                </a:solidFill>
                <a:latin typeface="Arial" charset="0"/>
                <a:ea typeface="+mn-ea"/>
                <a:cs typeface="+mn-cs"/>
              </a:rPr>
              <a:t> Short Form–Research Edition</a:t>
            </a:r>
          </a:p>
          <a:p>
            <a:r>
              <a:rPr lang="en-US" sz="1200" kern="1200" baseline="0" dirty="0">
                <a:solidFill>
                  <a:schemeClr val="tx1"/>
                </a:solidFill>
                <a:latin typeface="Arial" charset="0"/>
                <a:ea typeface="+mn-ea"/>
                <a:cs typeface="+mn-cs"/>
              </a:rPr>
              <a:t>(</a:t>
            </a:r>
            <a:r>
              <a:rPr lang="en-US" sz="1200" kern="1200" baseline="0" dirty="0" err="1">
                <a:solidFill>
                  <a:schemeClr val="tx1"/>
                </a:solidFill>
                <a:latin typeface="Arial" charset="0"/>
                <a:ea typeface="+mn-ea"/>
                <a:cs typeface="+mn-cs"/>
              </a:rPr>
              <a:t>Andreassen</a:t>
            </a:r>
            <a:r>
              <a:rPr lang="en-US" sz="1200" kern="1200" baseline="0" dirty="0">
                <a:solidFill>
                  <a:schemeClr val="tx1"/>
                </a:solidFill>
                <a:latin typeface="Arial" charset="0"/>
                <a:ea typeface="+mn-ea"/>
                <a:cs typeface="+mn-cs"/>
              </a:rPr>
              <a:t> &amp; Fletcher, 2007). This diagram represents one half of the model (i.e., one twin in</a:t>
            </a:r>
          </a:p>
          <a:p>
            <a:r>
              <a:rPr lang="en-US" sz="1200" kern="1200" baseline="0" dirty="0">
                <a:solidFill>
                  <a:schemeClr val="tx1"/>
                </a:solidFill>
                <a:latin typeface="Arial" charset="0"/>
                <a:ea typeface="+mn-ea"/>
                <a:cs typeface="+mn-cs"/>
              </a:rPr>
              <a:t>each pair). Single-headed arrows represent regression relations, and curved double-headed arrows</a:t>
            </a:r>
          </a:p>
          <a:p>
            <a:r>
              <a:rPr lang="en-US" sz="1200" kern="1200" baseline="0" dirty="0">
                <a:solidFill>
                  <a:schemeClr val="tx1"/>
                </a:solidFill>
                <a:latin typeface="Arial" charset="0"/>
                <a:ea typeface="+mn-ea"/>
                <a:cs typeface="+mn-cs"/>
              </a:rPr>
              <a:t>represent variances and </a:t>
            </a:r>
            <a:r>
              <a:rPr lang="en-US" sz="1200" kern="1200" baseline="0" dirty="0" err="1">
                <a:solidFill>
                  <a:schemeClr val="tx1"/>
                </a:solidFill>
                <a:latin typeface="Arial" charset="0"/>
                <a:ea typeface="+mn-ea"/>
                <a:cs typeface="+mn-cs"/>
              </a:rPr>
              <a:t>covariances</a:t>
            </a:r>
            <a:r>
              <a:rPr lang="en-US" sz="1200" kern="1200" baseline="0" dirty="0">
                <a:solidFill>
                  <a:schemeClr val="tx1"/>
                </a:solidFill>
                <a:latin typeface="Arial" charset="0"/>
                <a:ea typeface="+mn-ea"/>
                <a:cs typeface="+mn-cs"/>
              </a:rPr>
              <a:t>. The factors </a:t>
            </a:r>
            <a:r>
              <a:rPr lang="en-US" sz="1200" i="1" kern="1200" baseline="0" dirty="0">
                <a:solidFill>
                  <a:schemeClr val="tx1"/>
                </a:solidFill>
                <a:latin typeface="Arial" charset="0"/>
                <a:ea typeface="+mn-ea"/>
                <a:cs typeface="+mn-cs"/>
              </a:rPr>
              <a:t>y0 and </a:t>
            </a:r>
            <a:r>
              <a:rPr lang="en-US" sz="1200" i="1" kern="1200" baseline="0" dirty="0" err="1">
                <a:solidFill>
                  <a:schemeClr val="tx1"/>
                </a:solidFill>
                <a:latin typeface="Arial" charset="0"/>
                <a:ea typeface="+mn-ea"/>
                <a:cs typeface="+mn-cs"/>
              </a:rPr>
              <a:t>yD</a:t>
            </a:r>
            <a:r>
              <a:rPr lang="en-US" sz="1200" i="1" kern="1200" baseline="0" dirty="0">
                <a:solidFill>
                  <a:schemeClr val="tx1"/>
                </a:solidFill>
                <a:latin typeface="Arial" charset="0"/>
                <a:ea typeface="+mn-ea"/>
                <a:cs typeface="+mn-cs"/>
              </a:rPr>
              <a:t> represent baseline mental ability and change</a:t>
            </a:r>
          </a:p>
          <a:p>
            <a:r>
              <a:rPr lang="en-US" sz="1200" kern="1200" baseline="0" dirty="0">
                <a:solidFill>
                  <a:schemeClr val="tx1"/>
                </a:solidFill>
                <a:latin typeface="Arial" charset="0"/>
                <a:ea typeface="+mn-ea"/>
                <a:cs typeface="+mn-cs"/>
              </a:rPr>
              <a:t>in mental ability, respectively. The factors </a:t>
            </a:r>
            <a:r>
              <a:rPr lang="en-US" sz="1200" i="1" kern="1200" baseline="0" dirty="0">
                <a:solidFill>
                  <a:schemeClr val="tx1"/>
                </a:solidFill>
                <a:latin typeface="Arial" charset="0"/>
                <a:ea typeface="+mn-ea"/>
                <a:cs typeface="+mn-cs"/>
              </a:rPr>
              <a:t>A, C, and E represent additive genetic influences, </a:t>
            </a:r>
            <a:r>
              <a:rPr lang="en-US" sz="1200" i="1" kern="1200" baseline="0" dirty="0" err="1">
                <a:solidFill>
                  <a:schemeClr val="tx1"/>
                </a:solidFill>
                <a:latin typeface="Arial" charset="0"/>
                <a:ea typeface="+mn-ea"/>
                <a:cs typeface="+mn-cs"/>
              </a:rPr>
              <a:t>sharedenvironmental</a:t>
            </a:r>
            <a:endParaRPr lang="en-US" sz="1200" i="1" kern="1200" baseline="0" dirty="0">
              <a:solidFill>
                <a:schemeClr val="tx1"/>
              </a:solidFill>
              <a:latin typeface="Arial" charset="0"/>
              <a:ea typeface="+mn-ea"/>
              <a:cs typeface="+mn-cs"/>
            </a:endParaRPr>
          </a:p>
          <a:p>
            <a:r>
              <a:rPr lang="en-US" sz="1200" kern="1200" baseline="0" dirty="0">
                <a:solidFill>
                  <a:schemeClr val="tx1"/>
                </a:solidFill>
                <a:latin typeface="Arial" charset="0"/>
                <a:ea typeface="+mn-ea"/>
                <a:cs typeface="+mn-cs"/>
              </a:rPr>
              <a:t>influences, and </a:t>
            </a:r>
            <a:r>
              <a:rPr lang="en-US" sz="1200" kern="1200" baseline="0" dirty="0" err="1">
                <a:solidFill>
                  <a:schemeClr val="tx1"/>
                </a:solidFill>
                <a:latin typeface="Arial" charset="0"/>
                <a:ea typeface="+mn-ea"/>
                <a:cs typeface="+mn-cs"/>
              </a:rPr>
              <a:t>nonshared</a:t>
            </a:r>
            <a:r>
              <a:rPr lang="en-US" sz="1200" kern="1200" baseline="0" dirty="0">
                <a:solidFill>
                  <a:schemeClr val="tx1"/>
                </a:solidFill>
                <a:latin typeface="Arial" charset="0"/>
                <a:ea typeface="+mn-ea"/>
                <a:cs typeface="+mn-cs"/>
              </a:rPr>
              <a:t>-environmental influences, respectively. Each biometric path</a:t>
            </a:r>
          </a:p>
          <a:p>
            <a:r>
              <a:rPr lang="en-US" sz="1200" kern="1200" baseline="0" dirty="0">
                <a:solidFill>
                  <a:schemeClr val="tx1"/>
                </a:solidFill>
                <a:latin typeface="Arial" charset="0"/>
                <a:ea typeface="+mn-ea"/>
                <a:cs typeface="+mn-cs"/>
              </a:rPr>
              <a:t>was modeled as a combination of a main effect (</a:t>
            </a:r>
            <a:r>
              <a:rPr lang="en-US" sz="1200" i="1" kern="1200" baseline="0" dirty="0">
                <a:solidFill>
                  <a:schemeClr val="tx1"/>
                </a:solidFill>
                <a:latin typeface="Arial" charset="0"/>
                <a:ea typeface="+mn-ea"/>
                <a:cs typeface="+mn-cs"/>
              </a:rPr>
              <a:t>a, c, and e) and an interaction with socioeconomic</a:t>
            </a:r>
          </a:p>
          <a:p>
            <a:r>
              <a:rPr lang="en-US" sz="1200" kern="1200" baseline="0" dirty="0">
                <a:solidFill>
                  <a:schemeClr val="tx1"/>
                </a:solidFill>
                <a:latin typeface="Arial" charset="0"/>
                <a:ea typeface="+mn-ea"/>
                <a:cs typeface="+mn-cs"/>
              </a:rPr>
              <a:t>status (SES; </a:t>
            </a:r>
            <a:r>
              <a:rPr lang="en-US" sz="1200" i="1" kern="1200" baseline="0" dirty="0">
                <a:solidFill>
                  <a:schemeClr val="tx1"/>
                </a:solidFill>
                <a:latin typeface="Arial" charset="0"/>
                <a:ea typeface="+mn-ea"/>
                <a:cs typeface="+mn-cs"/>
              </a:rPr>
              <a:t>a′, c′, and </a:t>
            </a:r>
            <a:r>
              <a:rPr lang="en-US" sz="1200" i="1" kern="1200" baseline="0" dirty="0" err="1">
                <a:solidFill>
                  <a:schemeClr val="tx1"/>
                </a:solidFill>
                <a:latin typeface="Arial" charset="0"/>
                <a:ea typeface="+mn-ea"/>
                <a:cs typeface="+mn-cs"/>
              </a:rPr>
              <a:t>e′</a:t>
            </a:r>
            <a:r>
              <a:rPr lang="en-US" sz="1200" i="1" kern="1200" baseline="0" dirty="0">
                <a:solidFill>
                  <a:schemeClr val="tx1"/>
                </a:solidFill>
                <a:latin typeface="Arial" charset="0"/>
                <a:ea typeface="+mn-ea"/>
                <a:cs typeface="+mn-cs"/>
              </a:rPr>
              <a:t> ). </a:t>
            </a:r>
            <a:r>
              <a:rPr lang="en-US" sz="1200" b="1" i="1" kern="1200" baseline="0" dirty="0">
                <a:solidFill>
                  <a:schemeClr val="tx1"/>
                </a:solidFill>
                <a:latin typeface="Arial" charset="0"/>
                <a:ea typeface="+mn-ea"/>
                <a:cs typeface="+mn-cs"/>
              </a:rPr>
              <a:t>The regression of the factor on SES is denoted by s.</a:t>
            </a:r>
          </a:p>
          <a:p>
            <a:r>
              <a:rPr lang="en-US" dirty="0"/>
              <a:t>Early Childhood Longitudinal Study, Birth Cohort (ECLS-B)</a:t>
            </a:r>
            <a:endParaRPr lang="en-US" altLang="en-US" dirty="0"/>
          </a:p>
        </p:txBody>
      </p:sp>
      <p:sp>
        <p:nvSpPr>
          <p:cNvPr id="100356" name="Slide Number Placeholder 3"/>
          <p:cNvSpPr>
            <a:spLocks noGrp="1"/>
          </p:cNvSpPr>
          <p:nvPr>
            <p:ph type="sldNum" sz="quarter" idx="5"/>
          </p:nvPr>
        </p:nvSpPr>
        <p:spPr>
          <a:noFill/>
        </p:spPr>
        <p:txBody>
          <a:bodyPr/>
          <a:lstStyle/>
          <a:p>
            <a:fld id="{8FBC32DA-2188-43CE-9EFE-65FA1FB596E4}" type="slidenum">
              <a:rPr lang="en-US" altLang="en-US" smtClean="0"/>
              <a:pPr/>
              <a:t>26</a:t>
            </a:fld>
            <a:endParaRPr lang="en-US" altLang="en-US"/>
          </a:p>
        </p:txBody>
      </p:sp>
    </p:spTree>
    <p:extLst>
      <p:ext uri="{BB962C8B-B14F-4D97-AF65-F5344CB8AC3E}">
        <p14:creationId xmlns:p14="http://schemas.microsoft.com/office/powerpoint/2010/main" val="10795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nicely here (same concept displayed differently, whichever one you can wrap your head around best):</a:t>
            </a:r>
          </a:p>
          <a:p>
            <a:pPr marL="171450" indent="-171450">
              <a:buFontTx/>
              <a:buChar char="-"/>
            </a:pPr>
            <a:r>
              <a:rPr lang="en-US" dirty="0"/>
              <a:t>Look just at high SES section: most of the variability in children’s gains in mental ability is accounted for by their genes</a:t>
            </a:r>
          </a:p>
          <a:p>
            <a:pPr marL="171450" indent="-171450">
              <a:buFontTx/>
              <a:buChar char="-"/>
            </a:pPr>
            <a:r>
              <a:rPr lang="en-US" dirty="0"/>
              <a:t>Now just</a:t>
            </a:r>
            <a:r>
              <a:rPr lang="en-US" baseline="0" dirty="0"/>
              <a:t> look as low SES section: none of the individual difference in children’s gains in mental ability is accounted for by their genes, but rather by the kids’ shared environment</a:t>
            </a:r>
          </a:p>
          <a:p>
            <a:pPr marL="628650" lvl="1" indent="-171450">
              <a:buFontTx/>
              <a:buChar char="-"/>
            </a:pPr>
            <a:r>
              <a:rPr lang="en-US" baseline="0" dirty="0"/>
              <a:t>So, if I’m a child in low SES, I’m going to experience gains if my mom and dad happen to show more attention, there’s less chaos around, more books in our house, etc. </a:t>
            </a:r>
          </a:p>
          <a:p>
            <a:pPr marL="628650" lvl="1" indent="-171450">
              <a:buFontTx/>
              <a:buChar char="-"/>
            </a:pPr>
            <a:r>
              <a:rPr lang="en-US" baseline="0" dirty="0"/>
              <a:t>Whereas if I’m a child in high SES, I’m going to see most gains if my genes code for it</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27</a:t>
            </a:fld>
            <a:endParaRPr lang="en-US"/>
          </a:p>
        </p:txBody>
      </p:sp>
    </p:spTree>
    <p:extLst>
      <p:ext uri="{BB962C8B-B14F-4D97-AF65-F5344CB8AC3E}">
        <p14:creationId xmlns:p14="http://schemas.microsoft.com/office/powerpoint/2010/main" val="1662825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 Obama</a:t>
            </a:r>
            <a:r>
              <a:rPr lang="en-US" baseline="0" dirty="0"/>
              <a:t> just called for free community college programs … should we all lobby for him to abandon that over to preschool funding?</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28</a:t>
            </a:fld>
            <a:endParaRPr lang="en-US"/>
          </a:p>
        </p:txBody>
      </p:sp>
    </p:spTree>
    <p:extLst>
      <p:ext uri="{BB962C8B-B14F-4D97-AF65-F5344CB8AC3E}">
        <p14:creationId xmlns:p14="http://schemas.microsoft.com/office/powerpoint/2010/main" val="396223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a:t>
            </a:fld>
            <a:endParaRPr lang="en-US"/>
          </a:p>
        </p:txBody>
      </p:sp>
    </p:spTree>
    <p:extLst>
      <p:ext uri="{BB962C8B-B14F-4D97-AF65-F5344CB8AC3E}">
        <p14:creationId xmlns:p14="http://schemas.microsoft.com/office/powerpoint/2010/main" val="3336669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29</a:t>
            </a:fld>
            <a:endParaRPr lang="en-US"/>
          </a:p>
        </p:txBody>
      </p:sp>
    </p:spTree>
    <p:extLst>
      <p:ext uri="{BB962C8B-B14F-4D97-AF65-F5344CB8AC3E}">
        <p14:creationId xmlns:p14="http://schemas.microsoft.com/office/powerpoint/2010/main" val="1286708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7B4C9-0D44-4F15-9AC1-A0DAF3B109C7}" type="slidenum">
              <a:rPr lang="en-US" smtClean="0"/>
              <a:t>30</a:t>
            </a:fld>
            <a:endParaRPr lang="en-US"/>
          </a:p>
        </p:txBody>
      </p:sp>
    </p:spTree>
    <p:extLst>
      <p:ext uri="{BB962C8B-B14F-4D97-AF65-F5344CB8AC3E}">
        <p14:creationId xmlns:p14="http://schemas.microsoft.com/office/powerpoint/2010/main" val="1942924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Heritability of intelligence will be lower among individuals raised under conditions of greater childhood socioeconomic disadvantage. </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31</a:t>
            </a:fld>
            <a:endParaRPr lang="en-US"/>
          </a:p>
        </p:txBody>
      </p:sp>
    </p:spTree>
    <p:extLst>
      <p:ext uri="{BB962C8B-B14F-4D97-AF65-F5344CB8AC3E}">
        <p14:creationId xmlns:p14="http://schemas.microsoft.com/office/powerpoint/2010/main" val="689720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Heritability of intelligence will be lower among individuals raised under conditions of greater childhood socioeconomic disadvantage. </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32</a:t>
            </a:fld>
            <a:endParaRPr lang="en-US"/>
          </a:p>
        </p:txBody>
      </p:sp>
    </p:spTree>
    <p:extLst>
      <p:ext uri="{BB962C8B-B14F-4D97-AF65-F5344CB8AC3E}">
        <p14:creationId xmlns:p14="http://schemas.microsoft.com/office/powerpoint/2010/main" val="361295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Heritability of intelligence will be lower among individuals raised under conditions of greater childhood socioeconomic disadvantage. </a:t>
            </a:r>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33</a:t>
            </a:fld>
            <a:endParaRPr lang="en-US"/>
          </a:p>
        </p:txBody>
      </p:sp>
    </p:spTree>
    <p:extLst>
      <p:ext uri="{BB962C8B-B14F-4D97-AF65-F5344CB8AC3E}">
        <p14:creationId xmlns:p14="http://schemas.microsoft.com/office/powerpoint/2010/main" val="23688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Because of their analysis plan, they either reanalyzed data, or got reanalysis of data from the original authors. </a:t>
            </a:r>
          </a:p>
        </p:txBody>
      </p:sp>
      <p:sp>
        <p:nvSpPr>
          <p:cNvPr id="4" name="Slide Number Placeholder 3"/>
          <p:cNvSpPr>
            <a:spLocks noGrp="1"/>
          </p:cNvSpPr>
          <p:nvPr>
            <p:ph type="sldNum" sz="quarter" idx="10"/>
          </p:nvPr>
        </p:nvSpPr>
        <p:spPr/>
        <p:txBody>
          <a:bodyPr/>
          <a:lstStyle/>
          <a:p>
            <a:fld id="{A2C7B4C9-0D44-4F15-9AC1-A0DAF3B109C7}" type="slidenum">
              <a:rPr lang="en-US" smtClean="0"/>
              <a:t>35</a:t>
            </a:fld>
            <a:endParaRPr lang="en-US"/>
          </a:p>
        </p:txBody>
      </p:sp>
    </p:spTree>
    <p:extLst>
      <p:ext uri="{BB962C8B-B14F-4D97-AF65-F5344CB8AC3E}">
        <p14:creationId xmlns:p14="http://schemas.microsoft.com/office/powerpoint/2010/main" val="197397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A = additive genetic (</a:t>
            </a:r>
            <a:r>
              <a:rPr lang="en-US" sz="1200" kern="1200" dirty="0">
                <a:solidFill>
                  <a:schemeClr val="tx1"/>
                </a:solidFill>
                <a:effectLst/>
                <a:latin typeface="Arial" charset="0"/>
                <a:ea typeface="+mn-ea"/>
                <a:cs typeface="+mn-cs"/>
              </a:rPr>
              <a:t>represent the sum of the effects of the individual alleles at all loci that influence the trait.)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 = shared environment (environmental variation shared by family members)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C = non-shared environment (unique environmental influences, that differ between people in the same family)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Using Z scores made it so that effect sizes could be directly compared. </a:t>
            </a:r>
          </a:p>
        </p:txBody>
      </p:sp>
      <p:sp>
        <p:nvSpPr>
          <p:cNvPr id="4" name="Slide Number Placeholder 3"/>
          <p:cNvSpPr>
            <a:spLocks noGrp="1"/>
          </p:cNvSpPr>
          <p:nvPr>
            <p:ph type="sldNum" sz="quarter" idx="10"/>
          </p:nvPr>
        </p:nvSpPr>
        <p:spPr/>
        <p:txBody>
          <a:bodyPr/>
          <a:lstStyle/>
          <a:p>
            <a:fld id="{A2C7B4C9-0D44-4F15-9AC1-A0DAF3B109C7}" type="slidenum">
              <a:rPr lang="en-US" smtClean="0"/>
              <a:t>36</a:t>
            </a:fld>
            <a:endParaRPr lang="en-US"/>
          </a:p>
        </p:txBody>
      </p:sp>
    </p:spTree>
    <p:extLst>
      <p:ext uri="{BB962C8B-B14F-4D97-AF65-F5344CB8AC3E}">
        <p14:creationId xmlns:p14="http://schemas.microsoft.com/office/powerpoint/2010/main" val="31633475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A1-A2 constrained to 1/.5 </a:t>
            </a:r>
            <a:r>
              <a:rPr lang="en-US" dirty="0" err="1"/>
              <a:t>bc</a:t>
            </a:r>
            <a:r>
              <a:rPr lang="en-US" dirty="0"/>
              <a:t> this is the additive genetic effect</a:t>
            </a:r>
          </a:p>
          <a:p>
            <a:r>
              <a:rPr lang="en-US" dirty="0"/>
              <a:t>C1-C2 constrained to 1 </a:t>
            </a:r>
            <a:r>
              <a:rPr lang="en-US" dirty="0" err="1"/>
              <a:t>bc</a:t>
            </a:r>
            <a:r>
              <a:rPr lang="en-US" dirty="0"/>
              <a:t> this is the shared environmental effect</a:t>
            </a:r>
          </a:p>
          <a:p>
            <a:r>
              <a:rPr lang="en-US" dirty="0"/>
              <a:t>E1/E2 are independent </a:t>
            </a:r>
            <a:r>
              <a:rPr lang="en-US" dirty="0" err="1"/>
              <a:t>bc</a:t>
            </a:r>
            <a:r>
              <a:rPr lang="en-US" dirty="0"/>
              <a:t> this is the unique environmental contribution</a:t>
            </a:r>
          </a:p>
          <a:p>
            <a:endParaRPr lang="en-US" dirty="0"/>
          </a:p>
          <a:p>
            <a:r>
              <a:rPr lang="en-US" dirty="0"/>
              <a:t>Here, we have unobserved latent genetic and environmental variables in the circles</a:t>
            </a:r>
          </a:p>
          <a:p>
            <a:r>
              <a:rPr lang="en-US" dirty="0"/>
              <a:t>And the observed, measured IQ and SES variables in the squares </a:t>
            </a:r>
          </a:p>
          <a:p>
            <a:r>
              <a:rPr lang="en-US" dirty="0"/>
              <a:t>Causal paths = arrows </a:t>
            </a:r>
          </a:p>
          <a:p>
            <a:r>
              <a:rPr lang="en-US" dirty="0"/>
              <a:t>Curved double headed arrows = correlations/variances of the latent variables. </a:t>
            </a:r>
          </a:p>
        </p:txBody>
      </p:sp>
      <p:sp>
        <p:nvSpPr>
          <p:cNvPr id="4" name="Slide Number Placeholder 3"/>
          <p:cNvSpPr>
            <a:spLocks noGrp="1"/>
          </p:cNvSpPr>
          <p:nvPr>
            <p:ph type="sldNum" sz="quarter" idx="5"/>
          </p:nvPr>
        </p:nvSpPr>
        <p:spPr/>
        <p:txBody>
          <a:bodyPr/>
          <a:lstStyle/>
          <a:p>
            <a:fld id="{A8B732B4-A220-4D64-89E5-594291243225}" type="slidenum">
              <a:rPr lang="en-US" smtClean="0"/>
              <a:pPr/>
              <a:t>37</a:t>
            </a:fld>
            <a:endParaRPr lang="en-US"/>
          </a:p>
        </p:txBody>
      </p:sp>
    </p:spTree>
    <p:extLst>
      <p:ext uri="{BB962C8B-B14F-4D97-AF65-F5344CB8AC3E}">
        <p14:creationId xmlns:p14="http://schemas.microsoft.com/office/powerpoint/2010/main" val="2099309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7B4C9-0D44-4F15-9AC1-A0DAF3B109C7}" type="slidenum">
              <a:rPr lang="en-US" smtClean="0"/>
              <a:t>38</a:t>
            </a:fld>
            <a:endParaRPr lang="en-US"/>
          </a:p>
        </p:txBody>
      </p:sp>
    </p:spTree>
    <p:extLst>
      <p:ext uri="{BB962C8B-B14F-4D97-AF65-F5344CB8AC3E}">
        <p14:creationId xmlns:p14="http://schemas.microsoft.com/office/powerpoint/2010/main" val="3320019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*funnel plot of effect sizes: triangle indicates where 95% of data points should be if there is no heterogeneity in population effect sizes. No evidence for publication bias</a:t>
            </a:r>
          </a:p>
          <a:p>
            <a:r>
              <a:rPr lang="en-US" dirty="0"/>
              <a:t>*also p-curve analysis: used the p-checker app to see if there was p-hacking or selective reporting. No evidence for this was found. </a:t>
            </a:r>
          </a:p>
          <a:p>
            <a:r>
              <a:rPr lang="en-US" dirty="0"/>
              <a:t>*also robustness checks: included and excluded various patterns of the data to see if results changed. They didn’t. basically saying that findings aren’t attributed to a few selected studies being significant. so findings are pretty robust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934433-7C2C-9E49-9F24-0CF6207E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077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charset="0"/>
              </a:defRPr>
            </a:lvl1pPr>
            <a:lvl2pPr marL="742950" indent="-285750" defTabSz="930275">
              <a:defRPr sz="3200">
                <a:solidFill>
                  <a:schemeClr val="tx1"/>
                </a:solidFill>
                <a:latin typeface="Times New Roman" charset="0"/>
              </a:defRPr>
            </a:lvl2pPr>
            <a:lvl3pPr marL="1143000" indent="-228600" defTabSz="930275">
              <a:defRPr sz="3200">
                <a:solidFill>
                  <a:schemeClr val="tx1"/>
                </a:solidFill>
                <a:latin typeface="Times New Roman" charset="0"/>
              </a:defRPr>
            </a:lvl3pPr>
            <a:lvl4pPr marL="1600200" indent="-228600" defTabSz="930275">
              <a:defRPr sz="3200">
                <a:solidFill>
                  <a:schemeClr val="tx1"/>
                </a:solidFill>
                <a:latin typeface="Times New Roman" charset="0"/>
              </a:defRPr>
            </a:lvl4pPr>
            <a:lvl5pPr marL="2057400" indent="-228600" defTabSz="930275">
              <a:defRPr sz="3200">
                <a:solidFill>
                  <a:schemeClr val="tx1"/>
                </a:solidFill>
                <a:latin typeface="Times New Roman" charset="0"/>
              </a:defRPr>
            </a:lvl5pPr>
            <a:lvl6pPr marL="2514600" indent="-228600" defTabSz="930275" eaLnBrk="0" fontAlgn="base" hangingPunct="0">
              <a:spcBef>
                <a:spcPct val="0"/>
              </a:spcBef>
              <a:spcAft>
                <a:spcPct val="0"/>
              </a:spcAft>
              <a:defRPr sz="3200">
                <a:solidFill>
                  <a:schemeClr val="tx1"/>
                </a:solidFill>
                <a:latin typeface="Times New Roman" charset="0"/>
              </a:defRPr>
            </a:lvl6pPr>
            <a:lvl7pPr marL="2971800" indent="-228600" defTabSz="930275" eaLnBrk="0" fontAlgn="base" hangingPunct="0">
              <a:spcBef>
                <a:spcPct val="0"/>
              </a:spcBef>
              <a:spcAft>
                <a:spcPct val="0"/>
              </a:spcAft>
              <a:defRPr sz="3200">
                <a:solidFill>
                  <a:schemeClr val="tx1"/>
                </a:solidFill>
                <a:latin typeface="Times New Roman" charset="0"/>
              </a:defRPr>
            </a:lvl7pPr>
            <a:lvl8pPr marL="3429000" indent="-228600" defTabSz="930275" eaLnBrk="0" fontAlgn="base" hangingPunct="0">
              <a:spcBef>
                <a:spcPct val="0"/>
              </a:spcBef>
              <a:spcAft>
                <a:spcPct val="0"/>
              </a:spcAft>
              <a:defRPr sz="3200">
                <a:solidFill>
                  <a:schemeClr val="tx1"/>
                </a:solidFill>
                <a:latin typeface="Times New Roman" charset="0"/>
              </a:defRPr>
            </a:lvl8pPr>
            <a:lvl9pPr marL="3886200" indent="-228600" defTabSz="930275" eaLnBrk="0" fontAlgn="base" hangingPunct="0">
              <a:spcBef>
                <a:spcPct val="0"/>
              </a:spcBef>
              <a:spcAft>
                <a:spcPct val="0"/>
              </a:spcAft>
              <a:defRPr sz="3200">
                <a:solidFill>
                  <a:schemeClr val="tx1"/>
                </a:solidFill>
                <a:latin typeface="Times New Roman" charset="0"/>
              </a:defRPr>
            </a:lvl9pPr>
          </a:lstStyle>
          <a:p>
            <a:fld id="{9BB501A5-ED75-40E7-8633-68617DA3F972}" type="slidenum">
              <a:rPr lang="en-US" altLang="en-US" sz="1200" smtClean="0"/>
              <a:pPr/>
              <a:t>5</a:t>
            </a:fld>
            <a:endParaRPr lang="en-US" altLang="en-US"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charset="0"/>
            </a:endParaRPr>
          </a:p>
        </p:txBody>
      </p:sp>
    </p:spTree>
    <p:extLst>
      <p:ext uri="{BB962C8B-B14F-4D97-AF65-F5344CB8AC3E}">
        <p14:creationId xmlns:p14="http://schemas.microsoft.com/office/powerpoint/2010/main" val="28068453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934433-7C2C-9E49-9F24-0CF6207E65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3094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US" baseline="0" dirty="0"/>
          </a:p>
        </p:txBody>
      </p:sp>
      <p:sp>
        <p:nvSpPr>
          <p:cNvPr id="4" name="Slide Number Placeholder 3"/>
          <p:cNvSpPr>
            <a:spLocks noGrp="1"/>
          </p:cNvSpPr>
          <p:nvPr>
            <p:ph type="sldNum" sz="quarter" idx="10"/>
          </p:nvPr>
        </p:nvSpPr>
        <p:spPr/>
        <p:txBody>
          <a:bodyPr/>
          <a:lstStyle/>
          <a:p>
            <a:fld id="{A2C7B4C9-0D44-4F15-9AC1-A0DAF3B109C7}" type="slidenum">
              <a:rPr lang="en-US" smtClean="0"/>
              <a:t>43</a:t>
            </a:fld>
            <a:endParaRPr lang="en-US"/>
          </a:p>
        </p:txBody>
      </p:sp>
    </p:spTree>
    <p:extLst>
      <p:ext uri="{BB962C8B-B14F-4D97-AF65-F5344CB8AC3E}">
        <p14:creationId xmlns:p14="http://schemas.microsoft.com/office/powerpoint/2010/main" val="2553362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*funnel plot of effect sizes: triangle indicates where 95% of data points should be if there is no heterogeneity in population effect sizes. No evidence for publication bias</a:t>
            </a:r>
          </a:p>
          <a:p>
            <a:r>
              <a:rPr lang="en-US" dirty="0"/>
              <a:t>*also p-curve analysis: used the p-checker app to see if there was p-hacking or selective reporting. No evidence for this was found. </a:t>
            </a:r>
          </a:p>
          <a:p>
            <a:r>
              <a:rPr lang="en-US" dirty="0"/>
              <a:t>*also robustness checks: included and excluded various patterns of the data to see if results changed. They didn’t. basically saying that findings aren’t attributed to a few selected studies being significant. so findings are pretty robust. </a:t>
            </a:r>
          </a:p>
        </p:txBody>
      </p:sp>
      <p:sp>
        <p:nvSpPr>
          <p:cNvPr id="4" name="Slide Number Placeholder 3"/>
          <p:cNvSpPr>
            <a:spLocks noGrp="1"/>
          </p:cNvSpPr>
          <p:nvPr>
            <p:ph type="sldNum" sz="quarter" idx="5"/>
          </p:nvPr>
        </p:nvSpPr>
        <p:spPr/>
        <p:txBody>
          <a:bodyPr/>
          <a:lstStyle/>
          <a:p>
            <a:fld id="{A8B732B4-A220-4D64-89E5-594291243225}" type="slidenum">
              <a:rPr lang="en-US" smtClean="0"/>
              <a:pPr/>
              <a:t>45</a:t>
            </a:fld>
            <a:endParaRPr lang="en-US"/>
          </a:p>
        </p:txBody>
      </p:sp>
    </p:spTree>
    <p:extLst>
      <p:ext uri="{BB962C8B-B14F-4D97-AF65-F5344CB8AC3E}">
        <p14:creationId xmlns:p14="http://schemas.microsoft.com/office/powerpoint/2010/main" val="17161991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2C7B4C9-0D44-4F15-9AC1-A0DAF3B109C7}" type="slidenum">
              <a:rPr lang="en-US" smtClean="0"/>
              <a:t>46</a:t>
            </a:fld>
            <a:endParaRPr lang="en-US"/>
          </a:p>
        </p:txBody>
      </p:sp>
    </p:spTree>
    <p:extLst>
      <p:ext uri="{BB962C8B-B14F-4D97-AF65-F5344CB8AC3E}">
        <p14:creationId xmlns:p14="http://schemas.microsoft.com/office/powerpoint/2010/main" val="29648567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Figure S2. Age trends in genetic, shared environmental, and nonshared environmental variance in cognitive test performance.</a:t>
            </a:r>
            <a:r>
              <a:rPr lang="en-US" dirty="0">
                <a:effectLst/>
              </a:rPr>
              <a:t> </a:t>
            </a:r>
            <a:br>
              <a:rPr lang="en-US" dirty="0">
                <a:effectLst/>
              </a:rPr>
            </a:br>
            <a:endParaRPr lang="en-US" dirty="0">
              <a:effectLst/>
            </a:endParaRPr>
          </a:p>
          <a:p>
            <a:r>
              <a:rPr lang="en-US" dirty="0">
                <a:effectLst/>
              </a:rPr>
              <a:t>Replicated well-established phenomenon that genetic influences on intelligence increase and shared environmental influences on intelligence  decrease with childhood age. </a:t>
            </a:r>
            <a:endParaRPr lang="en-US" dirty="0"/>
          </a:p>
        </p:txBody>
      </p:sp>
      <p:sp>
        <p:nvSpPr>
          <p:cNvPr id="4" name="Slide Number Placeholder 3"/>
          <p:cNvSpPr>
            <a:spLocks noGrp="1"/>
          </p:cNvSpPr>
          <p:nvPr>
            <p:ph type="sldNum" sz="quarter" idx="5"/>
          </p:nvPr>
        </p:nvSpPr>
        <p:spPr/>
        <p:txBody>
          <a:bodyPr/>
          <a:lstStyle/>
          <a:p>
            <a:fld id="{A8B732B4-A220-4D64-89E5-594291243225}" type="slidenum">
              <a:rPr lang="en-US" smtClean="0"/>
              <a:pPr/>
              <a:t>47</a:t>
            </a:fld>
            <a:endParaRPr lang="en-US"/>
          </a:p>
        </p:txBody>
      </p:sp>
    </p:spTree>
    <p:extLst>
      <p:ext uri="{BB962C8B-B14F-4D97-AF65-F5344CB8AC3E}">
        <p14:creationId xmlns:p14="http://schemas.microsoft.com/office/powerpoint/2010/main" val="2449585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48</a:t>
            </a:fld>
            <a:endParaRPr lang="en-US"/>
          </a:p>
        </p:txBody>
      </p:sp>
    </p:spTree>
    <p:extLst>
      <p:ext uri="{BB962C8B-B14F-4D97-AF65-F5344CB8AC3E}">
        <p14:creationId xmlns:p14="http://schemas.microsoft.com/office/powerpoint/2010/main" val="3695848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800" dirty="0"/>
              <a:t>*what did you think about their assessment of studies of cross-national differences in racial diversity? </a:t>
            </a:r>
          </a:p>
          <a:p>
            <a:r>
              <a:rPr lang="en-US" sz="2800" dirty="0"/>
              <a:t>One possibility that we were unable to fully test in our meta-analytic data set is the extent to which the Gene × SES interactions detected in the United States were driven by the </a:t>
            </a:r>
            <a:r>
              <a:rPr lang="en-US" sz="2800" b="1" i="1" dirty="0"/>
              <a:t>greater racial and ethnic diversity of the U.S. sample </a:t>
            </a:r>
            <a:r>
              <a:rPr lang="en-US" sz="2800" dirty="0"/>
              <a:t>compared with the non-U.S. samples. </a:t>
            </a:r>
          </a:p>
          <a:p>
            <a:pPr lvl="1"/>
            <a:r>
              <a:rPr lang="en-US" sz="2000" dirty="0"/>
              <a:t>Tucker-</a:t>
            </a:r>
            <a:r>
              <a:rPr lang="en-US" sz="2000" dirty="0" err="1"/>
              <a:t>Drob</a:t>
            </a:r>
            <a:r>
              <a:rPr lang="en-US" sz="2000" dirty="0"/>
              <a:t> et al. (2011) reported that Gene × SES effects persisted in a nationally representative sample of American children even when race, and its inter- action with the biometric components, was controlled. </a:t>
            </a:r>
            <a:endParaRPr lang="en-US" sz="2400" dirty="0"/>
          </a:p>
          <a:p>
            <a:endParaRPr lang="en-US" dirty="0"/>
          </a:p>
        </p:txBody>
      </p:sp>
      <p:sp>
        <p:nvSpPr>
          <p:cNvPr id="4" name="Slide Number Placeholder 3"/>
          <p:cNvSpPr>
            <a:spLocks noGrp="1"/>
          </p:cNvSpPr>
          <p:nvPr>
            <p:ph type="sldNum" sz="quarter" idx="10"/>
          </p:nvPr>
        </p:nvSpPr>
        <p:spPr/>
        <p:txBody>
          <a:bodyPr/>
          <a:lstStyle/>
          <a:p>
            <a:fld id="{A2C7B4C9-0D44-4F15-9AC1-A0DAF3B109C7}" type="slidenum">
              <a:rPr lang="en-US" smtClean="0"/>
              <a:t>49</a:t>
            </a:fld>
            <a:endParaRPr lang="en-US"/>
          </a:p>
        </p:txBody>
      </p:sp>
    </p:spTree>
    <p:extLst>
      <p:ext uri="{BB962C8B-B14F-4D97-AF65-F5344CB8AC3E}">
        <p14:creationId xmlns:p14="http://schemas.microsoft.com/office/powerpoint/2010/main" val="1670931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2F1F1CD-A2E7-467F-8F98-9C1981FAB999}" type="slidenum">
              <a:rPr lang="en-US" smtClean="0"/>
              <a:pPr/>
              <a:t>50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24604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a:p>
        </p:txBody>
      </p:sp>
      <p:sp>
        <p:nvSpPr>
          <p:cNvPr id="67588" name="Slide Number Placeholder 3"/>
          <p:cNvSpPr>
            <a:spLocks noGrp="1"/>
          </p:cNvSpPr>
          <p:nvPr>
            <p:ph type="sldNum" sz="quarter" idx="5"/>
          </p:nvPr>
        </p:nvSpPr>
        <p:spPr>
          <a:noFill/>
        </p:spPr>
        <p:txBody>
          <a:bodyPr/>
          <a:lstStyle/>
          <a:p>
            <a:fld id="{7727DC99-4E9C-4F9C-A0D6-A60F9EC46A06}" type="slidenum">
              <a:rPr lang="en-US" smtClean="0"/>
              <a:pPr/>
              <a:t>51</a:t>
            </a:fld>
            <a:endParaRPr lang="en-US"/>
          </a:p>
        </p:txBody>
      </p:sp>
    </p:spTree>
    <p:extLst>
      <p:ext uri="{BB962C8B-B14F-4D97-AF65-F5344CB8AC3E}">
        <p14:creationId xmlns:p14="http://schemas.microsoft.com/office/powerpoint/2010/main" val="13331014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0E6BF19-0289-43CD-BB50-9D6D9C26AF45}" type="slidenum">
              <a:rPr lang="en-US" smtClean="0"/>
              <a:pPr/>
              <a:t>52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412717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anose="02020603050405020304" pitchFamily="18" charset="0"/>
              </a:defRPr>
            </a:lvl1pPr>
            <a:lvl2pPr marL="742950" indent="-285750" defTabSz="930275">
              <a:defRPr sz="3200">
                <a:solidFill>
                  <a:schemeClr val="tx1"/>
                </a:solidFill>
                <a:latin typeface="Times New Roman" panose="02020603050405020304" pitchFamily="18" charset="0"/>
              </a:defRPr>
            </a:lvl2pPr>
            <a:lvl3pPr marL="1143000" indent="-228600" defTabSz="930275">
              <a:defRPr sz="3200">
                <a:solidFill>
                  <a:schemeClr val="tx1"/>
                </a:solidFill>
                <a:latin typeface="Times New Roman" panose="02020603050405020304" pitchFamily="18" charset="0"/>
              </a:defRPr>
            </a:lvl3pPr>
            <a:lvl4pPr marL="1600200" indent="-228600" defTabSz="930275">
              <a:defRPr sz="3200">
                <a:solidFill>
                  <a:schemeClr val="tx1"/>
                </a:solidFill>
                <a:latin typeface="Times New Roman" panose="02020603050405020304" pitchFamily="18" charset="0"/>
              </a:defRPr>
            </a:lvl4pPr>
            <a:lvl5pPr marL="2057400" indent="-228600" defTabSz="930275">
              <a:defRPr sz="32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3200">
                <a:solidFill>
                  <a:schemeClr val="tx1"/>
                </a:solidFill>
                <a:latin typeface="Times New Roman" panose="02020603050405020304" pitchFamily="18" charset="0"/>
              </a:defRPr>
            </a:lvl9pPr>
          </a:lstStyle>
          <a:p>
            <a:fld id="{143BE912-758B-49A6-AFF6-26227B70F5E4}" type="slidenum">
              <a:rPr lang="en-US" altLang="en-US" sz="1200">
                <a:solidFill>
                  <a:srgbClr val="000000"/>
                </a:solidFill>
              </a:rPr>
              <a:pPr/>
              <a:t>6</a:t>
            </a:fld>
            <a:endParaRPr lang="en-US" altLang="en-US" sz="1200">
              <a:solidFill>
                <a:srgbClr val="000000"/>
              </a:solidFill>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048637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a:p>
        </p:txBody>
      </p:sp>
      <p:sp>
        <p:nvSpPr>
          <p:cNvPr id="69636" name="Slide Number Placeholder 3"/>
          <p:cNvSpPr>
            <a:spLocks noGrp="1"/>
          </p:cNvSpPr>
          <p:nvPr>
            <p:ph type="sldNum" sz="quarter" idx="5"/>
          </p:nvPr>
        </p:nvSpPr>
        <p:spPr>
          <a:noFill/>
        </p:spPr>
        <p:txBody>
          <a:bodyPr/>
          <a:lstStyle/>
          <a:p>
            <a:fld id="{7AE5094C-1F56-4401-B69B-97809AA8E0D0}" type="slidenum">
              <a:rPr lang="en-US" smtClean="0"/>
              <a:pPr/>
              <a:t>53</a:t>
            </a:fld>
            <a:endParaRPr lang="en-US"/>
          </a:p>
        </p:txBody>
      </p:sp>
    </p:spTree>
    <p:extLst>
      <p:ext uri="{BB962C8B-B14F-4D97-AF65-F5344CB8AC3E}">
        <p14:creationId xmlns:p14="http://schemas.microsoft.com/office/powerpoint/2010/main" val="34367197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54</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endParaRPr lang="en-US" dirty="0"/>
          </a:p>
        </p:txBody>
      </p:sp>
    </p:spTree>
    <p:extLst>
      <p:ext uri="{BB962C8B-B14F-4D97-AF65-F5344CB8AC3E}">
        <p14:creationId xmlns:p14="http://schemas.microsoft.com/office/powerpoint/2010/main" val="38229938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C99E7-08F7-4B27-867C-7C0DF98A7D54}" type="slidenum">
              <a:rPr lang="en-US"/>
              <a:pPr/>
              <a:t>55</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pPr marL="229766" indent="-229766"/>
            <a:endParaRPr lang="en-US" dirty="0"/>
          </a:p>
        </p:txBody>
      </p:sp>
    </p:spTree>
    <p:extLst>
      <p:ext uri="{BB962C8B-B14F-4D97-AF65-F5344CB8AC3E}">
        <p14:creationId xmlns:p14="http://schemas.microsoft.com/office/powerpoint/2010/main" val="400520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2F1894F4-0169-45AE-817A-6D2635469584}" type="slidenum">
              <a:rPr lang="en-US" smtClean="0"/>
              <a:pPr/>
              <a:t>56</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92787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37043F6-5825-447E-AC61-40F0AE8F9AE8}" type="slidenum">
              <a:rPr lang="en-US" smtClean="0"/>
              <a:pPr/>
              <a:t>57</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5427198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01DE620-900E-4817-A4A9-6B1A02100E1D}" type="slidenum">
              <a:rPr lang="en-US" smtClean="0"/>
              <a:pPr/>
              <a:t>58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961880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BB72B-E000-4BAC-8B4B-11183C005E34}" type="slidenum">
              <a:rPr lang="en-US"/>
              <a:pPr/>
              <a:t>59</a:t>
            </a:fld>
            <a:endParaRPr 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pPr marL="229766" indent="-229766"/>
            <a:r>
              <a:rPr lang="en-US" dirty="0"/>
              <a:t>Main effect of intervention</a:t>
            </a:r>
          </a:p>
        </p:txBody>
      </p:sp>
    </p:spTree>
    <p:extLst>
      <p:ext uri="{BB962C8B-B14F-4D97-AF65-F5344CB8AC3E}">
        <p14:creationId xmlns:p14="http://schemas.microsoft.com/office/powerpoint/2010/main" val="77085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076060-E246-4CDD-9546-DBAF807B1B57}" type="slidenum">
              <a:rPr lang="en-US" smtClean="0"/>
              <a:pPr/>
              <a:t>60</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511763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BA695F1-1826-411A-9C8A-C0BDF5F99823}" type="slidenum">
              <a:rPr lang="en-US" smtClean="0"/>
              <a:pPr/>
              <a:t>61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834480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B732B4-A220-4D64-89E5-594291243225}" type="slidenum">
              <a:rPr lang="en-US" smtClean="0"/>
              <a:pPr/>
              <a:t>62</a:t>
            </a:fld>
            <a:endParaRPr lang="en-US"/>
          </a:p>
        </p:txBody>
      </p:sp>
    </p:spTree>
    <p:extLst>
      <p:ext uri="{BB962C8B-B14F-4D97-AF65-F5344CB8AC3E}">
        <p14:creationId xmlns:p14="http://schemas.microsoft.com/office/powerpoint/2010/main" val="1869527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anose="02020603050405020304" pitchFamily="18" charset="0"/>
              </a:defRPr>
            </a:lvl1pPr>
            <a:lvl2pPr marL="742950" indent="-285750" defTabSz="930275">
              <a:defRPr sz="3200">
                <a:solidFill>
                  <a:schemeClr val="tx1"/>
                </a:solidFill>
                <a:latin typeface="Times New Roman" panose="02020603050405020304" pitchFamily="18" charset="0"/>
              </a:defRPr>
            </a:lvl2pPr>
            <a:lvl3pPr marL="1143000" indent="-228600" defTabSz="930275">
              <a:defRPr sz="3200">
                <a:solidFill>
                  <a:schemeClr val="tx1"/>
                </a:solidFill>
                <a:latin typeface="Times New Roman" panose="02020603050405020304" pitchFamily="18" charset="0"/>
              </a:defRPr>
            </a:lvl3pPr>
            <a:lvl4pPr marL="1600200" indent="-228600" defTabSz="930275">
              <a:defRPr sz="3200">
                <a:solidFill>
                  <a:schemeClr val="tx1"/>
                </a:solidFill>
                <a:latin typeface="Times New Roman" panose="02020603050405020304" pitchFamily="18" charset="0"/>
              </a:defRPr>
            </a:lvl4pPr>
            <a:lvl5pPr marL="2057400" indent="-228600" defTabSz="930275">
              <a:defRPr sz="3200">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sz="3200">
                <a:solidFill>
                  <a:schemeClr val="tx1"/>
                </a:solidFill>
                <a:latin typeface="Times New Roman" panose="02020603050405020304" pitchFamily="18" charset="0"/>
              </a:defRPr>
            </a:lvl9pPr>
          </a:lstStyle>
          <a:p>
            <a:fld id="{7720367E-861B-4E23-B2C1-0448FE4C9E69}" type="slidenum">
              <a:rPr lang="en-US" altLang="en-US" sz="1200">
                <a:solidFill>
                  <a:srgbClr val="000000"/>
                </a:solidFill>
              </a:rPr>
              <a:pPr/>
              <a:t>8</a:t>
            </a:fld>
            <a:endParaRPr lang="en-US" altLang="en-US" sz="1200">
              <a:solidFill>
                <a:srgbClr val="000000"/>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684453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63</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Broader age range (2-13 years)</a:t>
            </a:r>
          </a:p>
          <a:p>
            <a:pPr marL="229766" indent="-229766"/>
            <a:r>
              <a:rPr lang="en-US" baseline="0" dirty="0"/>
              <a:t>Addition of no-demonstration + demonstration (baseline) condition</a:t>
            </a:r>
          </a:p>
          <a:p>
            <a:pPr marL="229766" indent="-229766"/>
            <a:r>
              <a:rPr lang="en-US" baseline="0" dirty="0"/>
              <a:t>Added familiar vs. unfamiliar demonstrator conditions---made no difference in performance</a:t>
            </a:r>
          </a:p>
          <a:p>
            <a:pPr marL="229766" indent="-229766"/>
            <a:endParaRPr lang="en-US" dirty="0"/>
          </a:p>
          <a:p>
            <a:pPr marL="229766" indent="-229766"/>
            <a:r>
              <a:rPr lang="en-US" dirty="0"/>
              <a:t>Importantly---no age related</a:t>
            </a:r>
            <a:r>
              <a:rPr lang="en-US" baseline="0" dirty="0"/>
              <a:t> differences – in fact older children MORE likely to imitate; and even the 10 children who figured out simple solution in no-demonstration phase; all imitated after demonstration phase.</a:t>
            </a:r>
          </a:p>
          <a:p>
            <a:pPr marL="229766" indent="-229766"/>
            <a:endParaRPr lang="en-US" dirty="0"/>
          </a:p>
        </p:txBody>
      </p:sp>
    </p:spTree>
    <p:extLst>
      <p:ext uri="{BB962C8B-B14F-4D97-AF65-F5344CB8AC3E}">
        <p14:creationId xmlns:p14="http://schemas.microsoft.com/office/powerpoint/2010/main" val="40671513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Other than out of just pure intellectual curiosity…why would we care about whether increased education has positive effects on intelligence later in life?</a:t>
            </a:r>
          </a:p>
          <a:p>
            <a:pPr marL="171450" indent="-171450">
              <a:buFont typeface="Arial" panose="020B0604020202020204" pitchFamily="34" charset="0"/>
              <a:buChar char="•"/>
            </a:pPr>
            <a:r>
              <a:rPr lang="en-US" dirty="0"/>
              <a:t>Well, some things that are generally considered positive have been associated with the cognitive skills assessed by IQ tests including…</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31796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know that there is a positive relationship between scores on intelligence tests and the years of education an individual completes</a:t>
            </a:r>
          </a:p>
          <a:p>
            <a:pPr marL="171450" indent="-171450">
              <a:buFont typeface="Arial" panose="020B0604020202020204" pitchFamily="34" charset="0"/>
              <a:buChar char="•"/>
            </a:pPr>
            <a:r>
              <a:rPr lang="en-US" dirty="0"/>
              <a:t>However, this is just a correlation and there are different possible explanations for this relationship; two ways of looking at it include…</a:t>
            </a:r>
          </a:p>
          <a:p>
            <a:pPr marL="171450" indent="-171450">
              <a:buFont typeface="Arial" panose="020B0604020202020204" pitchFamily="34" charset="0"/>
              <a:buChar char="•"/>
            </a:pPr>
            <a:r>
              <a:rPr lang="en-US" dirty="0"/>
              <a:t>Even if the latter is true, that selection processes are in play, that does not necessarily mean that our first possible explanation cannot also be true</a:t>
            </a:r>
          </a:p>
          <a:p>
            <a:pPr marL="171450" indent="-171450">
              <a:buFont typeface="Arial" panose="020B0604020202020204" pitchFamily="34" charset="0"/>
              <a:buChar char="•"/>
            </a:pPr>
            <a:r>
              <a:rPr lang="en-US" dirty="0"/>
              <a:t>Because of this, it is difficult to test the causal hypothesis that more education leads to higher intelligence</a:t>
            </a:r>
          </a:p>
          <a:p>
            <a:pPr marL="171450" indent="-171450">
              <a:buFont typeface="Arial" panose="020B0604020202020204" pitchFamily="34" charset="0"/>
              <a:buChar char="•"/>
            </a:pPr>
            <a:r>
              <a:rPr lang="en-US" dirty="0"/>
              <a:t>This MA incorporates studies that use “sophisticated” designs that get around this </a:t>
            </a:r>
            <a:r>
              <a:rPr lang="en-US" dirty="0" err="1"/>
              <a:t>probelm</a:t>
            </a: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41287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Past reviews have explored this relationship and this problem, but none have done so </a:t>
            </a:r>
            <a:r>
              <a:rPr lang="en-US" i="1" dirty="0"/>
              <a:t>quantitatively.</a:t>
            </a:r>
          </a:p>
          <a:p>
            <a:pPr marL="171450" indent="-171450">
              <a:buFont typeface="Arial" panose="020B0604020202020204" pitchFamily="34" charset="0"/>
              <a:buChar char="•"/>
            </a:pPr>
            <a:r>
              <a:rPr lang="en-US" i="0" dirty="0"/>
              <a:t>This is why our present authors embarked on a meta-analysis. Hooray!</a:t>
            </a:r>
          </a:p>
          <a:p>
            <a:pPr marL="171450" indent="-171450">
              <a:buFont typeface="Arial" panose="020B0604020202020204" pitchFamily="34" charset="0"/>
              <a:buChar char="•"/>
            </a:pPr>
            <a:r>
              <a:rPr lang="en-US" i="0" dirty="0"/>
              <a:t>So how did they pick studies that would help them address this issue? Well they limited it to 3 types:</a:t>
            </a:r>
          </a:p>
          <a:p>
            <a:pPr marL="171450" indent="-171450">
              <a:buFont typeface="Arial" panose="020B0604020202020204" pitchFamily="34" charset="0"/>
              <a:buChar char="•"/>
            </a:pPr>
            <a:r>
              <a:rPr lang="en-US" i="0" dirty="0"/>
              <a:t>The first is what it sounds like: they looked at longitudinal studies that included measures of cognitive testing from before and after the variation in education duration,</a:t>
            </a:r>
          </a:p>
          <a:p>
            <a:pPr marL="457200" lvl="1" indent="0">
              <a:buFont typeface="Arial" panose="020B0604020202020204" pitchFamily="34" charset="0"/>
              <a:buNone/>
            </a:pPr>
            <a:r>
              <a:rPr lang="en-US" i="0" dirty="0"/>
              <a:t>allowing the association between education &amp; intelligence to be explored while </a:t>
            </a:r>
            <a:r>
              <a:rPr lang="en-US" b="0" i="1" dirty="0"/>
              <a:t>controlling for</a:t>
            </a:r>
            <a:r>
              <a:rPr lang="en-US" b="0" i="0" dirty="0"/>
              <a:t> prior intelligence statistically</a:t>
            </a:r>
          </a:p>
          <a:p>
            <a:pPr marL="171450" lvl="0" indent="-171450">
              <a:buFont typeface="Arial" panose="020B0604020202020204" pitchFamily="34" charset="0"/>
              <a:buChar char="•"/>
            </a:pPr>
            <a:r>
              <a:rPr lang="en-US" b="0" i="0" dirty="0"/>
              <a:t>The second category included studies where some broader change not specific to the individual resulted in changes in education duration.</a:t>
            </a:r>
          </a:p>
          <a:p>
            <a:pPr marL="457200" lvl="1" indent="0">
              <a:buFont typeface="Arial" panose="020B0604020202020204" pitchFamily="34" charset="0"/>
              <a:buNone/>
            </a:pPr>
            <a:r>
              <a:rPr lang="en-US" b="0" i="0" dirty="0"/>
              <a:t>For this one they give the example education reforms in Norway in the 1960s; the number of years of required education was increased by 2 years and implemented in a staggered fashion</a:t>
            </a:r>
          </a:p>
          <a:p>
            <a:pPr marL="457200" lvl="1" indent="0">
              <a:buFont typeface="Arial" panose="020B0604020202020204" pitchFamily="34" charset="0"/>
              <a:buNone/>
            </a:pPr>
            <a:r>
              <a:rPr lang="en-US" b="0" i="0" dirty="0"/>
              <a:t>such that different places in the country implemented the change at different times. This allowed them to see how additional years of schooling received by some but not others impacted scores</a:t>
            </a:r>
          </a:p>
          <a:p>
            <a:pPr marL="457200" lvl="1" indent="0">
              <a:buFont typeface="Arial" panose="020B0604020202020204" pitchFamily="34" charset="0"/>
              <a:buNone/>
            </a:pPr>
            <a:r>
              <a:rPr lang="en-US" b="0" i="0" dirty="0"/>
              <a:t>on intelligence tests when men entered the universal military draft</a:t>
            </a:r>
          </a:p>
          <a:p>
            <a:pPr marL="171450" lvl="0" indent="-171450">
              <a:buFont typeface="Arial" panose="020B0604020202020204" pitchFamily="34" charset="0"/>
              <a:buChar char="•"/>
            </a:pPr>
            <a:r>
              <a:rPr lang="en-US" i="0" dirty="0">
                <a:highlight>
                  <a:srgbClr val="FFFF00"/>
                </a:highlight>
              </a:rPr>
              <a:t>The third category included studies in which school systems impose date-of-birth cutoffs such that children who are very similar in age starts school at different times allowing us to parse apart the influence of schooling</a:t>
            </a:r>
          </a:p>
          <a:p>
            <a:pPr marL="0" lvl="0" indent="0">
              <a:buFont typeface="Arial" panose="020B0604020202020204" pitchFamily="34" charset="0"/>
              <a:buNone/>
            </a:pPr>
            <a:r>
              <a:rPr lang="en-US" i="0" dirty="0">
                <a:highlight>
                  <a:srgbClr val="FFFF00"/>
                </a:highlight>
              </a:rPr>
              <a:t>	versus improvement with age</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9574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#2: age! Do educational effects fade or decline with increasing age? I.e., if someone gets more education later on, does it have the same effect?</a:t>
            </a:r>
          </a:p>
          <a:p>
            <a:pPr marL="0" indent="0">
              <a:buFont typeface="Arial" panose="020B0604020202020204" pitchFamily="34" charset="0"/>
              <a:buNone/>
            </a:pPr>
            <a:r>
              <a:rPr lang="en-US" dirty="0"/>
              <a:t>#3: could there be publication bias yielding a disproportionate number of positive results?</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26654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-Included data from a number of published and unpublished sources.</a:t>
            </a:r>
          </a:p>
          <a:p>
            <a:pPr marL="0" indent="0">
              <a:buFont typeface="Arial" panose="020B0604020202020204" pitchFamily="34" charset="0"/>
              <a:buNone/>
            </a:pPr>
            <a:r>
              <a:rPr lang="en-US" dirty="0"/>
              <a:t>-Needed objective cognitive measures (not simply subjective teacher ratings) that were continuous (so not necessarily IQ tests, could be tests of cognitive abilities presumably</a:t>
            </a:r>
          </a:p>
          <a:p>
            <a:pPr marL="0" indent="0">
              <a:buFont typeface="Arial" panose="020B0604020202020204" pitchFamily="34" charset="0"/>
              <a:buNone/>
            </a:pPr>
            <a:r>
              <a:rPr lang="en-US" dirty="0"/>
              <a:t>tapped by IQ tests like memory and executive function)</a:t>
            </a:r>
          </a:p>
          <a:p>
            <a:pPr marL="0" indent="0">
              <a:buFont typeface="Arial" panose="020B0604020202020204" pitchFamily="34" charset="0"/>
              <a:buNone/>
            </a:pPr>
            <a:r>
              <a:rPr lang="en-US" dirty="0"/>
              <a:t>-Were interested in effects of later educational process not preschool, etc., so focused on after age 6</a:t>
            </a:r>
          </a:p>
          <a:p>
            <a:pPr marL="0" indent="0">
              <a:buFont typeface="Arial" panose="020B0604020202020204" pitchFamily="34" charset="0"/>
              <a:buNone/>
            </a:pPr>
            <a:r>
              <a:rPr lang="en-US" dirty="0"/>
              <a:t>-Did not include studies that focused on samples of patients with dementia or neurodevelopmental disorders</a:t>
            </a:r>
          </a:p>
          <a:p>
            <a:pPr marL="0" indent="0">
              <a:buFont typeface="Arial" panose="020B0604020202020204" pitchFamily="34" charset="0"/>
              <a:buNone/>
            </a:pPr>
            <a:r>
              <a:rPr lang="en-US" dirty="0"/>
              <a:t>-Diagram from supplemental material shows the studies they initially selected for inclusion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50129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#2: age! Do educational effects fade or decline with increasing age? I.e., if someone gets more education later on, does it have the same effect?</a:t>
            </a:r>
          </a:p>
          <a:p>
            <a:pPr marL="0" indent="0">
              <a:buFont typeface="Arial" panose="020B0604020202020204" pitchFamily="34" charset="0"/>
              <a:buNone/>
            </a:pPr>
            <a:r>
              <a:rPr lang="en-US" dirty="0"/>
              <a:t>#3: could there be publication bias yielding a disproportionate number of positive results?</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263950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note: they rescaled the effect sizes into # of IQ point units on the standard IQ scale (</a:t>
            </a:r>
            <a:r>
              <a:rPr lang="en-US" i="1" dirty="0"/>
              <a:t>M</a:t>
            </a:r>
            <a:r>
              <a:rPr lang="en-US" i="0" dirty="0"/>
              <a:t> = 100, </a:t>
            </a:r>
            <a:r>
              <a:rPr lang="en-US" i="1" dirty="0"/>
              <a:t>SD</a:t>
            </a:r>
            <a:r>
              <a:rPr lang="en-US" i="0" dirty="0"/>
              <a:t> = 15) associated with 1 additional year of education</a:t>
            </a:r>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7583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#2: age! Do educational effects fade or decline with increasing age? I.e., if someone gets more education later on, does it have the same effect?</a:t>
            </a:r>
          </a:p>
          <a:p>
            <a:pPr marL="0" indent="0">
              <a:buFont typeface="Arial" panose="020B0604020202020204" pitchFamily="34" charset="0"/>
              <a:buNone/>
            </a:pPr>
            <a:r>
              <a:rPr lang="en-US" dirty="0"/>
              <a:t>#3: could there be publication bias yielding a disproportionate number of positive results?</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285170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-Age at early test</a:t>
            </a:r>
            <a:r>
              <a:rPr lang="en-US" baseline="0" dirty="0"/>
              <a:t> did not vary a whole lot and did not significantly relate to effect size in control prior intelligence studies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a:t>
            </a:r>
            <a:endParaRPr lang="en-US" dirty="0"/>
          </a:p>
          <a:p>
            <a:endParaRPr lang="en-US" dirty="0"/>
          </a:p>
          <a:p>
            <a:r>
              <a:rPr lang="en-US" dirty="0"/>
              <a:t>-Age at intervention</a:t>
            </a:r>
            <a:r>
              <a:rPr lang="en-US" baseline="0" dirty="0"/>
              <a:t> ranged from occurring at 7.5 years of age to 19 years of age</a:t>
            </a:r>
          </a:p>
          <a:p>
            <a:r>
              <a:rPr lang="en-US" baseline="0" dirty="0"/>
              <a:t>-No significant difference in effect size based on the age at which the change in # of years of compulsory schooling </a:t>
            </a:r>
            <a:r>
              <a:rPr lang="en-US" baseline="0" dirty="0" err="1"/>
              <a:t>occured</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5110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10</a:t>
            </a:fld>
            <a:endParaRPr lang="en-US"/>
          </a:p>
        </p:txBody>
      </p:sp>
    </p:spTree>
    <p:extLst>
      <p:ext uri="{BB962C8B-B14F-4D97-AF65-F5344CB8AC3E}">
        <p14:creationId xmlns:p14="http://schemas.microsoft.com/office/powerpoint/2010/main" val="6159550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-For the control prior intelligence studies</a:t>
            </a:r>
            <a:r>
              <a:rPr lang="en-US" dirty="0"/>
              <a:t>, outcome age was a significant</a:t>
            </a:r>
            <a:r>
              <a:rPr lang="en-US" baseline="0" dirty="0"/>
              <a:t> moderator with effect size of education declining by -0.026 IQ pts per year of age</a:t>
            </a:r>
          </a:p>
          <a:p>
            <a:r>
              <a:rPr lang="en-US" dirty="0"/>
              <a:t>-Basically, when people are tested at a later age, additional years of education seem to have less of an effect on IQ,</a:t>
            </a:r>
            <a:r>
              <a:rPr lang="en-US" baseline="0" dirty="0"/>
              <a:t> whereas at earlier ages, education seems to have a greater effect</a:t>
            </a:r>
          </a:p>
          <a:p>
            <a:endParaRPr lang="en-US" baseline="0" dirty="0"/>
          </a:p>
          <a:p>
            <a:r>
              <a:rPr lang="en-US" baseline="0" dirty="0"/>
              <a:t>-</a:t>
            </a:r>
            <a:r>
              <a:rPr lang="en-US" b="1" baseline="0" dirty="0"/>
              <a:t>For the control policy change studies,</a:t>
            </a:r>
            <a:r>
              <a:rPr lang="en-US" b="0" baseline="0" dirty="0"/>
              <a:t> outcome age was not a significant moderator unless largest effect sizes (&gt;3) were excluded</a:t>
            </a:r>
          </a:p>
          <a:p>
            <a:endParaRPr lang="en-US" b="0" baseline="0" dirty="0"/>
          </a:p>
          <a:p>
            <a:r>
              <a:rPr lang="en-US" b="0" baseline="0" dirty="0"/>
              <a:t>-</a:t>
            </a:r>
            <a:r>
              <a:rPr lang="en-US" b="1" baseline="0" dirty="0"/>
              <a:t>For school-age cutoff designs</a:t>
            </a:r>
            <a:r>
              <a:rPr lang="en-US" b="0" baseline="0" dirty="0"/>
              <a:t>, not shown in a figure but not significant; also comparatively little variation in age at time of outcome test</a:t>
            </a:r>
          </a:p>
          <a:p>
            <a:endParaRPr lang="en-US" b="0" baseline="0" dirty="0"/>
          </a:p>
          <a:p>
            <a:r>
              <a:rPr lang="en-US" b="0" baseline="0" dirty="0"/>
              <a:t>NOTE: larger bubbles for more precise studies</a:t>
            </a:r>
            <a:endParaRPr lang="en-US"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87624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Achievement-</a:t>
            </a:r>
            <a:r>
              <a:rPr lang="en-US" b="0" baseline="0" dirty="0"/>
              <a:t>involved content likely directly taught at school (reading, math, science tests)</a:t>
            </a:r>
          </a:p>
          <a:p>
            <a:r>
              <a:rPr lang="en-US" b="1" baseline="0" dirty="0"/>
              <a:t>Other-</a:t>
            </a:r>
            <a:r>
              <a:rPr lang="en-US" b="0" baseline="0" dirty="0"/>
              <a:t>remaining tests, IQ-type measures (processing speed, reasoning, vocab)</a:t>
            </a:r>
            <a:endParaRPr lang="en-US" b="1" baseline="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2798945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Achievement-</a:t>
            </a:r>
            <a:r>
              <a:rPr lang="en-US" b="0" baseline="0" dirty="0"/>
              <a:t>involved content likely directly taught at school (reading, math, science tests)</a:t>
            </a:r>
          </a:p>
          <a:p>
            <a:r>
              <a:rPr lang="en-US" b="1" baseline="0" dirty="0"/>
              <a:t>Other-</a:t>
            </a:r>
            <a:r>
              <a:rPr lang="en-US" b="0" baseline="0" dirty="0"/>
              <a:t>remaining tests, IQ-type measures (processing speed, reasoning, vocab)</a:t>
            </a:r>
          </a:p>
          <a:p>
            <a:endParaRPr lang="en-US" b="0" baseline="0" dirty="0"/>
          </a:p>
          <a:p>
            <a:r>
              <a:rPr lang="en-US" b="0" baseline="0" dirty="0"/>
              <a:t>*Also looked at male-only versus coed studies. No differential education effect.</a:t>
            </a:r>
          </a:p>
          <a:p>
            <a:r>
              <a:rPr lang="en-US" b="0" baseline="0" dirty="0"/>
              <a:t>*Also looked at results when entering multiple moderators into the models for each study type group; all that were significant previously remained significant</a:t>
            </a:r>
            <a:endParaRPr lang="en-US" b="1" baseline="0" dirty="0"/>
          </a:p>
          <a:p>
            <a:endParaRPr lang="en-US" b="1" dirty="0"/>
          </a:p>
        </p:txBody>
      </p:sp>
      <p:sp>
        <p:nvSpPr>
          <p:cNvPr id="4" name="Slide Number Placeholder 3"/>
          <p:cNvSpPr>
            <a:spLocks noGrp="1"/>
          </p:cNvSpPr>
          <p:nvPr>
            <p:ph type="sldNum" sz="quarter" idx="10"/>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193072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#2: age! Do educational effects fade or decline with increasing age? I.e., if someone gets more education later on, does it have the same effect?</a:t>
            </a:r>
          </a:p>
          <a:p>
            <a:pPr marL="0" indent="0">
              <a:buFont typeface="Arial" panose="020B0604020202020204" pitchFamily="34" charset="0"/>
              <a:buNone/>
            </a:pPr>
            <a:r>
              <a:rPr lang="en-US" dirty="0"/>
              <a:t>#3: could there be publication bias yielding a disproportionate number of positive results?</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758282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#4: I think what I am getting at is that are we just measuring the same thing we are teaching? </a:t>
            </a:r>
          </a:p>
          <a:p>
            <a:pPr marL="0" indent="0">
              <a:buFont typeface="Arial" panose="020B0604020202020204" pitchFamily="34" charset="0"/>
              <a:buNone/>
            </a:pPr>
            <a:r>
              <a:rPr lang="en-US" dirty="0"/>
              <a:t>	-Not just “cognitive abilities” but things like aptitude for and familiarity with test-taking…how could we separate out this piece? </a:t>
            </a:r>
          </a:p>
          <a:p>
            <a:pPr marL="0" indent="0">
              <a:buFont typeface="Arial" panose="020B0604020202020204" pitchFamily="34" charset="0"/>
              <a:buNone/>
            </a:pPr>
            <a:r>
              <a:rPr lang="en-US" dirty="0"/>
              <a:t>	-Do we need to?</a:t>
            </a:r>
          </a:p>
        </p:txBody>
      </p:sp>
      <p:sp>
        <p:nvSpPr>
          <p:cNvPr id="4" name="Slide Number Placeholder 3"/>
          <p:cNvSpPr>
            <a:spLocks noGrp="1"/>
          </p:cNvSpPr>
          <p:nvPr>
            <p:ph type="sldNum" sz="quarter" idx="5"/>
          </p:nvPr>
        </p:nvSpPr>
        <p:spPr/>
        <p:txBody>
          <a:bodyPr/>
          <a:lstStyle/>
          <a:p>
            <a:pPr marL="0" marR="0" lvl="0" indent="0" algn="r" defTabSz="925513" rtl="0" eaLnBrk="1" fontAlgn="base" latinLnBrk="0" hangingPunct="1">
              <a:lnSpc>
                <a:spcPct val="100000"/>
              </a:lnSpc>
              <a:spcBef>
                <a:spcPct val="0"/>
              </a:spcBef>
              <a:spcAft>
                <a:spcPct val="0"/>
              </a:spcAft>
              <a:buClrTx/>
              <a:buSzTx/>
              <a:buFontTx/>
              <a:buNone/>
              <a:tabLst/>
              <a:defRPr/>
            </a:pPr>
            <a:fld id="{A8B732B4-A220-4D64-89E5-594291243225}"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5513"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554291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 domain = tasks involving</a:t>
            </a:r>
            <a:r>
              <a:rPr lang="en-US" baseline="0" dirty="0"/>
              <a:t> space, quantities, and causality</a:t>
            </a:r>
          </a:p>
          <a:p>
            <a:endParaRPr lang="en-US" baseline="0" dirty="0"/>
          </a:p>
          <a:p>
            <a:r>
              <a:rPr lang="en-US" baseline="0" dirty="0"/>
              <a:t>Social domain = communication, social learning, theory of mind</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8375428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a:t>
            </a:r>
            <a:r>
              <a:rPr lang="en-US" baseline="0" dirty="0"/>
              <a:t> were recruited by telephone from existing database from Hermann et al., 2007 study.</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067893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10803238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Theoretical models</a:t>
            </a:r>
            <a:r>
              <a:rPr lang="en-US" baseline="0" dirty="0"/>
              <a:t> used in data analysis </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7288817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Physical</a:t>
            </a:r>
            <a:r>
              <a:rPr lang="en-US" baseline="0" dirty="0"/>
              <a:t> and social factors</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87450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B732B4-A220-4D64-89E5-594291243225}" type="slidenum">
              <a:rPr lang="en-US" smtClean="0"/>
              <a:pPr/>
              <a:t>11</a:t>
            </a:fld>
            <a:endParaRPr lang="en-US"/>
          </a:p>
        </p:txBody>
      </p:sp>
    </p:spTree>
    <p:extLst>
      <p:ext uri="{BB962C8B-B14F-4D97-AF65-F5344CB8AC3E}">
        <p14:creationId xmlns:p14="http://schemas.microsoft.com/office/powerpoint/2010/main" val="12110703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Theory</a:t>
            </a:r>
            <a:r>
              <a:rPr lang="en-US" baseline="0" dirty="0"/>
              <a:t> posits that physical cognition evolved mainly in response to demands of foraging and comprises of skills involving </a:t>
            </a:r>
            <a:r>
              <a:rPr lang="en-US" b="1" baseline="0" dirty="0"/>
              <a:t>space</a:t>
            </a:r>
            <a:r>
              <a:rPr lang="en-US" b="0" baseline="0" dirty="0"/>
              <a:t> (for finding food), </a:t>
            </a:r>
            <a:r>
              <a:rPr lang="en-US" b="1" baseline="0" dirty="0"/>
              <a:t>quantity</a:t>
            </a:r>
            <a:r>
              <a:rPr lang="en-US" b="0" baseline="0" dirty="0"/>
              <a:t> (for comparing yields of different foraging locations), and </a:t>
            </a:r>
            <a:r>
              <a:rPr lang="en-US" b="1" baseline="0" dirty="0"/>
              <a:t>causality</a:t>
            </a:r>
            <a:r>
              <a:rPr lang="en-US" b="0" baseline="0" dirty="0"/>
              <a:t> (for extracting food from different places). </a:t>
            </a:r>
          </a:p>
          <a:p>
            <a:endParaRPr lang="en-US" b="0" baseline="0" dirty="0"/>
          </a:p>
          <a:p>
            <a:r>
              <a:rPr lang="en-US" b="0" baseline="0" dirty="0"/>
              <a:t>Social cognition evolved in response to demands of social interaction and comprises skills of </a:t>
            </a:r>
            <a:r>
              <a:rPr lang="en-US" b="1" i="0" baseline="0" dirty="0"/>
              <a:t>social learning</a:t>
            </a:r>
            <a:r>
              <a:rPr lang="en-US" b="0" i="0" baseline="0" dirty="0"/>
              <a:t> (for learning important things vicariously), </a:t>
            </a:r>
            <a:r>
              <a:rPr lang="en-US" b="1" i="0" baseline="0" dirty="0"/>
              <a:t>communication</a:t>
            </a:r>
            <a:r>
              <a:rPr lang="en-US" b="0" i="0" baseline="0" dirty="0"/>
              <a:t> (for manipulating other individuals), and </a:t>
            </a:r>
            <a:r>
              <a:rPr lang="en-US" b="1" i="0" baseline="0" dirty="0"/>
              <a:t>theory of mind</a:t>
            </a:r>
            <a:r>
              <a:rPr lang="en-US" b="0" i="0" baseline="0" dirty="0"/>
              <a:t> (for predicting the behaviors of others)</a:t>
            </a:r>
            <a:endParaRPr lang="en-US" dirty="0"/>
          </a:p>
        </p:txBody>
      </p:sp>
      <p:sp>
        <p:nvSpPr>
          <p:cNvPr id="4" name="Slide Number Placeholder 3"/>
          <p:cNvSpPr>
            <a:spLocks noGrp="1"/>
          </p:cNvSpPr>
          <p:nvPr>
            <p:ph type="sldNum" sz="quarter" idx="10"/>
          </p:nvPr>
        </p:nvSpPr>
        <p:spPr/>
        <p:txBody>
          <a:bodyPr/>
          <a:lstStyle/>
          <a:p>
            <a:fld id="{3E1F79E7-03D2-6649-97B0-EBF1377759B3}"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119296767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90</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Study of individual</a:t>
            </a:r>
            <a:r>
              <a:rPr lang="en-US" baseline="0" dirty="0"/>
              <a:t> .</a:t>
            </a:r>
          </a:p>
          <a:p>
            <a:r>
              <a:rPr lang="en-US" sz="1200" b="1" kern="1200" baseline="0" dirty="0">
                <a:solidFill>
                  <a:schemeClr val="tx1"/>
                </a:solidFill>
                <a:latin typeface="Arial" charset="0"/>
                <a:ea typeface="+mn-ea"/>
                <a:cs typeface="+mn-cs"/>
              </a:rPr>
              <a:t>Fig. 2. The best-fitting model from the confirmatory factor analysis of the human children’s performance on the Primate Cognition Test Battery. In</a:t>
            </a:r>
          </a:p>
          <a:p>
            <a:r>
              <a:rPr lang="en-US" sz="1200" kern="1200" baseline="0" dirty="0">
                <a:solidFill>
                  <a:schemeClr val="tx1"/>
                </a:solidFill>
                <a:latin typeface="Arial" charset="0"/>
                <a:ea typeface="+mn-ea"/>
                <a:cs typeface="+mn-cs"/>
              </a:rPr>
              <a:t>this model, performance on 13 tasks loaded onto three factors (e = error). The numbers alongside the arrows are standardized parameter estimates.</a:t>
            </a:r>
          </a:p>
          <a:p>
            <a:r>
              <a:rPr lang="en-US" sz="1200" kern="1200" baseline="0" dirty="0">
                <a:solidFill>
                  <a:schemeClr val="tx1"/>
                </a:solidFill>
                <a:latin typeface="Arial" charset="0"/>
                <a:ea typeface="+mn-ea"/>
                <a:cs typeface="+mn-cs"/>
              </a:rPr>
              <a:t>The numbers in italics are the squared multiple correlation values, which represent the lower bounds of the proportion of variance accounted for by</a:t>
            </a:r>
          </a:p>
          <a:p>
            <a:r>
              <a:rPr lang="en-US" sz="1200" kern="1200" baseline="0" dirty="0">
                <a:solidFill>
                  <a:schemeClr val="tx1"/>
                </a:solidFill>
                <a:latin typeface="Arial" charset="0"/>
                <a:ea typeface="+mn-ea"/>
                <a:cs typeface="+mn-cs"/>
              </a:rPr>
              <a:t>the factors.</a:t>
            </a:r>
            <a:endParaRPr lang="en-US" baseline="0" dirty="0"/>
          </a:p>
          <a:p>
            <a:pPr marL="229766" indent="-229766"/>
            <a:endParaRPr lang="en-US" baseline="0" dirty="0"/>
          </a:p>
          <a:p>
            <a:pPr lvl="1"/>
            <a:r>
              <a:rPr lang="en-US" dirty="0"/>
              <a:t>Battery of 15 cognitive tasks spanning 3 domains</a:t>
            </a:r>
          </a:p>
          <a:p>
            <a:pPr lvl="2"/>
            <a:r>
              <a:rPr lang="en-US" dirty="0"/>
              <a:t>Spatial</a:t>
            </a:r>
          </a:p>
          <a:p>
            <a:pPr lvl="2"/>
            <a:r>
              <a:rPr lang="en-US" dirty="0"/>
              <a:t>Physical</a:t>
            </a:r>
          </a:p>
          <a:p>
            <a:pPr lvl="2"/>
            <a:r>
              <a:rPr lang="en-US" dirty="0"/>
              <a:t>Social</a:t>
            </a:r>
          </a:p>
          <a:p>
            <a:pPr lvl="1"/>
            <a:endParaRPr lang="en-US" dirty="0"/>
          </a:p>
          <a:p>
            <a:pPr lvl="1"/>
            <a:r>
              <a:rPr lang="en-US" dirty="0"/>
              <a:t>Tested fit of 1, 2, and 3-factor models separately by species (see Figure 1)</a:t>
            </a:r>
          </a:p>
          <a:p>
            <a:pPr marL="229766" indent="-229766"/>
            <a:r>
              <a:rPr lang="en-US" baseline="0" dirty="0"/>
              <a:t>differences and </a:t>
            </a:r>
            <a:r>
              <a:rPr lang="en-US" baseline="0" dirty="0" err="1"/>
              <a:t>intercorrelations</a:t>
            </a:r>
            <a:r>
              <a:rPr lang="en-US" baseline="0" dirty="0"/>
              <a:t> gives info about underlying structure of cognition</a:t>
            </a:r>
            <a:endParaRPr lang="en-US" dirty="0"/>
          </a:p>
        </p:txBody>
      </p:sp>
    </p:spTree>
    <p:extLst>
      <p:ext uri="{BB962C8B-B14F-4D97-AF65-F5344CB8AC3E}">
        <p14:creationId xmlns:p14="http://schemas.microsoft.com/office/powerpoint/2010/main" val="1695631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91</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No factor that identified</a:t>
            </a:r>
            <a:r>
              <a:rPr lang="en-US" baseline="0" dirty="0"/>
              <a:t> social cognition skills apart from physical cognition ones</a:t>
            </a:r>
            <a:endParaRPr lang="en-US" dirty="0"/>
          </a:p>
        </p:txBody>
      </p:sp>
    </p:spTree>
    <p:extLst>
      <p:ext uri="{BB962C8B-B14F-4D97-AF65-F5344CB8AC3E}">
        <p14:creationId xmlns:p14="http://schemas.microsoft.com/office/powerpoint/2010/main" val="373364445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92</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Study of individual</a:t>
            </a:r>
            <a:r>
              <a:rPr lang="en-US" baseline="0" dirty="0"/>
              <a:t> differences and </a:t>
            </a:r>
            <a:r>
              <a:rPr lang="en-US" baseline="0" dirty="0" err="1"/>
              <a:t>intercorrelations</a:t>
            </a:r>
            <a:r>
              <a:rPr lang="en-US" baseline="0" dirty="0"/>
              <a:t> gives info about underlying structure of cognition</a:t>
            </a:r>
            <a:endParaRPr lang="en-US" dirty="0"/>
          </a:p>
        </p:txBody>
      </p:sp>
    </p:spTree>
    <p:extLst>
      <p:ext uri="{BB962C8B-B14F-4D97-AF65-F5344CB8AC3E}">
        <p14:creationId xmlns:p14="http://schemas.microsoft.com/office/powerpoint/2010/main" val="481671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D6DC91-330A-46F1-BA2D-E3EDEABF6C93}" type="slidenum">
              <a:rPr lang="en-US"/>
              <a:pPr/>
              <a:t>93</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marL="229766" indent="-229766"/>
            <a:r>
              <a:rPr lang="en-US" dirty="0"/>
              <a:t>May not find support for</a:t>
            </a:r>
            <a:r>
              <a:rPr lang="en-US" baseline="0" dirty="0"/>
              <a:t> “g” because used an especially wide range of cognitive tasks (compared to most standardized assessments)</a:t>
            </a:r>
          </a:p>
          <a:p>
            <a:pPr marL="229766" indent="-229766"/>
            <a:endParaRPr lang="en-US" baseline="0" dirty="0"/>
          </a:p>
          <a:p>
            <a:pPr marL="229766" indent="-229766"/>
            <a:r>
              <a:rPr lang="en-US" baseline="0" dirty="0"/>
              <a:t>Mean differences and unique integrated social processing for humans may suggest that humans have evolved a coherent and specialized set of social-cognitive skills</a:t>
            </a:r>
            <a:endParaRPr lang="en-US" dirty="0"/>
          </a:p>
          <a:p>
            <a:pPr marL="229766" indent="-229766"/>
            <a:r>
              <a:rPr lang="en-US" dirty="0"/>
              <a:t>Limitations? </a:t>
            </a:r>
          </a:p>
          <a:p>
            <a:pPr marL="229766" indent="-229766"/>
            <a:endParaRPr lang="en-US" dirty="0"/>
          </a:p>
          <a:p>
            <a:pPr marL="229766" indent="-229766"/>
            <a:r>
              <a:rPr lang="en-US" dirty="0"/>
              <a:t>Interpretation</a:t>
            </a:r>
            <a:r>
              <a:rPr lang="en-US" baseline="0" dirty="0"/>
              <a:t> of underlying structure is entirely dependent on tests used </a:t>
            </a:r>
          </a:p>
          <a:p>
            <a:pPr marL="229766" indent="-229766"/>
            <a:r>
              <a:rPr lang="en-US" baseline="0" dirty="0"/>
              <a:t>Low variability in performance on some test items</a:t>
            </a:r>
          </a:p>
          <a:p>
            <a:pPr marL="229766" indent="-229766"/>
            <a:endParaRPr lang="en-US" baseline="0" dirty="0"/>
          </a:p>
          <a:p>
            <a:pPr marL="229766" indent="-229766"/>
            <a:r>
              <a:rPr lang="en-US" baseline="0" dirty="0"/>
              <a:t>Different age ranges for human and chimp groups (chimps ranged from juvenile to adult) vs. children (2 yrs old)</a:t>
            </a:r>
          </a:p>
          <a:p>
            <a:pPr marL="229766" indent="-229766"/>
            <a:endParaRPr lang="en-US" baseline="0" dirty="0"/>
          </a:p>
          <a:p>
            <a:pPr marL="229766" indent="-229766"/>
            <a:r>
              <a:rPr lang="en-US" baseline="0" dirty="0"/>
              <a:t>**different species evolve different cognitive skills for dealing with ecological and social problems they face; therefore humans = social cognition</a:t>
            </a:r>
            <a:endParaRPr lang="en-US" dirty="0"/>
          </a:p>
        </p:txBody>
      </p:sp>
    </p:spTree>
    <p:extLst>
      <p:ext uri="{BB962C8B-B14F-4D97-AF65-F5344CB8AC3E}">
        <p14:creationId xmlns:p14="http://schemas.microsoft.com/office/powerpoint/2010/main" val="88141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3200">
                <a:solidFill>
                  <a:schemeClr val="tx1"/>
                </a:solidFill>
                <a:latin typeface="Times New Roman" charset="0"/>
              </a:defRPr>
            </a:lvl1pPr>
            <a:lvl2pPr marL="742950" indent="-285750" defTabSz="931863">
              <a:defRPr sz="3200">
                <a:solidFill>
                  <a:schemeClr val="tx1"/>
                </a:solidFill>
                <a:latin typeface="Times New Roman" charset="0"/>
              </a:defRPr>
            </a:lvl2pPr>
            <a:lvl3pPr marL="1143000" indent="-228600" defTabSz="931863">
              <a:defRPr sz="3200">
                <a:solidFill>
                  <a:schemeClr val="tx1"/>
                </a:solidFill>
                <a:latin typeface="Times New Roman" charset="0"/>
              </a:defRPr>
            </a:lvl3pPr>
            <a:lvl4pPr marL="1600200" indent="-228600" defTabSz="931863">
              <a:defRPr sz="3200">
                <a:solidFill>
                  <a:schemeClr val="tx1"/>
                </a:solidFill>
                <a:latin typeface="Times New Roman" charset="0"/>
              </a:defRPr>
            </a:lvl4pPr>
            <a:lvl5pPr marL="2057400" indent="-228600" defTabSz="931863">
              <a:defRPr sz="3200">
                <a:solidFill>
                  <a:schemeClr val="tx1"/>
                </a:solidFill>
                <a:latin typeface="Times New Roman" charset="0"/>
              </a:defRPr>
            </a:lvl5pPr>
            <a:lvl6pPr marL="2514600" indent="-228600" defTabSz="931863" eaLnBrk="0" fontAlgn="base" hangingPunct="0">
              <a:spcBef>
                <a:spcPct val="0"/>
              </a:spcBef>
              <a:spcAft>
                <a:spcPct val="0"/>
              </a:spcAft>
              <a:defRPr sz="3200">
                <a:solidFill>
                  <a:schemeClr val="tx1"/>
                </a:solidFill>
                <a:latin typeface="Times New Roman" charset="0"/>
              </a:defRPr>
            </a:lvl6pPr>
            <a:lvl7pPr marL="2971800" indent="-228600" defTabSz="931863" eaLnBrk="0" fontAlgn="base" hangingPunct="0">
              <a:spcBef>
                <a:spcPct val="0"/>
              </a:spcBef>
              <a:spcAft>
                <a:spcPct val="0"/>
              </a:spcAft>
              <a:defRPr sz="3200">
                <a:solidFill>
                  <a:schemeClr val="tx1"/>
                </a:solidFill>
                <a:latin typeface="Times New Roman" charset="0"/>
              </a:defRPr>
            </a:lvl7pPr>
            <a:lvl8pPr marL="3429000" indent="-228600" defTabSz="931863" eaLnBrk="0" fontAlgn="base" hangingPunct="0">
              <a:spcBef>
                <a:spcPct val="0"/>
              </a:spcBef>
              <a:spcAft>
                <a:spcPct val="0"/>
              </a:spcAft>
              <a:defRPr sz="3200">
                <a:solidFill>
                  <a:schemeClr val="tx1"/>
                </a:solidFill>
                <a:latin typeface="Times New Roman" charset="0"/>
              </a:defRPr>
            </a:lvl8pPr>
            <a:lvl9pPr marL="3886200" indent="-228600" defTabSz="931863" eaLnBrk="0" fontAlgn="base" hangingPunct="0">
              <a:spcBef>
                <a:spcPct val="0"/>
              </a:spcBef>
              <a:spcAft>
                <a:spcPct val="0"/>
              </a:spcAft>
              <a:defRPr sz="3200">
                <a:solidFill>
                  <a:schemeClr val="tx1"/>
                </a:solidFill>
                <a:latin typeface="Times New Roman" charset="0"/>
              </a:defRPr>
            </a:lvl9pPr>
          </a:lstStyle>
          <a:p>
            <a:fld id="{F73D2CF9-173B-43D6-B1BF-C76E51EBEC2D}" type="slidenum">
              <a:rPr lang="en-US" altLang="en-US" sz="1200" smtClean="0"/>
              <a:pPr/>
              <a:t>12</a:t>
            </a:fld>
            <a:endParaRPr lang="en-US" alt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charset="0"/>
            </a:endParaRPr>
          </a:p>
        </p:txBody>
      </p:sp>
    </p:spTree>
    <p:extLst>
      <p:ext uri="{BB962C8B-B14F-4D97-AF65-F5344CB8AC3E}">
        <p14:creationId xmlns:p14="http://schemas.microsoft.com/office/powerpoint/2010/main" val="3498245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181100" y="696913"/>
            <a:ext cx="4648200" cy="34861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Rectangle 3"/>
          <p:cNvSpPr>
            <a:spLocks noGrp="1" noChangeArrowheads="1"/>
          </p:cNvSpPr>
          <p:nvPr>
            <p:ph type="body" idx="1"/>
          </p:nvPr>
        </p:nvSpPr>
        <p:spPr bwMode="auto">
          <a:xfrm>
            <a:off x="701675" y="4416425"/>
            <a:ext cx="560705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eaLnBrk="1" hangingPunct="1"/>
            <a:endParaRPr lang="en-US" altLang="en-US" dirty="0"/>
          </a:p>
        </p:txBody>
      </p:sp>
    </p:spTree>
    <p:extLst>
      <p:ext uri="{BB962C8B-B14F-4D97-AF65-F5344CB8AC3E}">
        <p14:creationId xmlns:p14="http://schemas.microsoft.com/office/powerpoint/2010/main" val="3089317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2A3F5-8C59-4848-8490-C8A4B0913F8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8EE25B-BE97-452E-9164-F76544E9B0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085D6034-0D4B-4027-8F75-A1FA454125B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a:t>Click to edit Master title style</a:t>
            </a:r>
          </a:p>
        </p:txBody>
      </p:sp>
      <p:sp>
        <p:nvSpPr>
          <p:cNvPr id="3" name="Chart Placeholder 2"/>
          <p:cNvSpPr>
            <a:spLocks noGrp="1"/>
          </p:cNvSpPr>
          <p:nvPr>
            <p:ph type="chart" idx="1"/>
          </p:nvPr>
        </p:nvSpPr>
        <p:spPr>
          <a:xfrm>
            <a:off x="838200" y="1752600"/>
            <a:ext cx="7772400" cy="4114800"/>
          </a:xfrm>
        </p:spPr>
        <p:txBody>
          <a:bodyPr/>
          <a:lstStyle/>
          <a:p>
            <a:pPr lvl="0"/>
            <a:endParaRPr lang="en-US" noProof="0"/>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r>
              <a:rPr lang="en-US"/>
              <a:t>Messinger</a:t>
            </a:r>
          </a:p>
        </p:txBody>
      </p:sp>
      <p:sp>
        <p:nvSpPr>
          <p:cNvPr id="6" name="Rectangle 19"/>
          <p:cNvSpPr>
            <a:spLocks noGrp="1" noChangeArrowheads="1"/>
          </p:cNvSpPr>
          <p:nvPr>
            <p:ph type="sldNum" sz="quarter" idx="12"/>
          </p:nvPr>
        </p:nvSpPr>
        <p:spPr>
          <a:ln/>
        </p:spPr>
        <p:txBody>
          <a:bodyPr/>
          <a:lstStyle>
            <a:lvl1pPr>
              <a:defRPr/>
            </a:lvl1pPr>
          </a:lstStyle>
          <a:p>
            <a:pPr>
              <a:defRPr/>
            </a:pPr>
            <a:fld id="{50A19859-6C9D-4615-8220-3297A7788EE0}" type="slidenum">
              <a:rPr lang="en-US" altLang="en-US"/>
              <a:pPr>
                <a:defRPr/>
              </a:pPr>
              <a:t>‹#›</a:t>
            </a:fld>
            <a:endParaRPr lang="en-US" altLang="en-US"/>
          </a:p>
        </p:txBody>
      </p:sp>
    </p:spTree>
    <p:extLst>
      <p:ext uri="{BB962C8B-B14F-4D97-AF65-F5344CB8AC3E}">
        <p14:creationId xmlns:p14="http://schemas.microsoft.com/office/powerpoint/2010/main" val="71943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B7FBE-02EE-4C27-AE49-1816F48D0D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A6E096-1C6C-4569-BC47-F93CD06CC6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C20995-2486-4762-999B-FB34B4D03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247C20-BCFD-429C-B067-29BD4D23FD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D5D24-58C7-4290-8CA6-B401B30A491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0FE9-5834-4D99-A97C-0285798C7F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96A418-D92C-48F6-81BA-14416208442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EBF06BC5-FDD8-4FE7-883B-6F85FF4D547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FA8BF006-A872-4FBD-BC7A-CF0DF1F16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26"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psy.miami.edu/faculty/dmessinger/c_c/rsrcs/rdgs/cognitive/Tucker-Drob.GxE.Psychsci.201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hyperlink" Target="http://www.psy.miami.edu/faculty/dmessinger/c_c/rsrcs/rdgs/cognitive/Tucker-Drob.GxE.Psychsci.2011.pdf" TargetMode="Externa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wmf"/></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34.wmf"/></Relationships>
</file>

<file path=ppt/slides/_rels/slide59.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6.xml.rels><?xml version="1.0" encoding="UTF-8" standalone="yes"?>
<Relationships xmlns="http://schemas.openxmlformats.org/package/2006/relationships"><Relationship Id="rId3" Type="http://schemas.openxmlformats.org/officeDocument/2006/relationships/hyperlink" Target="http://infantest.com/ftii.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nyu.databrary.org/volume/326"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1981200"/>
            <a:ext cx="8001000" cy="609600"/>
          </a:xfrm>
        </p:spPr>
        <p:txBody>
          <a:bodyPr>
            <a:noAutofit/>
          </a:bodyPr>
          <a:lstStyle/>
          <a:p>
            <a:pPr algn="ctr"/>
            <a:r>
              <a:rPr lang="en-US" dirty="0"/>
              <a:t>Psychology of Infancy</a:t>
            </a:r>
            <a:endParaRPr lang="en-US" sz="6000" dirty="0"/>
          </a:p>
        </p:txBody>
      </p:sp>
      <p:sp>
        <p:nvSpPr>
          <p:cNvPr id="2051" name="Rectangle 3"/>
          <p:cNvSpPr>
            <a:spLocks noGrp="1" noChangeArrowheads="1"/>
          </p:cNvSpPr>
          <p:nvPr>
            <p:ph type="subTitle" idx="1"/>
          </p:nvPr>
        </p:nvSpPr>
        <p:spPr>
          <a:xfrm>
            <a:off x="1600200" y="4648200"/>
            <a:ext cx="6400800" cy="1752600"/>
          </a:xfrm>
        </p:spPr>
        <p:txBody>
          <a:bodyPr>
            <a:normAutofit/>
          </a:bodyPr>
          <a:lstStyle/>
          <a:p>
            <a:pPr algn="ctr">
              <a:lnSpc>
                <a:spcPct val="90000"/>
              </a:lnSpc>
            </a:pPr>
            <a:r>
              <a:rPr lang="en-US" sz="2400" dirty="0"/>
              <a:t>PSY 430</a:t>
            </a:r>
          </a:p>
        </p:txBody>
      </p:sp>
    </p:spTree>
    <p:extLst>
      <p:ext uri="{BB962C8B-B14F-4D97-AF65-F5344CB8AC3E}">
        <p14:creationId xmlns:p14="http://schemas.microsoft.com/office/powerpoint/2010/main" val="3083683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0753"/>
            <a:ext cx="1979195" cy="1028700"/>
          </a:xfrm>
        </p:spPr>
        <p:txBody>
          <a:bodyPr>
            <a:normAutofit fontScale="90000"/>
          </a:bodyPr>
          <a:lstStyle/>
          <a:p>
            <a:r>
              <a:rPr lang="en-US" dirty="0"/>
              <a:t>Method</a:t>
            </a:r>
          </a:p>
        </p:txBody>
      </p:sp>
      <p:sp>
        <p:nvSpPr>
          <p:cNvPr id="3" name="Content Placeholder 2"/>
          <p:cNvSpPr>
            <a:spLocks noGrp="1"/>
          </p:cNvSpPr>
          <p:nvPr>
            <p:ph idx="1"/>
          </p:nvPr>
        </p:nvSpPr>
        <p:spPr>
          <a:xfrm>
            <a:off x="800101" y="2144008"/>
            <a:ext cx="4533899" cy="4485392"/>
          </a:xfrm>
        </p:spPr>
        <p:txBody>
          <a:bodyPr>
            <a:normAutofit fontScale="92500" lnSpcReduction="20000"/>
          </a:bodyPr>
          <a:lstStyle/>
          <a:p>
            <a:r>
              <a:rPr lang="en-US" sz="2400" dirty="0"/>
              <a:t>53 children (25 female)</a:t>
            </a:r>
          </a:p>
          <a:p>
            <a:r>
              <a:rPr lang="en-US" sz="2400" dirty="0"/>
              <a:t>Participated as:</a:t>
            </a:r>
          </a:p>
          <a:p>
            <a:pPr lvl="1"/>
            <a:r>
              <a:rPr lang="en-US" sz="2000" dirty="0"/>
              <a:t>Infants (6-13 months)</a:t>
            </a:r>
          </a:p>
          <a:p>
            <a:pPr lvl="1"/>
            <a:r>
              <a:rPr lang="en-US" sz="2000" dirty="0"/>
              <a:t>Preschoolers (4 years)</a:t>
            </a:r>
          </a:p>
          <a:p>
            <a:r>
              <a:rPr lang="en-US" sz="2400" dirty="0"/>
              <a:t>Infants were presented with a spatial change-detection task</a:t>
            </a:r>
          </a:p>
          <a:p>
            <a:r>
              <a:rPr lang="en-US" sz="2400" dirty="0"/>
              <a:t>Preschoolers completed multiple cognitive tasks</a:t>
            </a:r>
          </a:p>
          <a:p>
            <a:pPr lvl="1"/>
            <a:r>
              <a:rPr lang="en-US" sz="2400" dirty="0"/>
              <a:t>Spatial tasks: the Children’s Metal Transformation Task (CMTT)</a:t>
            </a:r>
          </a:p>
          <a:p>
            <a:pPr lvl="1"/>
            <a:r>
              <a:rPr lang="en-US" sz="2400" dirty="0"/>
              <a:t>Quantitative measures</a:t>
            </a:r>
          </a:p>
          <a:p>
            <a:pPr lvl="1"/>
            <a:r>
              <a:rPr lang="en-US" sz="2400" dirty="0" err="1"/>
              <a:t>Nonspatial</a:t>
            </a:r>
            <a:r>
              <a:rPr lang="en-US" sz="2400" dirty="0"/>
              <a:t> and </a:t>
            </a:r>
            <a:r>
              <a:rPr lang="en-US" sz="2400" dirty="0" err="1"/>
              <a:t>nonquantitative</a:t>
            </a:r>
            <a:r>
              <a:rPr lang="en-US" sz="2400" dirty="0"/>
              <a:t> tasks (e.g., vocabulary working memory)</a:t>
            </a:r>
          </a:p>
        </p:txBody>
      </p:sp>
      <p:pic>
        <p:nvPicPr>
          <p:cNvPr id="4" name="Picture 3"/>
          <p:cNvPicPr>
            <a:picLocks noChangeAspect="1"/>
          </p:cNvPicPr>
          <p:nvPr/>
        </p:nvPicPr>
        <p:blipFill>
          <a:blip r:embed="rId3"/>
          <a:stretch>
            <a:fillRect/>
          </a:stretch>
        </p:blipFill>
        <p:spPr>
          <a:xfrm>
            <a:off x="5105399" y="0"/>
            <a:ext cx="4031721" cy="3453528"/>
          </a:xfrm>
          <a:prstGeom prst="rect">
            <a:avLst/>
          </a:prstGeom>
        </p:spPr>
      </p:pic>
      <p:pic>
        <p:nvPicPr>
          <p:cNvPr id="5" name="Picture 4"/>
          <p:cNvPicPr>
            <a:picLocks noChangeAspect="1"/>
          </p:cNvPicPr>
          <p:nvPr/>
        </p:nvPicPr>
        <p:blipFill>
          <a:blip r:embed="rId4"/>
          <a:stretch>
            <a:fillRect/>
          </a:stretch>
        </p:blipFill>
        <p:spPr>
          <a:xfrm>
            <a:off x="5105400" y="2990959"/>
            <a:ext cx="4073079" cy="3467299"/>
          </a:xfrm>
          <a:prstGeom prst="rect">
            <a:avLst/>
          </a:prstGeom>
        </p:spPr>
      </p:pic>
      <p:sp>
        <p:nvSpPr>
          <p:cNvPr id="6" name="TextBox 5">
            <a:extLst>
              <a:ext uri="{FF2B5EF4-FFF2-40B4-BE49-F238E27FC236}">
                <a16:creationId xmlns:a16="http://schemas.microsoft.com/office/drawing/2014/main" id="{56ED141D-183B-4014-8A54-C889F8E6EA25}"/>
              </a:ext>
            </a:extLst>
          </p:cNvPr>
          <p:cNvSpPr txBox="1"/>
          <p:nvPr/>
        </p:nvSpPr>
        <p:spPr>
          <a:xfrm>
            <a:off x="8411563" y="6490900"/>
            <a:ext cx="540533" cy="276999"/>
          </a:xfrm>
          <a:prstGeom prst="rect">
            <a:avLst/>
          </a:prstGeom>
          <a:noFill/>
        </p:spPr>
        <p:txBody>
          <a:bodyPr wrap="none" rtlCol="0">
            <a:spAutoFit/>
          </a:bodyPr>
          <a:lstStyle/>
          <a:p>
            <a:pPr defTabSz="342900" eaLnBrk="1" fontAlgn="auto" hangingPunct="1">
              <a:spcBef>
                <a:spcPts val="0"/>
              </a:spcBef>
              <a:spcAft>
                <a:spcPts val="0"/>
              </a:spcAft>
            </a:pPr>
            <a:r>
              <a:rPr lang="en-US" sz="1200" dirty="0">
                <a:solidFill>
                  <a:prstClr val="black"/>
                </a:solidFill>
                <a:latin typeface="Garamond" panose="02020404030301010803"/>
              </a:rPr>
              <a:t>Bailey</a:t>
            </a:r>
          </a:p>
        </p:txBody>
      </p:sp>
      <p:pic>
        <p:nvPicPr>
          <p:cNvPr id="7" name="Picture 6"/>
          <p:cNvPicPr>
            <a:picLocks noChangeAspect="1"/>
          </p:cNvPicPr>
          <p:nvPr/>
        </p:nvPicPr>
        <p:blipFill>
          <a:blip r:embed="rId5"/>
          <a:stretch>
            <a:fillRect/>
          </a:stretch>
        </p:blipFill>
        <p:spPr>
          <a:xfrm>
            <a:off x="89907" y="7010400"/>
            <a:ext cx="8862189" cy="1353239"/>
          </a:xfrm>
          <a:prstGeom prst="rect">
            <a:avLst/>
          </a:prstGeom>
        </p:spPr>
      </p:pic>
    </p:spTree>
    <p:extLst>
      <p:ext uri="{BB962C8B-B14F-4D97-AF65-F5344CB8AC3E}">
        <p14:creationId xmlns:p14="http://schemas.microsoft.com/office/powerpoint/2010/main" val="784427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763000" cy="1028700"/>
          </a:xfrm>
        </p:spPr>
        <p:txBody>
          <a:bodyPr>
            <a:noAutofit/>
          </a:bodyPr>
          <a:lstStyle/>
          <a:p>
            <a:pPr algn="just"/>
            <a:r>
              <a:rPr lang="en-US" sz="2400" dirty="0"/>
              <a:t>Infants’ scores on the spatial change-detection task significantly predicted their performance on the CMTT and the symbolic-math test (WJ III or WJ: Applied Problems)</a:t>
            </a:r>
          </a:p>
        </p:txBody>
      </p:sp>
      <p:pic>
        <p:nvPicPr>
          <p:cNvPr id="4" name="Content Placeholder 3"/>
          <p:cNvPicPr>
            <a:picLocks noGrp="1" noChangeAspect="1"/>
          </p:cNvPicPr>
          <p:nvPr>
            <p:ph idx="1"/>
          </p:nvPr>
        </p:nvPicPr>
        <p:blipFill rotWithShape="1">
          <a:blip r:embed="rId3"/>
          <a:srcRect l="3504" t="4651" r="2790"/>
          <a:stretch/>
        </p:blipFill>
        <p:spPr>
          <a:xfrm>
            <a:off x="136601" y="2514600"/>
            <a:ext cx="8870797" cy="3276600"/>
          </a:xfrm>
          <a:prstGeom prst="rect">
            <a:avLst/>
          </a:prstGeom>
        </p:spPr>
      </p:pic>
      <p:sp>
        <p:nvSpPr>
          <p:cNvPr id="5" name="TextBox 4">
            <a:extLst>
              <a:ext uri="{FF2B5EF4-FFF2-40B4-BE49-F238E27FC236}">
                <a16:creationId xmlns:a16="http://schemas.microsoft.com/office/drawing/2014/main" id="{DA74634A-DDBF-4219-AFC3-47B638E3F51A}"/>
              </a:ext>
            </a:extLst>
          </p:cNvPr>
          <p:cNvSpPr txBox="1"/>
          <p:nvPr/>
        </p:nvSpPr>
        <p:spPr>
          <a:xfrm>
            <a:off x="8264462" y="6581001"/>
            <a:ext cx="540533" cy="276999"/>
          </a:xfrm>
          <a:prstGeom prst="rect">
            <a:avLst/>
          </a:prstGeom>
          <a:noFill/>
        </p:spPr>
        <p:txBody>
          <a:bodyPr wrap="none" rtlCol="0">
            <a:spAutoFit/>
          </a:bodyPr>
          <a:lstStyle/>
          <a:p>
            <a:pPr defTabSz="342900" eaLnBrk="1" fontAlgn="auto" hangingPunct="1">
              <a:spcBef>
                <a:spcPts val="0"/>
              </a:spcBef>
              <a:spcAft>
                <a:spcPts val="0"/>
              </a:spcAft>
            </a:pPr>
            <a:r>
              <a:rPr lang="en-US" sz="1200" dirty="0">
                <a:solidFill>
                  <a:prstClr val="black"/>
                </a:solidFill>
                <a:latin typeface="Garamond" panose="02020404030301010803"/>
              </a:rPr>
              <a:t>Bailey</a:t>
            </a:r>
          </a:p>
        </p:txBody>
      </p:sp>
    </p:spTree>
    <p:extLst>
      <p:ext uri="{BB962C8B-B14F-4D97-AF65-F5344CB8AC3E}">
        <p14:creationId xmlns:p14="http://schemas.microsoft.com/office/powerpoint/2010/main" val="1325227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charset="0"/>
              </a:defRPr>
            </a:lvl1pPr>
            <a:lvl2pPr marL="742950" indent="-285750">
              <a:defRPr sz="3200">
                <a:solidFill>
                  <a:schemeClr val="tx1"/>
                </a:solidFill>
                <a:latin typeface="Times New Roman" charset="0"/>
              </a:defRPr>
            </a:lvl2pPr>
            <a:lvl3pPr marL="1143000" indent="-228600">
              <a:defRPr sz="3200">
                <a:solidFill>
                  <a:schemeClr val="tx1"/>
                </a:solidFill>
                <a:latin typeface="Times New Roman" charset="0"/>
              </a:defRPr>
            </a:lvl3pPr>
            <a:lvl4pPr marL="1600200" indent="-228600">
              <a:defRPr sz="3200">
                <a:solidFill>
                  <a:schemeClr val="tx1"/>
                </a:solidFill>
                <a:latin typeface="Times New Roman" charset="0"/>
              </a:defRPr>
            </a:lvl4pPr>
            <a:lvl5pPr marL="2057400" indent="-228600">
              <a:defRPr sz="3200">
                <a:solidFill>
                  <a:schemeClr val="tx1"/>
                </a:solidFill>
                <a:latin typeface="Times New Roman" charset="0"/>
              </a:defRPr>
            </a:lvl5pPr>
            <a:lvl6pPr marL="2514600" indent="-228600" eaLnBrk="0" fontAlgn="base" hangingPunct="0">
              <a:spcBef>
                <a:spcPct val="0"/>
              </a:spcBef>
              <a:spcAft>
                <a:spcPct val="0"/>
              </a:spcAft>
              <a:defRPr sz="3200">
                <a:solidFill>
                  <a:schemeClr val="tx1"/>
                </a:solidFill>
                <a:latin typeface="Times New Roman" charset="0"/>
              </a:defRPr>
            </a:lvl6pPr>
            <a:lvl7pPr marL="2971800" indent="-228600" eaLnBrk="0" fontAlgn="base" hangingPunct="0">
              <a:spcBef>
                <a:spcPct val="0"/>
              </a:spcBef>
              <a:spcAft>
                <a:spcPct val="0"/>
              </a:spcAft>
              <a:defRPr sz="3200">
                <a:solidFill>
                  <a:schemeClr val="tx1"/>
                </a:solidFill>
                <a:latin typeface="Times New Roman" charset="0"/>
              </a:defRPr>
            </a:lvl7pPr>
            <a:lvl8pPr marL="3429000" indent="-228600" eaLnBrk="0" fontAlgn="base" hangingPunct="0">
              <a:spcBef>
                <a:spcPct val="0"/>
              </a:spcBef>
              <a:spcAft>
                <a:spcPct val="0"/>
              </a:spcAft>
              <a:defRPr sz="3200">
                <a:solidFill>
                  <a:schemeClr val="tx1"/>
                </a:solidFill>
                <a:latin typeface="Times New Roman" charset="0"/>
              </a:defRPr>
            </a:lvl8pPr>
            <a:lvl9pPr marL="3886200" indent="-228600" eaLnBrk="0" fontAlgn="base" hangingPunct="0">
              <a:spcBef>
                <a:spcPct val="0"/>
              </a:spcBef>
              <a:spcAft>
                <a:spcPct val="0"/>
              </a:spcAft>
              <a:defRPr sz="3200">
                <a:solidFill>
                  <a:schemeClr val="tx1"/>
                </a:solidFill>
                <a:latin typeface="Times New Roman" charset="0"/>
              </a:defRPr>
            </a:lvl9pPr>
          </a:lstStyle>
          <a:p>
            <a:fld id="{B63189E4-1A54-4283-9B31-DA4F3B654858}" type="slidenum">
              <a:rPr lang="en-US" altLang="en-US" sz="1400" smtClean="0"/>
              <a:pPr/>
              <a:t>12</a:t>
            </a:fld>
            <a:endParaRPr lang="en-US" altLang="en-US" sz="1400"/>
          </a:p>
        </p:txBody>
      </p:sp>
      <p:sp>
        <p:nvSpPr>
          <p:cNvPr id="11267" name="Rectangle 2"/>
          <p:cNvSpPr>
            <a:spLocks noGrp="1" noChangeArrowheads="1"/>
          </p:cNvSpPr>
          <p:nvPr>
            <p:ph type="title"/>
          </p:nvPr>
        </p:nvSpPr>
        <p:spPr/>
        <p:txBody>
          <a:bodyPr>
            <a:normAutofit fontScale="90000"/>
          </a:bodyPr>
          <a:lstStyle/>
          <a:p>
            <a:r>
              <a:rPr lang="en-US" altLang="en-US" dirty="0"/>
              <a:t>Fundamental question:</a:t>
            </a:r>
            <a:br>
              <a:rPr lang="en-US" altLang="en-US" dirty="0"/>
            </a:br>
            <a:r>
              <a:rPr lang="en-US" altLang="en-US" dirty="0"/>
              <a:t>How do children know?</a:t>
            </a:r>
          </a:p>
        </p:txBody>
      </p:sp>
      <p:sp>
        <p:nvSpPr>
          <p:cNvPr id="11268" name="Rectangle 3"/>
          <p:cNvSpPr>
            <a:spLocks noGrp="1" noChangeArrowheads="1"/>
          </p:cNvSpPr>
          <p:nvPr>
            <p:ph type="body" idx="1"/>
          </p:nvPr>
        </p:nvSpPr>
        <p:spPr/>
        <p:txBody>
          <a:bodyPr/>
          <a:lstStyle/>
          <a:p>
            <a:pPr>
              <a:lnSpc>
                <a:spcPct val="90000"/>
              </a:lnSpc>
            </a:pPr>
            <a:r>
              <a:rPr lang="en-US" altLang="en-US" sz="2800" dirty="0"/>
              <a:t>Infants have innate knowledge of essential properties of world</a:t>
            </a:r>
          </a:p>
          <a:p>
            <a:pPr lvl="1">
              <a:lnSpc>
                <a:spcPct val="90000"/>
              </a:lnSpc>
            </a:pPr>
            <a:r>
              <a:rPr lang="en-US" altLang="en-US" sz="2400" dirty="0"/>
              <a:t>Nativist account: </a:t>
            </a:r>
            <a:r>
              <a:rPr lang="en-US" altLang="en-US" sz="2400" dirty="0">
                <a:cs typeface="Arial" charset="0"/>
              </a:rPr>
              <a:t>the mind produces ideas that are not derived from external sources</a:t>
            </a:r>
          </a:p>
          <a:p>
            <a:pPr lvl="2">
              <a:lnSpc>
                <a:spcPct val="90000"/>
              </a:lnSpc>
            </a:pPr>
            <a:r>
              <a:rPr lang="en-US" altLang="en-US" sz="2000" dirty="0">
                <a:cs typeface="Times New Roman" charset="0"/>
              </a:rPr>
              <a:t>Infants have an inborn conception of what objects are</a:t>
            </a:r>
          </a:p>
          <a:p>
            <a:pPr>
              <a:lnSpc>
                <a:spcPct val="90000"/>
              </a:lnSpc>
            </a:pPr>
            <a:r>
              <a:rPr lang="en-US" altLang="en-US" sz="2800" dirty="0"/>
              <a:t>Infants must construct knowledge of essential properties of world</a:t>
            </a:r>
          </a:p>
          <a:p>
            <a:pPr lvl="1">
              <a:lnSpc>
                <a:spcPct val="90000"/>
              </a:lnSpc>
            </a:pPr>
            <a:r>
              <a:rPr lang="en-US" altLang="en-US" sz="2400" dirty="0"/>
              <a:t>Constructivist account or e</a:t>
            </a:r>
            <a:r>
              <a:rPr lang="en-US" altLang="en-US" sz="2400" dirty="0">
                <a:cs typeface="Arial" charset="0"/>
              </a:rPr>
              <a:t>mpiricist account:  experience, especially of the senses, is the only source of knowledge.</a:t>
            </a:r>
            <a:r>
              <a:rPr lang="en-US" altLang="en-US" sz="2400" dirty="0"/>
              <a:t> </a:t>
            </a:r>
          </a:p>
          <a:p>
            <a:pPr lvl="1">
              <a:lnSpc>
                <a:spcPct val="90000"/>
              </a:lnSpc>
            </a:pPr>
            <a:endParaRPr lang="en-US" altLang="en-US" sz="2400" dirty="0"/>
          </a:p>
        </p:txBody>
      </p:sp>
      <p:sp>
        <p:nvSpPr>
          <p:cNvPr id="8" name="Title 1"/>
          <p:cNvSpPr txBox="1">
            <a:spLocks/>
          </p:cNvSpPr>
          <p:nvPr/>
        </p:nvSpPr>
        <p:spPr>
          <a:xfrm rot="1608769">
            <a:off x="5986669" y="4700938"/>
            <a:ext cx="3016276" cy="1252728"/>
          </a:xfrm>
          <a:prstGeom prst="rect">
            <a:avLst/>
          </a:prstGeom>
        </p:spPr>
        <p:txBody>
          <a:bodyPr vert="horz" lIns="91440" rIns="45720" rtlCol="0" anchor="ctr">
            <a:normAutofit fontScale="92500" lnSpcReduction="10000"/>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algn="ctr" fontAlgn="auto">
              <a:spcAft>
                <a:spcPts val="0"/>
              </a:spcAft>
            </a:pPr>
            <a:r>
              <a:rPr lang="en-US" dirty="0"/>
              <a:t>Individual </a:t>
            </a:r>
          </a:p>
          <a:p>
            <a:pPr algn="ctr" fontAlgn="auto">
              <a:spcAft>
                <a:spcPts val="0"/>
              </a:spcAft>
            </a:pPr>
            <a:r>
              <a:rPr lang="en-US" dirty="0"/>
              <a:t>Differences</a:t>
            </a:r>
          </a:p>
        </p:txBody>
      </p:sp>
    </p:spTree>
    <p:extLst>
      <p:ext uri="{BB962C8B-B14F-4D97-AF65-F5344CB8AC3E}">
        <p14:creationId xmlns:p14="http://schemas.microsoft.com/office/powerpoint/2010/main" val="4234340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Intelligence: New Findings and Theoretical Developments</a:t>
            </a:r>
          </a:p>
        </p:txBody>
      </p:sp>
      <p:sp>
        <p:nvSpPr>
          <p:cNvPr id="3" name="Subtitle 2"/>
          <p:cNvSpPr>
            <a:spLocks noGrp="1"/>
          </p:cNvSpPr>
          <p:nvPr>
            <p:ph type="subTitle" idx="1"/>
          </p:nvPr>
        </p:nvSpPr>
        <p:spPr/>
        <p:txBody>
          <a:bodyPr/>
          <a:lstStyle/>
          <a:p>
            <a:r>
              <a:rPr lang="en-US" dirty="0" err="1"/>
              <a:t>Nisbett</a:t>
            </a:r>
            <a:r>
              <a:rPr lang="en-US" dirty="0"/>
              <a:t> et al (2012)</a:t>
            </a:r>
          </a:p>
        </p:txBody>
      </p:sp>
      <p:pic>
        <p:nvPicPr>
          <p:cNvPr id="1028" name="Picture 4" descr="https://thenypost.files.wordpress.com/2013/08/ipad_baby045410-3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risk.net/IMG/482/256482/smart-geek-chil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304800"/>
            <a:ext cx="2568539"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thequalityfactory.com/wordpress/wp-content/uploads/2008/10/smartchil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304800"/>
            <a:ext cx="1600200" cy="162020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hizbit.files.wordpress.com/2010/06/smartgirlwithbook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04800"/>
            <a:ext cx="1301979"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3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Genes and the Environment</a:t>
            </a:r>
          </a:p>
        </p:txBody>
      </p:sp>
      <p:sp>
        <p:nvSpPr>
          <p:cNvPr id="3" name="Content Placeholder 2"/>
          <p:cNvSpPr>
            <a:spLocks noGrp="1"/>
          </p:cNvSpPr>
          <p:nvPr>
            <p:ph idx="1"/>
          </p:nvPr>
        </p:nvSpPr>
        <p:spPr>
          <a:xfrm>
            <a:off x="457200" y="1828800"/>
            <a:ext cx="8229600" cy="4625609"/>
          </a:xfrm>
        </p:spPr>
        <p:txBody>
          <a:bodyPr>
            <a:normAutofit/>
          </a:bodyPr>
          <a:lstStyle/>
          <a:p>
            <a:r>
              <a:rPr lang="en-US" dirty="0"/>
              <a:t>Heritability is between .4 - .8</a:t>
            </a:r>
          </a:p>
          <a:p>
            <a:r>
              <a:rPr lang="en-US" dirty="0"/>
              <a:t>6 genetic markers associated w cog ability</a:t>
            </a:r>
          </a:p>
          <a:p>
            <a:pPr lvl="1"/>
            <a:r>
              <a:rPr lang="en-US" dirty="0"/>
              <a:t>but they only explain 1% of variance in cog ability</a:t>
            </a:r>
          </a:p>
          <a:p>
            <a:r>
              <a:rPr lang="en-US" sz="2800" dirty="0"/>
              <a:t>Fourth Law of Behavioral Genetics</a:t>
            </a:r>
          </a:p>
          <a:p>
            <a:r>
              <a:rPr lang="en-US" dirty="0"/>
              <a:t>G/E contribution to SES varies based on SES</a:t>
            </a:r>
          </a:p>
          <a:p>
            <a:endParaRPr lang="en-US" dirty="0"/>
          </a:p>
        </p:txBody>
      </p:sp>
      <p:sp>
        <p:nvSpPr>
          <p:cNvPr id="4" name="Rectangle 3"/>
          <p:cNvSpPr/>
          <p:nvPr/>
        </p:nvSpPr>
        <p:spPr>
          <a:xfrm>
            <a:off x="9176327" y="4724400"/>
            <a:ext cx="4572000" cy="923330"/>
          </a:xfrm>
          <a:prstGeom prst="rect">
            <a:avLst/>
          </a:prstGeom>
        </p:spPr>
        <p:txBody>
          <a:bodyPr>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Children in impoverished environments showed higher heritability</a:t>
            </a:r>
          </a:p>
        </p:txBody>
      </p:sp>
      <p:sp>
        <p:nvSpPr>
          <p:cNvPr id="5" name="Rectangle 4"/>
          <p:cNvSpPr/>
          <p:nvPr/>
        </p:nvSpPr>
        <p:spPr>
          <a:xfrm>
            <a:off x="9601200" y="2514600"/>
            <a:ext cx="4572000" cy="1477328"/>
          </a:xfrm>
          <a:prstGeom prst="rect">
            <a:avLst/>
          </a:prstGeom>
        </p:spPr>
        <p:txBody>
          <a:bodyPr>
            <a:spAutoFit/>
          </a:bodyPr>
          <a:lstStyle/>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More genetic variation in families with high SES</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More environmental variability in low SES</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Mixed results for European studies… </a:t>
            </a:r>
          </a:p>
        </p:txBody>
      </p:sp>
      <p:sp>
        <p:nvSpPr>
          <p:cNvPr id="7" name="TextBox 6">
            <a:extLst>
              <a:ext uri="{FF2B5EF4-FFF2-40B4-BE49-F238E27FC236}">
                <a16:creationId xmlns:a16="http://schemas.microsoft.com/office/drawing/2014/main" id="{C5C82DFF-85BB-496D-88FD-41098480B7D8}"/>
              </a:ext>
            </a:extLst>
          </p:cNvPr>
          <p:cNvSpPr txBox="1"/>
          <p:nvPr/>
        </p:nvSpPr>
        <p:spPr>
          <a:xfrm>
            <a:off x="2895600" y="6131243"/>
            <a:ext cx="7105134" cy="646331"/>
          </a:xfrm>
          <a:prstGeom prst="rect">
            <a:avLst/>
          </a:prstGeom>
          <a:noFill/>
        </p:spPr>
        <p:txBody>
          <a:bodyPr wrap="square">
            <a:spAutoFit/>
          </a:bodyPr>
          <a:lstStyle/>
          <a:p>
            <a:r>
              <a:rPr lang="en-US" dirty="0"/>
              <a:t>Nisbett et al (2012)</a:t>
            </a:r>
            <a:br>
              <a:rPr lang="en-US" dirty="0"/>
            </a:br>
            <a:r>
              <a:rPr lang="en-US" dirty="0"/>
              <a:t>Intelligence: New Findings and Theoretical Developments</a:t>
            </a:r>
          </a:p>
        </p:txBody>
      </p:sp>
      <p:pic>
        <p:nvPicPr>
          <p:cNvPr id="8" name="Picture 4" descr="https://thenypost.files.wordpress.com/2013/08/ipad_baby045410-300x300.jpg">
            <a:extLst>
              <a:ext uri="{FF2B5EF4-FFF2-40B4-BE49-F238E27FC236}">
                <a16:creationId xmlns:a16="http://schemas.microsoft.com/office/drawing/2014/main" id="{FF8FA514-25EC-4A75-84B7-1272ACB4A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1674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www.risk.net/IMG/482/256482/smart-geek-child.gif">
            <a:extLst>
              <a:ext uri="{FF2B5EF4-FFF2-40B4-BE49-F238E27FC236}">
                <a16:creationId xmlns:a16="http://schemas.microsoft.com/office/drawing/2014/main" id="{C36CE586-A9C2-4978-8A10-04F85497F8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416743"/>
            <a:ext cx="2568539"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thequalityfactory.com/wordpress/wp-content/uploads/2008/10/smartchild.JPG">
            <a:extLst>
              <a:ext uri="{FF2B5EF4-FFF2-40B4-BE49-F238E27FC236}">
                <a16:creationId xmlns:a16="http://schemas.microsoft.com/office/drawing/2014/main" id="{BFF3A069-2326-4BEB-8668-6A2FD038CB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416743"/>
            <a:ext cx="1600200" cy="16202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whizbit.files.wordpress.com/2010/06/smartgirlwithbooks1.jpg">
            <a:extLst>
              <a:ext uri="{FF2B5EF4-FFF2-40B4-BE49-F238E27FC236}">
                <a16:creationId xmlns:a16="http://schemas.microsoft.com/office/drawing/2014/main" id="{70531638-C9DA-4404-961A-2EA99F2B41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4416743"/>
            <a:ext cx="1301979"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576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 * Environment</a:t>
            </a:r>
          </a:p>
        </p:txBody>
      </p:sp>
      <p:sp>
        <p:nvSpPr>
          <p:cNvPr id="3" name="Content Placeholder 2"/>
          <p:cNvSpPr>
            <a:spLocks noGrp="1"/>
          </p:cNvSpPr>
          <p:nvPr>
            <p:ph idx="1"/>
          </p:nvPr>
        </p:nvSpPr>
        <p:spPr/>
        <p:txBody>
          <a:bodyPr>
            <a:normAutofit lnSpcReduction="10000"/>
          </a:bodyPr>
          <a:lstStyle/>
          <a:p>
            <a:r>
              <a:rPr lang="en-US" dirty="0"/>
              <a:t>Biological</a:t>
            </a:r>
          </a:p>
          <a:p>
            <a:pPr lvl="1"/>
            <a:r>
              <a:rPr lang="en-US" dirty="0"/>
              <a:t>Breast feeding increased IQ by 8 points</a:t>
            </a:r>
          </a:p>
          <a:p>
            <a:pPr lvl="2"/>
            <a:r>
              <a:rPr lang="en-US" dirty="0"/>
              <a:t>Due to fatty acids in breast milk?</a:t>
            </a:r>
          </a:p>
          <a:p>
            <a:r>
              <a:rPr lang="en-US" dirty="0"/>
              <a:t>Social: </a:t>
            </a:r>
          </a:p>
          <a:p>
            <a:pPr lvl="1"/>
            <a:r>
              <a:rPr lang="en-US" dirty="0"/>
              <a:t>SES, Adoption, hearing more words (30 million word gap)</a:t>
            </a:r>
          </a:p>
          <a:p>
            <a:r>
              <a:rPr lang="en-US" dirty="0"/>
              <a:t>Shared environment effects higher in childhood/adolescence than adulthood</a:t>
            </a:r>
          </a:p>
          <a:p>
            <a:pPr lvl="1"/>
            <a:r>
              <a:rPr lang="en-US" dirty="0"/>
              <a:t>Birth order  (3 points) </a:t>
            </a:r>
          </a:p>
          <a:p>
            <a:pPr lvl="2"/>
            <a:r>
              <a:rPr lang="en-US" dirty="0"/>
              <a:t>More attention to older child?</a:t>
            </a:r>
          </a:p>
        </p:txBody>
      </p:sp>
    </p:spTree>
    <p:extLst>
      <p:ext uri="{BB962C8B-B14F-4D97-AF65-F5344CB8AC3E}">
        <p14:creationId xmlns:p14="http://schemas.microsoft.com/office/powerpoint/2010/main" val="4040065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a:stretch>
            <a:fillRect/>
          </a:stretch>
        </p:blipFill>
        <p:spPr>
          <a:xfrm>
            <a:off x="857250" y="914400"/>
            <a:ext cx="7429500" cy="3200400"/>
          </a:xfrm>
          <a:prstGeom prst="rect">
            <a:avLst/>
          </a:prstGeom>
        </p:spPr>
      </p:pic>
      <p:sp>
        <p:nvSpPr>
          <p:cNvPr id="6" name="TextBox 5"/>
          <p:cNvSpPr txBox="1"/>
          <p:nvPr/>
        </p:nvSpPr>
        <p:spPr>
          <a:xfrm>
            <a:off x="-6096" y="6513052"/>
            <a:ext cx="1343125" cy="338554"/>
          </a:xfrm>
          <a:prstGeom prst="rect">
            <a:avLst/>
          </a:prstGeom>
          <a:noFill/>
        </p:spPr>
        <p:txBody>
          <a:bodyPr wrap="none" rtlCol="0">
            <a:spAutoFit/>
          </a:bodyPr>
          <a:lstStyle/>
          <a:p>
            <a:r>
              <a:rPr lang="en-US" sz="1600" dirty="0">
                <a:solidFill>
                  <a:schemeClr val="tx1">
                    <a:lumMod val="50000"/>
                    <a:lumOff val="50000"/>
                  </a:schemeClr>
                </a:solidFill>
              </a:rPr>
              <a:t>Kelly Shaffer</a:t>
            </a:r>
          </a:p>
        </p:txBody>
      </p:sp>
    </p:spTree>
    <p:extLst>
      <p:ext uri="{BB962C8B-B14F-4D97-AF65-F5344CB8AC3E}">
        <p14:creationId xmlns:p14="http://schemas.microsoft.com/office/powerpoint/2010/main" val="198806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r>
              <a:rPr lang="en-US" altLang="en-US" dirty="0"/>
              <a:t>Behavior genetics logic</a:t>
            </a:r>
          </a:p>
        </p:txBody>
      </p:sp>
      <p:graphicFrame>
        <p:nvGraphicFramePr>
          <p:cNvPr id="2" name="Object 3"/>
          <p:cNvGraphicFramePr>
            <a:graphicFrameLocks noGrp="1" noChangeAspect="1"/>
          </p:cNvGraphicFramePr>
          <p:nvPr>
            <p:ph type="chart" idx="1"/>
            <p:extLst>
              <p:ext uri="{D42A27DB-BD31-4B8C-83A1-F6EECF244321}">
                <p14:modId xmlns:p14="http://schemas.microsoft.com/office/powerpoint/2010/main" val="271145013"/>
              </p:ext>
            </p:extLst>
          </p:nvPr>
        </p:nvGraphicFramePr>
        <p:xfrm>
          <a:off x="939800" y="1854200"/>
          <a:ext cx="7569200" cy="3911600"/>
        </p:xfrm>
        <a:graphic>
          <a:graphicData uri="http://schemas.openxmlformats.org/drawingml/2006/chart">
            <c:chart xmlns:c="http://schemas.openxmlformats.org/drawingml/2006/chart" xmlns:r="http://schemas.openxmlformats.org/officeDocument/2006/relationships" r:id="rId3"/>
          </a:graphicData>
        </a:graphic>
      </p:graphicFrame>
      <p:sp>
        <p:nvSpPr>
          <p:cNvPr id="931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Messinger</a:t>
            </a:r>
          </a:p>
        </p:txBody>
      </p:sp>
    </p:spTree>
    <p:extLst>
      <p:ext uri="{BB962C8B-B14F-4D97-AF65-F5344CB8AC3E}">
        <p14:creationId xmlns:p14="http://schemas.microsoft.com/office/powerpoint/2010/main" val="820739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1C4605-61F5-467D-98D1-708A1584D100}"/>
              </a:ext>
            </a:extLst>
          </p:cNvPr>
          <p:cNvPicPr>
            <a:picLocks noChangeAspect="1"/>
          </p:cNvPicPr>
          <p:nvPr/>
        </p:nvPicPr>
        <p:blipFill rotWithShape="1">
          <a:blip r:embed="rId3">
            <a:extLst>
              <a:ext uri="{28A0092B-C50C-407E-A947-70E740481C1C}">
                <a14:useLocalDpi xmlns:a14="http://schemas.microsoft.com/office/drawing/2010/main" val="0"/>
              </a:ext>
            </a:extLst>
          </a:blip>
          <a:srcRect l="944" r="2085"/>
          <a:stretch/>
        </p:blipFill>
        <p:spPr>
          <a:xfrm>
            <a:off x="228600" y="1721611"/>
            <a:ext cx="8903763" cy="4637741"/>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2" name="Title 1">
            <a:extLst>
              <a:ext uri="{FF2B5EF4-FFF2-40B4-BE49-F238E27FC236}">
                <a16:creationId xmlns:a16="http://schemas.microsoft.com/office/drawing/2014/main" id="{A3794952-AB0A-4882-B8B3-6E9667C46DAF}"/>
              </a:ext>
            </a:extLst>
          </p:cNvPr>
          <p:cNvSpPr>
            <a:spLocks noGrp="1"/>
          </p:cNvSpPr>
          <p:nvPr>
            <p:ph type="title"/>
          </p:nvPr>
        </p:nvSpPr>
        <p:spPr>
          <a:xfrm>
            <a:off x="0" y="300038"/>
            <a:ext cx="9144000" cy="1108075"/>
          </a:xfrm>
        </p:spPr>
        <p:txBody>
          <a:bodyPr>
            <a:normAutofit fontScale="90000"/>
          </a:bodyPr>
          <a:lstStyle/>
          <a:p>
            <a:pPr eaLnBrk="1" fontAlgn="auto" hangingPunct="1">
              <a:spcAft>
                <a:spcPts val="0"/>
              </a:spcAft>
              <a:defRPr/>
            </a:pPr>
            <a:r>
              <a:rPr lang="en-US" sz="3600" dirty="0"/>
              <a:t>Gaze time associated with genetic relatedness</a:t>
            </a:r>
          </a:p>
        </p:txBody>
      </p:sp>
      <p:sp>
        <p:nvSpPr>
          <p:cNvPr id="9" name="Content Placeholder 8">
            <a:extLst>
              <a:ext uri="{FF2B5EF4-FFF2-40B4-BE49-F238E27FC236}">
                <a16:creationId xmlns:a16="http://schemas.microsoft.com/office/drawing/2014/main" id="{19EB09EA-6FF9-43B3-AA1C-C7C21EE75BAC}"/>
              </a:ext>
            </a:extLst>
          </p:cNvPr>
          <p:cNvSpPr>
            <a:spLocks noGrp="1"/>
          </p:cNvSpPr>
          <p:nvPr>
            <p:ph idx="1"/>
          </p:nvPr>
        </p:nvSpPr>
        <p:spPr>
          <a:xfrm>
            <a:off x="9448800" y="312738"/>
            <a:ext cx="2449513" cy="2190750"/>
          </a:xfrm>
        </p:spPr>
        <p:txBody>
          <a:bodyPr rtlCol="0" anchor="ctr">
            <a:normAutofit fontScale="62500" lnSpcReduction="20000"/>
          </a:bodyPr>
          <a:lstStyle/>
          <a:p>
            <a:pPr eaLnBrk="1" fontAlgn="auto" hangingPunct="1">
              <a:lnSpc>
                <a:spcPct val="110000"/>
              </a:lnSpc>
              <a:spcAft>
                <a:spcPts val="0"/>
              </a:spcAft>
              <a:defRPr/>
            </a:pPr>
            <a:r>
              <a:rPr lang="en-US" sz="1650" b="1" dirty="0"/>
              <a:t>Aim: measure macro-level social visual engagement, calculating percentages of time spent looking at eye and mouth regions </a:t>
            </a:r>
          </a:p>
          <a:p>
            <a:pPr eaLnBrk="1" fontAlgn="auto" hangingPunct="1">
              <a:lnSpc>
                <a:spcPct val="110000"/>
              </a:lnSpc>
              <a:spcAft>
                <a:spcPts val="0"/>
              </a:spcAft>
              <a:defRPr/>
            </a:pPr>
            <a:r>
              <a:rPr lang="en-US" sz="1650" dirty="0"/>
              <a:t>Concordance in eye (0.91) and mouth (0.86) looking were incredibly high for MZ twins</a:t>
            </a:r>
          </a:p>
          <a:p>
            <a:pPr eaLnBrk="1" fontAlgn="auto" hangingPunct="1">
              <a:lnSpc>
                <a:spcPct val="110000"/>
              </a:lnSpc>
              <a:spcAft>
                <a:spcPts val="0"/>
              </a:spcAft>
              <a:defRPr/>
            </a:pPr>
            <a:r>
              <a:rPr lang="en-US" sz="1650" dirty="0"/>
              <a:t>DZ twins showed much lower correlations for eye (0.35) and mouth (0.44) looking.</a:t>
            </a:r>
          </a:p>
          <a:p>
            <a:pPr eaLnBrk="1" fontAlgn="auto" hangingPunct="1">
              <a:lnSpc>
                <a:spcPct val="110000"/>
              </a:lnSpc>
              <a:spcAft>
                <a:spcPts val="0"/>
              </a:spcAft>
              <a:defRPr/>
            </a:pPr>
            <a:r>
              <a:rPr lang="en-US" sz="1650" dirty="0"/>
              <a:t>Non-siblings showed no significant correlations for either matching </a:t>
            </a:r>
          </a:p>
          <a:p>
            <a:pPr eaLnBrk="1" fontAlgn="auto" hangingPunct="1">
              <a:lnSpc>
                <a:spcPct val="110000"/>
              </a:lnSpc>
              <a:spcAft>
                <a:spcPts val="0"/>
              </a:spcAft>
              <a:defRPr/>
            </a:pPr>
            <a:endParaRPr lang="en-US" sz="1650"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838200" y="342900"/>
            <a:ext cx="8305800" cy="1104900"/>
          </a:xfrm>
        </p:spPr>
        <p:txBody>
          <a:bodyPr>
            <a:normAutofit fontScale="90000"/>
          </a:bodyPr>
          <a:lstStyle/>
          <a:p>
            <a:r>
              <a:rPr lang="en-US" altLang="en-US" sz="3600" b="1"/>
              <a:t>A</a:t>
            </a:r>
            <a:r>
              <a:rPr lang="en-US" altLang="en-US" sz="3600"/>
              <a:t> (additive genetics) </a:t>
            </a:r>
            <a:r>
              <a:rPr lang="en-US" altLang="en-US" sz="3600" b="1"/>
              <a:t>C</a:t>
            </a:r>
            <a:r>
              <a:rPr lang="en-US" altLang="en-US" sz="3600"/>
              <a:t> (common environment) and </a:t>
            </a:r>
            <a:r>
              <a:rPr lang="en-US" altLang="en-US" sz="3600" b="1"/>
              <a:t>E</a:t>
            </a:r>
            <a:r>
              <a:rPr lang="en-US" altLang="en-US" sz="3600"/>
              <a:t> (unique environment)—ACE Model </a:t>
            </a:r>
          </a:p>
        </p:txBody>
      </p:sp>
      <p:sp>
        <p:nvSpPr>
          <p:cNvPr id="63493" name="Content Placeholder 1"/>
          <p:cNvSpPr>
            <a:spLocks noGrp="1"/>
          </p:cNvSpPr>
          <p:nvPr>
            <p:ph idx="1"/>
          </p:nvPr>
        </p:nvSpPr>
        <p:spPr/>
        <p:txBody>
          <a:bodyPr>
            <a:normAutofit/>
          </a:bodyPr>
          <a:lstStyle/>
          <a:p>
            <a:r>
              <a:rPr lang="en-US" altLang="en-US" sz="2000" dirty="0"/>
              <a:t>Correlation between MZ twins provides an estimate of </a:t>
            </a:r>
            <a:r>
              <a:rPr lang="en-US" altLang="en-US" sz="2000" i="1" dirty="0"/>
              <a:t>A</a:t>
            </a:r>
            <a:r>
              <a:rPr lang="en-US" altLang="en-US" sz="2000" dirty="0"/>
              <a:t> + </a:t>
            </a:r>
            <a:r>
              <a:rPr lang="en-US" altLang="en-US" sz="2000" i="1" dirty="0"/>
              <a:t>C</a:t>
            </a:r>
            <a:r>
              <a:rPr lang="en-US" altLang="en-US" sz="2000" dirty="0"/>
              <a:t> : </a:t>
            </a:r>
            <a:r>
              <a:rPr lang="en-US" altLang="en-US" sz="2000" b="1" i="1" dirty="0" err="1"/>
              <a:t>r</a:t>
            </a:r>
            <a:r>
              <a:rPr lang="en-US" altLang="en-US" sz="2000" b="1" baseline="-25000" dirty="0" err="1"/>
              <a:t>mz</a:t>
            </a:r>
            <a:r>
              <a:rPr lang="en-US" altLang="en-US" sz="2000" b="1" dirty="0"/>
              <a:t> = </a:t>
            </a:r>
            <a:r>
              <a:rPr lang="en-US" altLang="en-US" sz="2000" b="1" i="1" dirty="0"/>
              <a:t>A</a:t>
            </a:r>
            <a:r>
              <a:rPr lang="en-US" altLang="en-US" sz="2000" b="1" dirty="0"/>
              <a:t> + </a:t>
            </a:r>
            <a:r>
              <a:rPr lang="en-US" altLang="en-US" sz="2000" b="1" i="1" dirty="0"/>
              <a:t>C</a:t>
            </a:r>
            <a:r>
              <a:rPr lang="en-US" altLang="en-US" sz="2000" b="1" dirty="0"/>
              <a:t> </a:t>
            </a:r>
          </a:p>
          <a:p>
            <a:r>
              <a:rPr lang="en-US" altLang="en-US" sz="2000" dirty="0" err="1"/>
              <a:t>Dizygous</a:t>
            </a:r>
            <a:r>
              <a:rPr lang="en-US" altLang="en-US" sz="2000" dirty="0"/>
              <a:t> (DZ) twins share common environment &amp; mean 50% of genes: </a:t>
            </a:r>
          </a:p>
          <a:p>
            <a:pPr lvl="1"/>
            <a:r>
              <a:rPr lang="en-US" altLang="en-US" sz="2000" dirty="0"/>
              <a:t>correlation between DZ twins is an estimate of ½</a:t>
            </a:r>
            <a:r>
              <a:rPr lang="en-US" altLang="en-US" sz="2000" i="1" dirty="0"/>
              <a:t>A</a:t>
            </a:r>
            <a:r>
              <a:rPr lang="en-US" altLang="en-US" sz="2000" dirty="0"/>
              <a:t> + </a:t>
            </a:r>
            <a:r>
              <a:rPr lang="en-US" altLang="en-US" sz="2000" i="1" dirty="0"/>
              <a:t>C: </a:t>
            </a:r>
            <a:r>
              <a:rPr lang="en-US" altLang="en-US" sz="2000" b="1" i="1" dirty="0" err="1"/>
              <a:t>r</a:t>
            </a:r>
            <a:r>
              <a:rPr lang="en-US" altLang="en-US" sz="2000" b="1" baseline="-25000" dirty="0" err="1"/>
              <a:t>dz</a:t>
            </a:r>
            <a:r>
              <a:rPr lang="en-US" altLang="en-US" sz="2000" b="1" dirty="0"/>
              <a:t> = ½</a:t>
            </a:r>
            <a:r>
              <a:rPr lang="en-US" altLang="en-US" sz="2000" b="1" i="1" dirty="0"/>
              <a:t>A</a:t>
            </a:r>
            <a:r>
              <a:rPr lang="en-US" altLang="en-US" sz="2000" b="1" dirty="0"/>
              <a:t> + </a:t>
            </a:r>
            <a:r>
              <a:rPr lang="en-US" altLang="en-US" sz="2000" b="1" i="1" dirty="0"/>
              <a:t>C</a:t>
            </a:r>
            <a:r>
              <a:rPr lang="en-US" altLang="en-US" sz="2000" b="1" dirty="0"/>
              <a:t> </a:t>
            </a:r>
          </a:p>
          <a:p>
            <a:r>
              <a:rPr lang="en-US" altLang="en-US" sz="2000" dirty="0"/>
              <a:t>2x difference between MZ and DZ twins gives us genetic effect (</a:t>
            </a:r>
            <a:r>
              <a:rPr lang="en-US" altLang="en-US" sz="2000" b="1" dirty="0"/>
              <a:t>A)</a:t>
            </a:r>
            <a:endParaRPr lang="en-US" altLang="en-US" sz="2000" dirty="0"/>
          </a:p>
          <a:p>
            <a:pPr lvl="1"/>
            <a:r>
              <a:rPr lang="en-US" altLang="en-US" sz="1600" b="1" i="1" dirty="0"/>
              <a:t>2(</a:t>
            </a:r>
            <a:r>
              <a:rPr lang="en-US" altLang="en-US" sz="1600" b="1" i="1" dirty="0" err="1"/>
              <a:t>r</a:t>
            </a:r>
            <a:r>
              <a:rPr lang="en-US" altLang="en-US" sz="1600" b="1" baseline="-25000" dirty="0" err="1"/>
              <a:t>mz</a:t>
            </a:r>
            <a:r>
              <a:rPr lang="en-US" altLang="en-US" sz="1600" b="1" baseline="-25000" dirty="0"/>
              <a:t> </a:t>
            </a:r>
            <a:r>
              <a:rPr lang="en-US" altLang="en-US" sz="1600" b="1" i="1" dirty="0"/>
              <a:t>- </a:t>
            </a:r>
            <a:r>
              <a:rPr lang="en-US" altLang="en-US" sz="1600" b="1" i="1" dirty="0" err="1"/>
              <a:t>r</a:t>
            </a:r>
            <a:r>
              <a:rPr lang="en-US" altLang="en-US" sz="1600" b="1" baseline="-25000" dirty="0" err="1"/>
              <a:t>dz</a:t>
            </a:r>
            <a:r>
              <a:rPr lang="en-US" altLang="en-US" sz="1600" b="1" i="1" dirty="0"/>
              <a:t> )</a:t>
            </a:r>
          </a:p>
          <a:p>
            <a:pPr lvl="1"/>
            <a:r>
              <a:rPr lang="en-US" altLang="en-US" sz="1600" i="1" dirty="0"/>
              <a:t>difference between the MZ and DZ correlations is half the genetic similarity…</a:t>
            </a:r>
          </a:p>
          <a:p>
            <a:r>
              <a:rPr lang="en-US" altLang="en-US" sz="2000" i="1" dirty="0"/>
              <a:t>C is simply the MZ correlation minus our estimate of A. </a:t>
            </a:r>
          </a:p>
          <a:p>
            <a:pPr lvl="1"/>
            <a:r>
              <a:rPr lang="en-US" altLang="en-US" sz="1600" i="1" dirty="0"/>
              <a:t>C</a:t>
            </a:r>
            <a:r>
              <a:rPr lang="en-US" altLang="en-US" sz="1600" dirty="0"/>
              <a:t> = </a:t>
            </a:r>
            <a:r>
              <a:rPr lang="en-US" altLang="en-US" sz="1600" i="1" dirty="0" err="1"/>
              <a:t>r</a:t>
            </a:r>
            <a:r>
              <a:rPr lang="en-US" altLang="en-US" sz="1600" baseline="-25000" dirty="0" err="1"/>
              <a:t>mz</a:t>
            </a:r>
            <a:r>
              <a:rPr lang="en-US" altLang="en-US" sz="1600" dirty="0"/>
              <a:t> – </a:t>
            </a:r>
            <a:r>
              <a:rPr lang="en-US" altLang="en-US" sz="1600" i="1" dirty="0"/>
              <a:t>A</a:t>
            </a:r>
            <a:r>
              <a:rPr lang="en-US" altLang="en-US" sz="1600" dirty="0"/>
              <a:t> = 2 </a:t>
            </a:r>
            <a:r>
              <a:rPr lang="en-US" altLang="en-US" sz="1600" i="1" dirty="0" err="1"/>
              <a:t>r</a:t>
            </a:r>
            <a:r>
              <a:rPr lang="en-US" altLang="en-US" sz="1600" baseline="-25000" dirty="0" err="1"/>
              <a:t>dz</a:t>
            </a:r>
            <a:r>
              <a:rPr lang="en-US" altLang="en-US" sz="1600" dirty="0"/>
              <a:t> – </a:t>
            </a:r>
            <a:r>
              <a:rPr lang="en-US" altLang="en-US" sz="1600" i="1" dirty="0" err="1"/>
              <a:t>r</a:t>
            </a:r>
            <a:r>
              <a:rPr lang="en-US" altLang="en-US" sz="1600" baseline="-25000" dirty="0" err="1"/>
              <a:t>mz</a:t>
            </a:r>
            <a:r>
              <a:rPr lang="en-US" altLang="en-US" sz="1600" dirty="0"/>
              <a:t> </a:t>
            </a:r>
          </a:p>
          <a:p>
            <a:r>
              <a:rPr lang="en-US" altLang="en-US" sz="2000" dirty="0"/>
              <a:t>The random (unique) factor </a:t>
            </a:r>
            <a:r>
              <a:rPr lang="en-US" altLang="en-US" sz="2000" i="1" dirty="0"/>
              <a:t>E</a:t>
            </a:r>
            <a:r>
              <a:rPr lang="en-US" altLang="en-US" sz="2000" dirty="0"/>
              <a:t> is estimated by how much the MZ twin correlation deviates from 1. </a:t>
            </a:r>
            <a:r>
              <a:rPr lang="en-US" altLang="en-US" sz="2000" b="1" dirty="0"/>
              <a:t>E = 1 – </a:t>
            </a:r>
            <a:r>
              <a:rPr lang="en-US" altLang="en-US" sz="2000" b="1" dirty="0" err="1"/>
              <a:t>r</a:t>
            </a:r>
            <a:r>
              <a:rPr lang="en-US" altLang="en-US" sz="2000" b="1" baseline="-25000" dirty="0" err="1"/>
              <a:t>mz</a:t>
            </a:r>
            <a:endParaRPr lang="en-US" altLang="en-US" sz="2000" b="1" dirty="0"/>
          </a:p>
          <a:p>
            <a:pPr lvl="1"/>
            <a:r>
              <a:rPr lang="en-US" altLang="en-US" sz="1600" i="1" dirty="0"/>
              <a:t>A</a:t>
            </a:r>
            <a:r>
              <a:rPr lang="en-US" altLang="en-US" sz="1600" dirty="0"/>
              <a:t> = 2 (</a:t>
            </a:r>
            <a:r>
              <a:rPr lang="en-US" altLang="en-US" sz="1600" i="1" dirty="0" err="1"/>
              <a:t>r</a:t>
            </a:r>
            <a:r>
              <a:rPr lang="en-US" altLang="en-US" sz="1600" baseline="-25000" dirty="0" err="1"/>
              <a:t>mz</a:t>
            </a:r>
            <a:r>
              <a:rPr lang="en-US" altLang="en-US" sz="1600" dirty="0"/>
              <a:t> – </a:t>
            </a:r>
            <a:r>
              <a:rPr lang="en-US" altLang="en-US" sz="1600" i="1" dirty="0" err="1"/>
              <a:t>r</a:t>
            </a:r>
            <a:r>
              <a:rPr lang="en-US" altLang="en-US" sz="1600" baseline="-25000" dirty="0" err="1"/>
              <a:t>dz</a:t>
            </a:r>
            <a:r>
              <a:rPr lang="en-US" altLang="en-US" sz="1600" dirty="0"/>
              <a:t>)</a:t>
            </a: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sz="1400"/>
              <a:t>Messinger</a:t>
            </a:r>
          </a:p>
        </p:txBody>
      </p:sp>
      <p:sp>
        <p:nvSpPr>
          <p:cNvPr id="63492" name="Rectangle 5"/>
          <p:cNvSpPr>
            <a:spLocks noChangeArrowheads="1"/>
          </p:cNvSpPr>
          <p:nvPr/>
        </p:nvSpPr>
        <p:spPr bwMode="auto">
          <a:xfrm>
            <a:off x="3505200" y="6219011"/>
            <a:ext cx="5638800" cy="461963"/>
          </a:xfrm>
          <a:prstGeom prst="rect">
            <a:avLst/>
          </a:prstGeom>
          <a:solidFill>
            <a:schemeClr val="bg1"/>
          </a:solidFill>
          <a:ln>
            <a:noFill/>
          </a:ln>
        </p:spPr>
        <p:txBody>
          <a:bodyPr>
            <a:spAutoFit/>
          </a:bodyPr>
          <a:lstStyle>
            <a:lvl1pPr>
              <a:spcBef>
                <a:spcPct val="20000"/>
              </a:spcBef>
              <a:buClr>
                <a:schemeClr val="bg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pitchFamily="2" charset="2"/>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eaLnBrk="1" hangingPunct="1">
              <a:spcBef>
                <a:spcPct val="0"/>
              </a:spcBef>
              <a:buClrTx/>
              <a:buSzTx/>
              <a:buFontTx/>
              <a:buNone/>
            </a:pPr>
            <a:r>
              <a:rPr lang="en-US" altLang="en-US" sz="2400" dirty="0"/>
              <a:t>http://en.wikipedia.org/wiki/Twin_study</a:t>
            </a:r>
          </a:p>
        </p:txBody>
      </p:sp>
    </p:spTree>
    <p:extLst>
      <p:ext uri="{BB962C8B-B14F-4D97-AF65-F5344CB8AC3E}">
        <p14:creationId xmlns:p14="http://schemas.microsoft.com/office/powerpoint/2010/main" val="299789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algn="ctr"/>
            <a:r>
              <a:rPr lang="en-US" dirty="0"/>
              <a:t>Domains of Development</a:t>
            </a:r>
          </a:p>
        </p:txBody>
      </p:sp>
      <p:sp>
        <p:nvSpPr>
          <p:cNvPr id="337923" name="Rectangle 3"/>
          <p:cNvSpPr>
            <a:spLocks noGrp="1" noChangeArrowheads="1"/>
          </p:cNvSpPr>
          <p:nvPr>
            <p:ph type="body" idx="4294967295"/>
          </p:nvPr>
        </p:nvSpPr>
        <p:spPr>
          <a:xfrm>
            <a:off x="457200" y="1646237"/>
            <a:ext cx="8229600" cy="4526280"/>
          </a:xfrm>
          <a:prstGeom prst="rect">
            <a:avLst/>
          </a:prstGeom>
        </p:spPr>
        <p:txBody>
          <a:bodyPr/>
          <a:lstStyle/>
          <a:p>
            <a:r>
              <a:rPr lang="en-US"/>
              <a:t>Perception</a:t>
            </a:r>
          </a:p>
          <a:p>
            <a:r>
              <a:rPr lang="en-US">
                <a:solidFill>
                  <a:srgbClr val="FF0000"/>
                </a:solidFill>
              </a:rPr>
              <a:t>Cognition</a:t>
            </a:r>
          </a:p>
          <a:p>
            <a:r>
              <a:rPr lang="en-US"/>
              <a:t>Language </a:t>
            </a:r>
          </a:p>
          <a:p>
            <a:r>
              <a:rPr lang="en-US"/>
              <a:t>Social/Emotional</a:t>
            </a:r>
            <a:endParaRPr lang="en-US">
              <a:solidFill>
                <a:srgbClr val="FF0000"/>
              </a:solidFill>
            </a:endParaRPr>
          </a:p>
        </p:txBody>
      </p:sp>
      <p:pic>
        <p:nvPicPr>
          <p:cNvPr id="337924" name="Picture 4" descr="Bronfenbrenner-systems 1979"/>
          <p:cNvPicPr>
            <a:picLocks noChangeAspect="1" noChangeArrowheads="1"/>
          </p:cNvPicPr>
          <p:nvPr/>
        </p:nvPicPr>
        <p:blipFill>
          <a:blip r:embed="rId3" cstate="print"/>
          <a:srcRect/>
          <a:stretch>
            <a:fillRect/>
          </a:stretch>
        </p:blipFill>
        <p:spPr bwMode="auto">
          <a:xfrm>
            <a:off x="4267200" y="3629025"/>
            <a:ext cx="4267200" cy="2924175"/>
          </a:xfrm>
          <a:prstGeom prst="rect">
            <a:avLst/>
          </a:prstGeom>
          <a:noFill/>
        </p:spPr>
      </p:pic>
      <p:sp>
        <p:nvSpPr>
          <p:cNvPr id="337925" name="Rectangle 5"/>
          <p:cNvSpPr>
            <a:spLocks noChangeArrowheads="1"/>
          </p:cNvSpPr>
          <p:nvPr/>
        </p:nvSpPr>
        <p:spPr bwMode="auto">
          <a:xfrm>
            <a:off x="5715000" y="4724400"/>
            <a:ext cx="1371600" cy="1066800"/>
          </a:xfrm>
          <a:prstGeom prst="rect">
            <a:avLst/>
          </a:prstGeom>
          <a:noFill/>
          <a:ln w="50800">
            <a:solidFill>
              <a:srgbClr val="FF0000"/>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0144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457200" y="342900"/>
            <a:ext cx="8686800" cy="1104900"/>
          </a:xfrm>
        </p:spPr>
        <p:txBody>
          <a:bodyPr/>
          <a:lstStyle/>
          <a:p>
            <a:r>
              <a:rPr lang="en-US" altLang="en-US" dirty="0"/>
              <a:t>Gene x SES </a:t>
            </a:r>
            <a:r>
              <a:rPr lang="en-US" altLang="en-US" dirty="0">
                <a:sym typeface="Wingdings" pitchFamily="2" charset="2"/>
              </a:rPr>
              <a:t> </a:t>
            </a:r>
            <a:r>
              <a:rPr lang="en-US" altLang="en-US" dirty="0"/>
              <a:t>Mental Ability (MA)</a:t>
            </a:r>
          </a:p>
        </p:txBody>
      </p:sp>
      <p:sp>
        <p:nvSpPr>
          <p:cNvPr id="2050" name="Rectangle 2"/>
          <p:cNvSpPr>
            <a:spLocks noGrp="1" noChangeArrowheads="1"/>
          </p:cNvSpPr>
          <p:nvPr>
            <p:ph type="body" idx="1"/>
          </p:nvPr>
        </p:nvSpPr>
        <p:spPr>
          <a:xfrm>
            <a:off x="838200" y="1752600"/>
            <a:ext cx="8305800" cy="4114800"/>
          </a:xfrm>
        </p:spPr>
        <p:txBody>
          <a:bodyPr>
            <a:normAutofit fontScale="92500" lnSpcReduction="10000"/>
          </a:bodyPr>
          <a:lstStyle/>
          <a:p>
            <a:pPr marL="514350" indent="-514350">
              <a:buFont typeface="+mj-lt"/>
              <a:buAutoNum type="arabicPeriod"/>
              <a:defRPr/>
            </a:pPr>
            <a:r>
              <a:rPr lang="en-US" dirty="0"/>
              <a:t>SES-related disparities in MA increase from 10 </a:t>
            </a:r>
            <a:r>
              <a:rPr lang="en-US" dirty="0" err="1"/>
              <a:t>mos</a:t>
            </a:r>
            <a:r>
              <a:rPr lang="en-US" dirty="0"/>
              <a:t> to 2yrs</a:t>
            </a:r>
          </a:p>
          <a:p>
            <a:pPr marL="514350" indent="-514350">
              <a:buFont typeface="+mj-lt"/>
              <a:buAutoNum type="arabicPeriod"/>
              <a:defRPr/>
            </a:pPr>
            <a:r>
              <a:rPr lang="en-US" dirty="0"/>
              <a:t>General contribution of genes &amp; environment </a:t>
            </a:r>
          </a:p>
          <a:p>
            <a:pPr marL="971550" lvl="1" indent="-514350">
              <a:defRPr/>
            </a:pPr>
            <a:r>
              <a:rPr lang="en-US" dirty="0"/>
              <a:t>Heritability higher at age 2</a:t>
            </a:r>
          </a:p>
          <a:p>
            <a:pPr>
              <a:defRPr/>
            </a:pPr>
            <a:r>
              <a:rPr lang="en-US" dirty="0"/>
              <a:t>SES moderates genetic contribution to MA change </a:t>
            </a:r>
          </a:p>
          <a:p>
            <a:pPr lvl="1">
              <a:defRPr/>
            </a:pPr>
            <a:r>
              <a:rPr lang="en-US" dirty="0"/>
              <a:t>Increasing heritability of MA in infancy most evident for high SES</a:t>
            </a:r>
          </a:p>
          <a:p>
            <a:pPr lvl="2">
              <a:buFont typeface="Monotype Sorts"/>
              <a:buChar char="n"/>
              <a:defRPr/>
            </a:pPr>
            <a:r>
              <a:rPr lang="en-US" sz="1200" u="sng" dirty="0">
                <a:hlinkClick r:id="rId3"/>
              </a:rPr>
              <a:t>Tucker-</a:t>
            </a:r>
            <a:r>
              <a:rPr lang="en-US" sz="1200" u="sng" dirty="0" err="1">
                <a:hlinkClick r:id="rId3"/>
              </a:rPr>
              <a:t>Drob</a:t>
            </a:r>
            <a:r>
              <a:rPr lang="en-US" sz="1200" u="sng" dirty="0">
                <a:hlinkClick r:id="rId3"/>
              </a:rPr>
              <a:t>, E. M., </a:t>
            </a:r>
            <a:r>
              <a:rPr lang="en-US" sz="1200" u="sng" dirty="0" err="1">
                <a:hlinkClick r:id="rId3"/>
              </a:rPr>
              <a:t>Rhemtulla</a:t>
            </a:r>
            <a:r>
              <a:rPr lang="en-US" sz="1200" u="sng" dirty="0">
                <a:hlinkClick r:id="rId3"/>
              </a:rPr>
              <a:t>, M., Harden, K. P., </a:t>
            </a:r>
            <a:r>
              <a:rPr lang="en-US" sz="1200" u="sng" dirty="0" err="1">
                <a:hlinkClick r:id="rId3"/>
              </a:rPr>
              <a:t>Turkheimer</a:t>
            </a:r>
            <a:r>
              <a:rPr lang="en-US" sz="1200" u="sng" dirty="0">
                <a:hlinkClick r:id="rId3"/>
              </a:rPr>
              <a:t>, E., &amp; </a:t>
            </a:r>
            <a:r>
              <a:rPr lang="en-US" sz="1200" u="sng" dirty="0" err="1">
                <a:hlinkClick r:id="rId3"/>
              </a:rPr>
              <a:t>Fask</a:t>
            </a:r>
            <a:r>
              <a:rPr lang="en-US" sz="1200" u="sng" dirty="0">
                <a:hlinkClick r:id="rId3"/>
              </a:rPr>
              <a:t>, D. (2011). Emergence of a Gene Ã— Socioeconomic Status Interaction on Infant Mental Ability Between 10 Months and 2 Years. </a:t>
            </a:r>
            <a:r>
              <a:rPr lang="en-US" sz="1200" i="1" u="sng" dirty="0">
                <a:hlinkClick r:id="rId3"/>
              </a:rPr>
              <a:t>Psychological Science, 22</a:t>
            </a:r>
            <a:r>
              <a:rPr lang="en-US" sz="1200" u="sng" dirty="0">
                <a:hlinkClick r:id="rId3"/>
              </a:rPr>
              <a:t>(1), 125-133.</a:t>
            </a:r>
            <a:endParaRPr lang="en-US" sz="1200" dirty="0"/>
          </a:p>
        </p:txBody>
      </p:sp>
      <p:sp>
        <p:nvSpPr>
          <p:cNvPr id="40964" name="Text Box 4"/>
          <p:cNvSpPr txBox="1">
            <a:spLocks noChangeArrowheads="1"/>
          </p:cNvSpPr>
          <p:nvPr/>
        </p:nvSpPr>
        <p:spPr bwMode="auto">
          <a:xfrm>
            <a:off x="7812088" y="6492875"/>
            <a:ext cx="1311275" cy="252413"/>
          </a:xfrm>
          <a:prstGeom prst="rect">
            <a:avLst/>
          </a:prstGeom>
          <a:noFill/>
          <a:ln w="9525">
            <a:noFill/>
            <a:miter lim="800000"/>
            <a:headEnd/>
            <a:tailEnd/>
          </a:ln>
        </p:spPr>
        <p:txBody>
          <a:bodyPr lIns="0" tIns="0" rIns="0" bIns="0">
            <a:spAutoFit/>
          </a:bodyPr>
          <a:lstStyle/>
          <a:p>
            <a:pPr>
              <a:lnSpc>
                <a:spcPct val="95000"/>
              </a:lnSpc>
            </a:pPr>
            <a:r>
              <a:rPr lang="en-US" altLang="en-US" sz="1700">
                <a:solidFill>
                  <a:srgbClr val="000000"/>
                </a:solidFill>
                <a:latin typeface="Arial" pitchFamily="34" charset="0"/>
              </a:rPr>
              <a:t>Fernandez</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SES vs. Environment</a:t>
            </a:r>
          </a:p>
        </p:txBody>
      </p:sp>
      <p:sp>
        <p:nvSpPr>
          <p:cNvPr id="3" name="Content Placeholder 2"/>
          <p:cNvSpPr>
            <a:spLocks noGrp="1"/>
          </p:cNvSpPr>
          <p:nvPr>
            <p:ph idx="1"/>
          </p:nvPr>
        </p:nvSpPr>
        <p:spPr>
          <a:xfrm>
            <a:off x="628650" y="1825625"/>
            <a:ext cx="7886700" cy="1356793"/>
          </a:xfrm>
        </p:spPr>
        <p:txBody>
          <a:bodyPr>
            <a:normAutofit fontScale="92500"/>
          </a:bodyPr>
          <a:lstStyle/>
          <a:p>
            <a:r>
              <a:rPr lang="en-US" dirty="0"/>
              <a:t>SES-related disparities widen over childhood</a:t>
            </a:r>
          </a:p>
          <a:p>
            <a:pPr marL="0" indent="0">
              <a:buNone/>
            </a:pPr>
            <a:r>
              <a:rPr lang="en-US" dirty="0">
                <a:sym typeface="Wingdings" panose="05000000000000000000" pitchFamily="2" charset="2"/>
              </a:rPr>
              <a:t>	 </a:t>
            </a:r>
            <a:r>
              <a:rPr lang="en-US" i="1" dirty="0">
                <a:sym typeface="Wingdings" panose="05000000000000000000" pitchFamily="2" charset="2"/>
              </a:rPr>
              <a:t>Cumulative environmental damage</a:t>
            </a: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p:txBody>
      </p:sp>
      <p:sp>
        <p:nvSpPr>
          <p:cNvPr id="4" name="TextBox 3"/>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sp>
        <p:nvSpPr>
          <p:cNvPr id="5" name="Rounded Rectangle 4"/>
          <p:cNvSpPr/>
          <p:nvPr/>
        </p:nvSpPr>
        <p:spPr>
          <a:xfrm>
            <a:off x="241300" y="3819116"/>
            <a:ext cx="3314700" cy="166959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Heritability of Cognitive Ability = 50% in General Population</a:t>
            </a:r>
          </a:p>
        </p:txBody>
      </p:sp>
      <p:sp>
        <p:nvSpPr>
          <p:cNvPr id="6" name="Right Arrow 5"/>
          <p:cNvSpPr/>
          <p:nvPr/>
        </p:nvSpPr>
        <p:spPr>
          <a:xfrm rot="19451664">
            <a:off x="3608753" y="39919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077982">
            <a:off x="3607030" y="4768987"/>
            <a:ext cx="978408" cy="4846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8" name="Rounded Rectangle 7"/>
          <p:cNvSpPr/>
          <p:nvPr/>
        </p:nvSpPr>
        <p:spPr>
          <a:xfrm>
            <a:off x="4636468" y="3619499"/>
            <a:ext cx="23749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72% high SES families</a:t>
            </a:r>
          </a:p>
        </p:txBody>
      </p:sp>
      <p:sp>
        <p:nvSpPr>
          <p:cNvPr id="9" name="Rounded Rectangle 8"/>
          <p:cNvSpPr/>
          <p:nvPr/>
        </p:nvSpPr>
        <p:spPr>
          <a:xfrm>
            <a:off x="4636468" y="4716981"/>
            <a:ext cx="2374900"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10% low SES families</a:t>
            </a:r>
          </a:p>
        </p:txBody>
      </p:sp>
      <p:sp>
        <p:nvSpPr>
          <p:cNvPr id="10" name="Rounded Rectangle 9"/>
          <p:cNvSpPr/>
          <p:nvPr/>
        </p:nvSpPr>
        <p:spPr>
          <a:xfrm>
            <a:off x="7150100" y="3619499"/>
            <a:ext cx="1715468"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Greater influence of genes</a:t>
            </a:r>
          </a:p>
        </p:txBody>
      </p:sp>
      <p:sp>
        <p:nvSpPr>
          <p:cNvPr id="11" name="Rounded Rectangle 10"/>
          <p:cNvSpPr/>
          <p:nvPr/>
        </p:nvSpPr>
        <p:spPr>
          <a:xfrm>
            <a:off x="7150100" y="4716981"/>
            <a:ext cx="1715468" cy="9144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Greater influence of environment</a:t>
            </a:r>
          </a:p>
        </p:txBody>
      </p:sp>
      <p:sp>
        <p:nvSpPr>
          <p:cNvPr id="12" name="Rectangle 11"/>
          <p:cNvSpPr/>
          <p:nvPr/>
        </p:nvSpPr>
        <p:spPr>
          <a:xfrm>
            <a:off x="4864100" y="6098891"/>
            <a:ext cx="4572000" cy="646331"/>
          </a:xfrm>
          <a:prstGeom prst="rect">
            <a:avLst/>
          </a:prstGeom>
        </p:spPr>
        <p:txBody>
          <a:bodyPr>
            <a:spAutoFit/>
          </a:bodyPr>
          <a:lstStyle/>
          <a:p>
            <a:r>
              <a:rPr lang="en-US" dirty="0" err="1"/>
              <a:t>Turkheimer</a:t>
            </a:r>
            <a:r>
              <a:rPr lang="en-US" dirty="0"/>
              <a:t>, Haley, Waldron, </a:t>
            </a:r>
            <a:r>
              <a:rPr lang="en-US" dirty="0" err="1"/>
              <a:t>D’Onofrio</a:t>
            </a:r>
            <a:r>
              <a:rPr lang="en-US" dirty="0"/>
              <a:t>, and Gottesman (2003)</a:t>
            </a:r>
          </a:p>
        </p:txBody>
      </p:sp>
    </p:spTree>
    <p:extLst>
      <p:ext uri="{BB962C8B-B14F-4D97-AF65-F5344CB8AC3E}">
        <p14:creationId xmlns:p14="http://schemas.microsoft.com/office/powerpoint/2010/main" val="55347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SES vs. Environment in Child Development: Timing?</a:t>
            </a:r>
          </a:p>
        </p:txBody>
      </p:sp>
      <p:sp>
        <p:nvSpPr>
          <p:cNvPr id="3" name="Content Placeholder 2"/>
          <p:cNvSpPr>
            <a:spLocks noGrp="1"/>
          </p:cNvSpPr>
          <p:nvPr>
            <p:ph idx="1"/>
          </p:nvPr>
        </p:nvSpPr>
        <p:spPr/>
        <p:txBody>
          <a:bodyPr/>
          <a:lstStyle/>
          <a:p>
            <a:r>
              <a:rPr lang="en-US" dirty="0"/>
              <a:t>When do childhood Gene x SES effects emerge</a:t>
            </a:r>
          </a:p>
          <a:p>
            <a:endParaRPr lang="en-US" dirty="0"/>
          </a:p>
          <a:p>
            <a:r>
              <a:rPr lang="en-US" dirty="0"/>
              <a:t>Youngest documented SES differences = 7 </a:t>
            </a:r>
            <a:r>
              <a:rPr lang="en-US" dirty="0" err="1"/>
              <a:t>yo</a:t>
            </a:r>
            <a:endParaRPr lang="en-US" dirty="0"/>
          </a:p>
          <a:p>
            <a:endParaRPr lang="en-US" dirty="0"/>
          </a:p>
          <a:p>
            <a:r>
              <a:rPr lang="en-US" dirty="0"/>
              <a:t>Parenting differences related to SES:</a:t>
            </a:r>
          </a:p>
          <a:p>
            <a:pPr lvl="1"/>
            <a:r>
              <a:rPr lang="en-US" dirty="0"/>
              <a:t>Time spent with children: high SES &gt; low SES</a:t>
            </a:r>
          </a:p>
          <a:p>
            <a:pPr lvl="1"/>
            <a:r>
              <a:rPr lang="en-US" dirty="0"/>
              <a:t>Sensitivity to children's signals: high SES &gt; low SES</a:t>
            </a:r>
          </a:p>
        </p:txBody>
      </p:sp>
      <p:sp>
        <p:nvSpPr>
          <p:cNvPr id="4" name="TextBox 3"/>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spTree>
    <p:extLst>
      <p:ext uri="{BB962C8B-B14F-4D97-AF65-F5344CB8AC3E}">
        <p14:creationId xmlns:p14="http://schemas.microsoft.com/office/powerpoint/2010/main" val="3454340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a:t>
            </a:r>
          </a:p>
        </p:txBody>
      </p:sp>
      <p:sp>
        <p:nvSpPr>
          <p:cNvPr id="3" name="Content Placeholder 2"/>
          <p:cNvSpPr>
            <a:spLocks noGrp="1"/>
          </p:cNvSpPr>
          <p:nvPr>
            <p:ph idx="1"/>
          </p:nvPr>
        </p:nvSpPr>
        <p:spPr/>
        <p:txBody>
          <a:bodyPr/>
          <a:lstStyle/>
          <a:p>
            <a:r>
              <a:rPr lang="en-US" dirty="0"/>
              <a:t>Mental Ability: Bayley Short (Mental only)</a:t>
            </a:r>
          </a:p>
          <a:p>
            <a:r>
              <a:rPr lang="en-US" dirty="0"/>
              <a:t>SES composite of</a:t>
            </a:r>
          </a:p>
          <a:p>
            <a:pPr lvl="1"/>
            <a:r>
              <a:rPr lang="en-US" dirty="0"/>
              <a:t>Paternal education</a:t>
            </a:r>
          </a:p>
          <a:p>
            <a:pPr lvl="1"/>
            <a:r>
              <a:rPr lang="en-US" dirty="0"/>
              <a:t>Maternal education</a:t>
            </a:r>
          </a:p>
          <a:p>
            <a:pPr lvl="1"/>
            <a:r>
              <a:rPr lang="en-US" dirty="0"/>
              <a:t>Paternal occupation</a:t>
            </a:r>
          </a:p>
          <a:p>
            <a:pPr lvl="1"/>
            <a:r>
              <a:rPr lang="en-US" dirty="0"/>
              <a:t>Maternal occupation</a:t>
            </a:r>
          </a:p>
          <a:p>
            <a:pPr lvl="1"/>
            <a:r>
              <a:rPr lang="en-US" dirty="0"/>
              <a:t>Family income</a:t>
            </a:r>
          </a:p>
        </p:txBody>
      </p:sp>
      <p:sp>
        <p:nvSpPr>
          <p:cNvPr id="4" name="TextBox 3"/>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sp>
        <p:nvSpPr>
          <p:cNvPr id="5" name="Rectangle 4"/>
          <p:cNvSpPr/>
          <p:nvPr/>
        </p:nvSpPr>
        <p:spPr>
          <a:xfrm>
            <a:off x="4419600" y="2590800"/>
            <a:ext cx="4572000" cy="1477328"/>
          </a:xfrm>
          <a:prstGeom prst="rect">
            <a:avLst/>
          </a:prstGeom>
        </p:spPr>
        <p:txBody>
          <a:bodyPr>
            <a:spAutoFit/>
          </a:bodyPr>
          <a:lstStyle/>
          <a:p>
            <a:r>
              <a:rPr lang="en-US" dirty="0"/>
              <a:t>750 twin pairs from Early Childhood Longitudinal Study, Birth Cohort (ECLS-B)</a:t>
            </a:r>
          </a:p>
          <a:p>
            <a:r>
              <a:rPr lang="en-US" dirty="0"/>
              <a:t>Assessed at 10 months and 2 years old</a:t>
            </a:r>
          </a:p>
          <a:p>
            <a:endParaRPr lang="en-US" dirty="0"/>
          </a:p>
          <a:p>
            <a:r>
              <a:rPr lang="en-US" dirty="0"/>
              <a:t>‘Observed’ </a:t>
            </a:r>
            <a:r>
              <a:rPr lang="en-US" dirty="0" err="1"/>
              <a:t>zygosity</a:t>
            </a:r>
            <a:endParaRPr lang="en-US" dirty="0"/>
          </a:p>
        </p:txBody>
      </p:sp>
    </p:spTree>
    <p:extLst>
      <p:ext uri="{BB962C8B-B14F-4D97-AF65-F5344CB8AC3E}">
        <p14:creationId xmlns:p14="http://schemas.microsoft.com/office/powerpoint/2010/main" val="224053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cstate="print"/>
          <a:srcRect/>
          <a:stretch>
            <a:fillRect/>
          </a:stretch>
        </p:blipFill>
        <p:spPr bwMode="auto">
          <a:xfrm>
            <a:off x="95250" y="95250"/>
            <a:ext cx="4610100" cy="6781800"/>
          </a:xfrm>
          <a:prstGeom prst="rect">
            <a:avLst/>
          </a:prstGeom>
          <a:noFill/>
          <a:ln w="9525">
            <a:noFill/>
            <a:miter lim="800000"/>
            <a:headEnd/>
            <a:tailEnd/>
          </a:ln>
        </p:spPr>
      </p:pic>
      <p:pic>
        <p:nvPicPr>
          <p:cNvPr id="44035" name="Picture 5"/>
          <p:cNvPicPr>
            <a:picLocks noChangeAspect="1" noChangeArrowheads="1"/>
          </p:cNvPicPr>
          <p:nvPr/>
        </p:nvPicPr>
        <p:blipFill>
          <a:blip r:embed="rId4" cstate="print"/>
          <a:srcRect/>
          <a:stretch>
            <a:fillRect/>
          </a:stretch>
        </p:blipFill>
        <p:spPr bwMode="auto">
          <a:xfrm>
            <a:off x="4389438" y="2320925"/>
            <a:ext cx="4695825" cy="4613275"/>
          </a:xfrm>
          <a:prstGeom prst="rect">
            <a:avLst/>
          </a:prstGeom>
          <a:noFill/>
          <a:ln w="9525">
            <a:noFill/>
            <a:miter lim="800000"/>
            <a:headEnd/>
            <a:tailEnd/>
          </a:ln>
        </p:spPr>
      </p:pic>
      <p:sp>
        <p:nvSpPr>
          <p:cNvPr id="44036" name="Text Box 6"/>
          <p:cNvSpPr txBox="1">
            <a:spLocks noChangeArrowheads="1"/>
          </p:cNvSpPr>
          <p:nvPr/>
        </p:nvSpPr>
        <p:spPr bwMode="auto">
          <a:xfrm>
            <a:off x="3962400" y="6681787"/>
            <a:ext cx="1311275" cy="252413"/>
          </a:xfrm>
          <a:prstGeom prst="rect">
            <a:avLst/>
          </a:prstGeom>
          <a:noFill/>
          <a:ln w="9525">
            <a:noFill/>
            <a:miter lim="800000"/>
            <a:headEnd/>
            <a:tailEnd/>
          </a:ln>
        </p:spPr>
        <p:txBody>
          <a:bodyPr lIns="0" tIns="0" rIns="0" bIns="0">
            <a:spAutoFit/>
          </a:bodyPr>
          <a:lstStyle/>
          <a:p>
            <a:pPr>
              <a:lnSpc>
                <a:spcPct val="95000"/>
              </a:lnSpc>
            </a:pPr>
            <a:r>
              <a:rPr lang="en-US" altLang="en-US" sz="1700" dirty="0">
                <a:solidFill>
                  <a:srgbClr val="000000"/>
                </a:solidFill>
                <a:latin typeface="Arial" pitchFamily="34" charset="0"/>
              </a:rPr>
              <a:t>Fernandez</a:t>
            </a:r>
          </a:p>
        </p:txBody>
      </p:sp>
      <p:sp>
        <p:nvSpPr>
          <p:cNvPr id="41989" name="Rectangle 1"/>
          <p:cNvSpPr>
            <a:spLocks noChangeArrowheads="1"/>
          </p:cNvSpPr>
          <p:nvPr/>
        </p:nvSpPr>
        <p:spPr bwMode="auto">
          <a:xfrm>
            <a:off x="3276600" y="3977078"/>
            <a:ext cx="15509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51435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lvl="2">
              <a:lnSpc>
                <a:spcPct val="95000"/>
              </a:lnSpc>
              <a:buClr>
                <a:srgbClr val="000000"/>
              </a:buClr>
              <a:buSzPct val="80000"/>
              <a:defRPr/>
            </a:pPr>
            <a:r>
              <a:rPr lang="en-US" altLang="en-US" sz="700" dirty="0">
                <a:solidFill>
                  <a:schemeClr val="bg1"/>
                </a:solidFill>
                <a:latin typeface="+mj-lt"/>
              </a:rPr>
              <a:t>Effect of genes on mental ability increases over infant development in high SES case </a:t>
            </a:r>
            <a:r>
              <a:rPr lang="en-US" altLang="en-US" sz="400" dirty="0">
                <a:solidFill>
                  <a:schemeClr val="bg1"/>
                </a:solidFill>
                <a:latin typeface="+mj-lt"/>
              </a:rPr>
              <a:t>(</a:t>
            </a:r>
            <a:r>
              <a:rPr lang="en-US" sz="400" u="sng" dirty="0">
                <a:solidFill>
                  <a:schemeClr val="bg1"/>
                </a:solidFill>
                <a:hlinkClick r:id="rId5"/>
              </a:rPr>
              <a:t>Tucker-</a:t>
            </a:r>
            <a:r>
              <a:rPr lang="en-US" sz="400" u="sng" dirty="0" err="1">
                <a:solidFill>
                  <a:schemeClr val="bg1"/>
                </a:solidFill>
                <a:hlinkClick r:id="rId5"/>
              </a:rPr>
              <a:t>Drob</a:t>
            </a:r>
            <a:r>
              <a:rPr lang="en-US" sz="400" u="sng" dirty="0">
                <a:solidFill>
                  <a:schemeClr val="bg1"/>
                </a:solidFill>
                <a:hlinkClick r:id="rId5"/>
              </a:rPr>
              <a:t>, et al.. (2011) </a:t>
            </a:r>
            <a:endParaRPr lang="en-US" sz="400" dirty="0">
              <a:solidFill>
                <a:schemeClr val="bg1"/>
              </a:solidFill>
            </a:endParaRPr>
          </a:p>
        </p:txBody>
      </p:sp>
      <p:sp>
        <p:nvSpPr>
          <p:cNvPr id="2" name="Rectangle 1"/>
          <p:cNvSpPr/>
          <p:nvPr/>
        </p:nvSpPr>
        <p:spPr>
          <a:xfrm>
            <a:off x="4389438" y="11734"/>
            <a:ext cx="4572000" cy="2308324"/>
          </a:xfrm>
          <a:prstGeom prst="rect">
            <a:avLst/>
          </a:prstGeom>
        </p:spPr>
        <p:txBody>
          <a:bodyPr>
            <a:spAutoFit/>
          </a:bodyPr>
          <a:lstStyle/>
          <a:p>
            <a:pPr lvl="1"/>
            <a:r>
              <a:rPr lang="en-US" sz="3600" dirty="0"/>
              <a:t>By 2, genetic influence on mental ability larger for high SES</a:t>
            </a:r>
          </a:p>
        </p:txBody>
      </p:sp>
      <p:cxnSp>
        <p:nvCxnSpPr>
          <p:cNvPr id="4" name="Straight Arrow Connector 3"/>
          <p:cNvCxnSpPr/>
          <p:nvPr/>
        </p:nvCxnSpPr>
        <p:spPr>
          <a:xfrm>
            <a:off x="7086600" y="3486150"/>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627688" y="4454161"/>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EEA38422-148B-F421-F974-C97C42AC50F8}"/>
              </a:ext>
            </a:extLst>
          </p:cNvPr>
          <p:cNvCxnSpPr/>
          <p:nvPr/>
        </p:nvCxnSpPr>
        <p:spPr>
          <a:xfrm>
            <a:off x="2840414" y="2739189"/>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25E2556-1AB0-CFA3-3BDD-0DE128077B45}"/>
              </a:ext>
            </a:extLst>
          </p:cNvPr>
          <p:cNvCxnSpPr/>
          <p:nvPr/>
        </p:nvCxnSpPr>
        <p:spPr>
          <a:xfrm>
            <a:off x="1219200" y="2743200"/>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265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4898"/>
          <a:stretch/>
        </p:blipFill>
        <p:spPr>
          <a:xfrm>
            <a:off x="3276600" y="1372159"/>
            <a:ext cx="5867400" cy="5512127"/>
          </a:xfrm>
          <a:prstGeom prst="rect">
            <a:avLst/>
          </a:prstGeom>
        </p:spPr>
      </p:pic>
      <p:sp>
        <p:nvSpPr>
          <p:cNvPr id="4" name="Title 1"/>
          <p:cNvSpPr>
            <a:spLocks noGrp="1"/>
          </p:cNvSpPr>
          <p:nvPr>
            <p:ph type="title"/>
          </p:nvPr>
        </p:nvSpPr>
        <p:spPr>
          <a:xfrm>
            <a:off x="76200" y="2667000"/>
            <a:ext cx="3200399" cy="1252728"/>
          </a:xfrm>
        </p:spPr>
        <p:txBody>
          <a:bodyPr>
            <a:normAutofit fontScale="90000"/>
          </a:bodyPr>
          <a:lstStyle/>
          <a:p>
            <a:pPr algn="ctr"/>
            <a:r>
              <a:rPr lang="en-US" dirty="0"/>
              <a:t>Development drivers differ by SES</a:t>
            </a:r>
          </a:p>
        </p:txBody>
      </p:sp>
      <p:sp>
        <p:nvSpPr>
          <p:cNvPr id="7" name="TextBox 6"/>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cxnSp>
        <p:nvCxnSpPr>
          <p:cNvPr id="6" name="Straight Arrow Connector 5">
            <a:extLst>
              <a:ext uri="{FF2B5EF4-FFF2-40B4-BE49-F238E27FC236}">
                <a16:creationId xmlns:a16="http://schemas.microsoft.com/office/drawing/2014/main" id="{16267928-60DA-49B6-B991-429B6A572518}"/>
              </a:ext>
            </a:extLst>
          </p:cNvPr>
          <p:cNvCxnSpPr/>
          <p:nvPr/>
        </p:nvCxnSpPr>
        <p:spPr>
          <a:xfrm>
            <a:off x="7848600" y="2438400"/>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14AA03-AB89-4D22-844F-9B45C3B632BC}"/>
              </a:ext>
            </a:extLst>
          </p:cNvPr>
          <p:cNvCxnSpPr/>
          <p:nvPr/>
        </p:nvCxnSpPr>
        <p:spPr>
          <a:xfrm>
            <a:off x="4191000" y="4343400"/>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3208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p:txBody>
          <a:bodyPr lIns="0" tIns="0" rIns="0" bIns="0" anchor="t">
            <a:normAutofit fontScale="90000"/>
          </a:bodyPr>
          <a:lstStyle/>
          <a:p>
            <a:pPr>
              <a:lnSpc>
                <a:spcPct val="95000"/>
              </a:lnSpc>
            </a:pPr>
            <a:r>
              <a:rPr lang="en-US" altLang="en-US" sz="4000" dirty="0"/>
              <a:t>A (additive genetics), C (common environment) &amp; E (unique environment)</a:t>
            </a:r>
            <a:endParaRPr lang="en-US" altLang="en-US" sz="3900" dirty="0">
              <a:solidFill>
                <a:srgbClr val="000000"/>
              </a:solidFill>
              <a:latin typeface="Arial" pitchFamily="34" charset="0"/>
            </a:endParaRPr>
          </a:p>
        </p:txBody>
      </p:sp>
      <p:sp>
        <p:nvSpPr>
          <p:cNvPr id="41987" name="Rectangle 2"/>
          <p:cNvSpPr>
            <a:spLocks noGrp="1" noChangeArrowheads="1"/>
          </p:cNvSpPr>
          <p:nvPr>
            <p:ph sz="half" idx="1"/>
          </p:nvPr>
        </p:nvSpPr>
        <p:spPr/>
        <p:txBody>
          <a:bodyPr lIns="0" tIns="0" rIns="0" bIns="0"/>
          <a:lstStyle/>
          <a:p>
            <a:pPr marL="411163" lvl="1" indent="-307975">
              <a:lnSpc>
                <a:spcPct val="95000"/>
              </a:lnSpc>
              <a:spcBef>
                <a:spcPct val="0"/>
              </a:spcBef>
              <a:buClr>
                <a:srgbClr val="000000"/>
              </a:buClr>
              <a:buFontTx/>
              <a:buChar char="•"/>
            </a:pPr>
            <a:r>
              <a:rPr lang="en-US" altLang="en-US" dirty="0">
                <a:solidFill>
                  <a:srgbClr val="000000"/>
                </a:solidFill>
                <a:latin typeface="Arial" pitchFamily="34" charset="0"/>
              </a:rPr>
              <a:t>750 pairs of twins</a:t>
            </a:r>
            <a:endParaRPr lang="en-US" altLang="en-US" dirty="0"/>
          </a:p>
          <a:p>
            <a:pPr marL="0" indent="0">
              <a:lnSpc>
                <a:spcPct val="95000"/>
              </a:lnSpc>
              <a:spcBef>
                <a:spcPct val="0"/>
              </a:spcBef>
              <a:buFont typeface="Monotype Sorts" pitchFamily="2" charset="2"/>
              <a:buNone/>
            </a:pPr>
            <a:r>
              <a:rPr lang="en-US" altLang="en-US" sz="2400" dirty="0">
                <a:solidFill>
                  <a:srgbClr val="000000"/>
                </a:solidFill>
                <a:latin typeface="Arial" pitchFamily="34" charset="0"/>
              </a:rPr>
              <a:t> </a:t>
            </a:r>
            <a:endParaRPr lang="en-US" altLang="en-US" dirty="0"/>
          </a:p>
          <a:p>
            <a:pPr marL="411163" lvl="1" indent="-307975">
              <a:lnSpc>
                <a:spcPct val="95000"/>
              </a:lnSpc>
              <a:spcBef>
                <a:spcPct val="0"/>
              </a:spcBef>
              <a:buClr>
                <a:srgbClr val="000000"/>
              </a:buClr>
              <a:buFontTx/>
              <a:buChar char="•"/>
            </a:pPr>
            <a:r>
              <a:rPr lang="en-US" altLang="en-US" dirty="0" err="1">
                <a:solidFill>
                  <a:srgbClr val="000000"/>
                </a:solidFill>
                <a:latin typeface="Arial" pitchFamily="34" charset="0"/>
              </a:rPr>
              <a:t>Zygosity</a:t>
            </a:r>
            <a:r>
              <a:rPr lang="en-US" altLang="en-US" dirty="0">
                <a:solidFill>
                  <a:srgbClr val="000000"/>
                </a:solidFill>
                <a:latin typeface="Arial" pitchFamily="34" charset="0"/>
              </a:rPr>
              <a:t> score </a:t>
            </a:r>
            <a:endParaRPr lang="en-US" altLang="en-US" dirty="0"/>
          </a:p>
          <a:p>
            <a:pPr marL="771525" lvl="2" indent="-257175">
              <a:lnSpc>
                <a:spcPct val="95000"/>
              </a:lnSpc>
              <a:spcBef>
                <a:spcPct val="0"/>
              </a:spcBef>
              <a:buClr>
                <a:srgbClr val="000000"/>
              </a:buClr>
              <a:buSzPct val="80000"/>
              <a:buFont typeface="Courier New" pitchFamily="49" charset="0"/>
              <a:buChar char="o"/>
            </a:pPr>
            <a:r>
              <a:rPr lang="en-US" altLang="en-US" dirty="0">
                <a:solidFill>
                  <a:srgbClr val="000000"/>
                </a:solidFill>
                <a:latin typeface="Arial" pitchFamily="34" charset="0"/>
              </a:rPr>
              <a:t>Monozygotic (MZ)</a:t>
            </a:r>
            <a:endParaRPr lang="en-US" altLang="en-US" dirty="0"/>
          </a:p>
          <a:p>
            <a:pPr marL="771525" lvl="2" indent="-257175">
              <a:lnSpc>
                <a:spcPct val="95000"/>
              </a:lnSpc>
              <a:spcBef>
                <a:spcPct val="0"/>
              </a:spcBef>
              <a:buClr>
                <a:srgbClr val="000000"/>
              </a:buClr>
              <a:buSzPct val="80000"/>
              <a:buFont typeface="Courier New" pitchFamily="49" charset="0"/>
              <a:buChar char="o"/>
            </a:pPr>
            <a:r>
              <a:rPr lang="en-US" altLang="en-US" dirty="0" err="1">
                <a:solidFill>
                  <a:srgbClr val="000000"/>
                </a:solidFill>
                <a:latin typeface="Arial" pitchFamily="34" charset="0"/>
              </a:rPr>
              <a:t>Dizygotic</a:t>
            </a:r>
            <a:r>
              <a:rPr lang="en-US" altLang="en-US" dirty="0">
                <a:solidFill>
                  <a:srgbClr val="000000"/>
                </a:solidFill>
                <a:latin typeface="Arial" pitchFamily="34" charset="0"/>
              </a:rPr>
              <a:t> (DZ) </a:t>
            </a:r>
            <a:endParaRPr lang="en-US" altLang="en-US" dirty="0"/>
          </a:p>
          <a:p>
            <a:pPr marL="0" indent="0">
              <a:lnSpc>
                <a:spcPct val="95000"/>
              </a:lnSpc>
              <a:spcBef>
                <a:spcPct val="0"/>
              </a:spcBef>
              <a:buFont typeface="Monotype Sorts" pitchFamily="2" charset="2"/>
              <a:buNone/>
            </a:pPr>
            <a:r>
              <a:rPr lang="en-US" altLang="en-US" sz="2400" dirty="0">
                <a:solidFill>
                  <a:srgbClr val="000000"/>
                </a:solidFill>
                <a:latin typeface="Arial" pitchFamily="34" charset="0"/>
              </a:rPr>
              <a:t> </a:t>
            </a:r>
            <a:endParaRPr lang="en-US" altLang="en-US" dirty="0"/>
          </a:p>
          <a:p>
            <a:pPr marL="411163" lvl="1" indent="-307975">
              <a:lnSpc>
                <a:spcPct val="95000"/>
              </a:lnSpc>
              <a:spcBef>
                <a:spcPct val="0"/>
              </a:spcBef>
              <a:buClr>
                <a:srgbClr val="000000"/>
              </a:buClr>
              <a:buFontTx/>
              <a:buChar char="•"/>
            </a:pPr>
            <a:r>
              <a:rPr lang="en-US" altLang="en-US" dirty="0">
                <a:solidFill>
                  <a:srgbClr val="000000"/>
                </a:solidFill>
                <a:latin typeface="Arial" pitchFamily="34" charset="0"/>
              </a:rPr>
              <a:t>Analytic Method</a:t>
            </a:r>
            <a:endParaRPr lang="en-US" altLang="en-US" dirty="0"/>
          </a:p>
          <a:p>
            <a:pPr marL="771525" lvl="2" indent="-257175">
              <a:lnSpc>
                <a:spcPct val="95000"/>
              </a:lnSpc>
              <a:spcBef>
                <a:spcPct val="0"/>
              </a:spcBef>
              <a:buClr>
                <a:srgbClr val="000000"/>
              </a:buClr>
              <a:buSzPct val="80000"/>
              <a:buFont typeface="Courier New" pitchFamily="49" charset="0"/>
              <a:buChar char="o"/>
            </a:pPr>
            <a:r>
              <a:rPr lang="en-US" altLang="en-US" dirty="0">
                <a:solidFill>
                  <a:srgbClr val="000000"/>
                </a:solidFill>
                <a:latin typeface="Arial" pitchFamily="34" charset="0"/>
              </a:rPr>
              <a:t>2 </a:t>
            </a:r>
            <a:r>
              <a:rPr lang="en-US" altLang="en-US" dirty="0" err="1">
                <a:solidFill>
                  <a:srgbClr val="000000"/>
                </a:solidFill>
                <a:latin typeface="Arial" pitchFamily="34" charset="0"/>
              </a:rPr>
              <a:t>latents</a:t>
            </a:r>
            <a:r>
              <a:rPr lang="en-US" altLang="en-US" dirty="0">
                <a:solidFill>
                  <a:srgbClr val="000000"/>
                </a:solidFill>
                <a:latin typeface="Arial" pitchFamily="34" charset="0"/>
              </a:rPr>
              <a:t>: Bayley initial (10mos) &amp; change (10 </a:t>
            </a:r>
            <a:r>
              <a:rPr lang="en-US" altLang="en-US" dirty="0" err="1">
                <a:solidFill>
                  <a:srgbClr val="000000"/>
                </a:solidFill>
                <a:latin typeface="Arial" pitchFamily="34" charset="0"/>
              </a:rPr>
              <a:t>mos</a:t>
            </a:r>
            <a:r>
              <a:rPr lang="en-US" altLang="en-US" dirty="0">
                <a:solidFill>
                  <a:srgbClr val="000000"/>
                </a:solidFill>
                <a:latin typeface="Arial" pitchFamily="34" charset="0"/>
              </a:rPr>
              <a:t> to 2 yrs)</a:t>
            </a:r>
            <a:endParaRPr lang="en-US" altLang="en-US" dirty="0"/>
          </a:p>
          <a:p>
            <a:pPr marL="771525" lvl="2" indent="-257175">
              <a:lnSpc>
                <a:spcPct val="95000"/>
              </a:lnSpc>
              <a:spcBef>
                <a:spcPct val="0"/>
              </a:spcBef>
              <a:buClr>
                <a:srgbClr val="000000"/>
              </a:buClr>
              <a:buSzPct val="80000"/>
              <a:buFont typeface="Courier New" pitchFamily="49" charset="0"/>
              <a:buChar char="o"/>
            </a:pPr>
            <a:r>
              <a:rPr lang="en-US" altLang="en-US" dirty="0">
                <a:solidFill>
                  <a:srgbClr val="000000"/>
                </a:solidFill>
                <a:latin typeface="Arial" pitchFamily="34" charset="0"/>
              </a:rPr>
              <a:t>Predicting mental </a:t>
            </a:r>
            <a:r>
              <a:rPr lang="en-US" altLang="en-US" dirty="0" err="1">
                <a:solidFill>
                  <a:srgbClr val="000000"/>
                </a:solidFill>
                <a:latin typeface="Arial" pitchFamily="34" charset="0"/>
              </a:rPr>
              <a:t>abiity</a:t>
            </a:r>
            <a:endParaRPr lang="en-US" altLang="en-US" dirty="0"/>
          </a:p>
          <a:p>
            <a:pPr marL="0" indent="0">
              <a:lnSpc>
                <a:spcPct val="95000"/>
              </a:lnSpc>
              <a:spcBef>
                <a:spcPct val="0"/>
              </a:spcBef>
              <a:buFont typeface="Monotype Sorts" pitchFamily="2" charset="2"/>
              <a:buNone/>
            </a:pPr>
            <a:r>
              <a:rPr lang="en-US" altLang="en-US" sz="2400" dirty="0">
                <a:solidFill>
                  <a:srgbClr val="000000"/>
                </a:solidFill>
                <a:latin typeface="Arial" pitchFamily="34" charset="0"/>
              </a:rPr>
              <a:t> </a:t>
            </a:r>
          </a:p>
        </p:txBody>
      </p:sp>
      <p:sp>
        <p:nvSpPr>
          <p:cNvPr id="41988" name="Text Box 4"/>
          <p:cNvSpPr txBox="1">
            <a:spLocks noChangeArrowheads="1"/>
          </p:cNvSpPr>
          <p:nvPr/>
        </p:nvSpPr>
        <p:spPr bwMode="auto">
          <a:xfrm>
            <a:off x="7812088" y="6492875"/>
            <a:ext cx="1311275" cy="252413"/>
          </a:xfrm>
          <a:prstGeom prst="rect">
            <a:avLst/>
          </a:prstGeom>
          <a:noFill/>
          <a:ln w="9525">
            <a:noFill/>
            <a:miter lim="800000"/>
            <a:headEnd/>
            <a:tailEnd/>
          </a:ln>
        </p:spPr>
        <p:txBody>
          <a:bodyPr lIns="0" tIns="0" rIns="0" bIns="0">
            <a:spAutoFit/>
          </a:bodyPr>
          <a:lstStyle/>
          <a:p>
            <a:pPr>
              <a:lnSpc>
                <a:spcPct val="95000"/>
              </a:lnSpc>
            </a:pPr>
            <a:r>
              <a:rPr lang="en-US" altLang="en-US" sz="1700">
                <a:solidFill>
                  <a:srgbClr val="000000"/>
                </a:solidFill>
                <a:latin typeface="Arial" pitchFamily="34" charset="0"/>
              </a:rPr>
              <a:t>Fernandez</a:t>
            </a:r>
          </a:p>
        </p:txBody>
      </p:sp>
      <p:sp>
        <p:nvSpPr>
          <p:cNvPr id="6" name="Content Placeholder 5"/>
          <p:cNvSpPr>
            <a:spLocks noGrp="1"/>
          </p:cNvSpPr>
          <p:nvPr>
            <p:ph sz="half" idx="2"/>
          </p:nvPr>
        </p:nvSpPr>
        <p:spPr/>
        <p:txBody>
          <a:bodyPr/>
          <a:lstStyle/>
          <a:p>
            <a:endParaRPr lang="en-US"/>
          </a:p>
        </p:txBody>
      </p:sp>
      <p:pic>
        <p:nvPicPr>
          <p:cNvPr id="4098" name="Picture 2"/>
          <p:cNvPicPr>
            <a:picLocks noChangeAspect="1" noChangeArrowheads="1"/>
          </p:cNvPicPr>
          <p:nvPr/>
        </p:nvPicPr>
        <p:blipFill>
          <a:blip r:embed="rId3" cstate="print"/>
          <a:srcRect/>
          <a:stretch>
            <a:fillRect/>
          </a:stretch>
        </p:blipFill>
        <p:spPr bwMode="auto">
          <a:xfrm>
            <a:off x="4343400" y="1520895"/>
            <a:ext cx="4752901" cy="4656068"/>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4898"/>
          <a:stretch/>
        </p:blipFill>
        <p:spPr>
          <a:xfrm>
            <a:off x="3276600" y="1524000"/>
            <a:ext cx="5705772" cy="5360286"/>
          </a:xfrm>
          <a:prstGeom prst="rect">
            <a:avLst/>
          </a:prstGeom>
        </p:spPr>
      </p:pic>
      <p:sp>
        <p:nvSpPr>
          <p:cNvPr id="4" name="Title 1"/>
          <p:cNvSpPr>
            <a:spLocks noGrp="1"/>
          </p:cNvSpPr>
          <p:nvPr>
            <p:ph type="title"/>
          </p:nvPr>
        </p:nvSpPr>
        <p:spPr>
          <a:xfrm>
            <a:off x="228600" y="228600"/>
            <a:ext cx="8610600" cy="1252728"/>
          </a:xfrm>
        </p:spPr>
        <p:txBody>
          <a:bodyPr>
            <a:normAutofit/>
          </a:bodyPr>
          <a:lstStyle/>
          <a:p>
            <a:pPr algn="ctr"/>
            <a:r>
              <a:rPr lang="en-US" dirty="0"/>
              <a:t>Development drivers differ by SES</a:t>
            </a:r>
          </a:p>
        </p:txBody>
      </p:sp>
      <p:sp>
        <p:nvSpPr>
          <p:cNvPr id="7" name="TextBox 6"/>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cxnSp>
        <p:nvCxnSpPr>
          <p:cNvPr id="6" name="Straight Arrow Connector 5">
            <a:extLst>
              <a:ext uri="{FF2B5EF4-FFF2-40B4-BE49-F238E27FC236}">
                <a16:creationId xmlns:a16="http://schemas.microsoft.com/office/drawing/2014/main" id="{16267928-60DA-49B6-B991-429B6A572518}"/>
              </a:ext>
            </a:extLst>
          </p:cNvPr>
          <p:cNvCxnSpPr/>
          <p:nvPr/>
        </p:nvCxnSpPr>
        <p:spPr>
          <a:xfrm>
            <a:off x="7848600" y="2438400"/>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EE14AA03-AB89-4D22-844F-9B45C3B632BC}"/>
              </a:ext>
            </a:extLst>
          </p:cNvPr>
          <p:cNvCxnSpPr/>
          <p:nvPr/>
        </p:nvCxnSpPr>
        <p:spPr>
          <a:xfrm>
            <a:off x="4191000" y="4343400"/>
            <a:ext cx="381000" cy="40005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601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a:bodyPr>
          <a:lstStyle/>
          <a:p>
            <a:r>
              <a:rPr lang="en-US" sz="2600" dirty="0"/>
              <a:t>“Although SES is often conceived of as a purely environmental variable, socioeconomic groups may differ in the frequencies of specific genetic polymorphisms”</a:t>
            </a:r>
          </a:p>
          <a:p>
            <a:pPr marL="0" indent="0">
              <a:buNone/>
            </a:pPr>
            <a:r>
              <a:rPr lang="en-US" sz="2600" dirty="0">
                <a:sym typeface="Wingdings" panose="05000000000000000000" pitchFamily="2" charset="2"/>
              </a:rPr>
              <a:t>	 </a:t>
            </a:r>
            <a:r>
              <a:rPr lang="en-US" sz="2600" i="1" dirty="0"/>
              <a:t>Are SES and genes confounding variables?</a:t>
            </a:r>
          </a:p>
          <a:p>
            <a:endParaRPr lang="en-US" sz="2600" dirty="0"/>
          </a:p>
          <a:p>
            <a:r>
              <a:rPr lang="en-US" sz="2600" dirty="0"/>
              <a:t>“We overinvest in most schooling and post-schooling programs and underinvest in preschool programs for disadvantaged persons”</a:t>
            </a:r>
          </a:p>
          <a:p>
            <a:pPr marL="0" indent="0">
              <a:buNone/>
            </a:pPr>
            <a:r>
              <a:rPr lang="en-US" sz="2600" dirty="0">
                <a:sym typeface="Wingdings" panose="05000000000000000000" pitchFamily="2" charset="2"/>
              </a:rPr>
              <a:t>	 </a:t>
            </a:r>
            <a:r>
              <a:rPr lang="en-US" sz="2600" i="1" dirty="0">
                <a:sym typeface="Wingdings" panose="05000000000000000000" pitchFamily="2" charset="2"/>
              </a:rPr>
              <a:t>Do you agree?</a:t>
            </a:r>
            <a:endParaRPr lang="en-US" sz="2600" dirty="0"/>
          </a:p>
        </p:txBody>
      </p:sp>
      <p:sp>
        <p:nvSpPr>
          <p:cNvPr id="4" name="TextBox 3"/>
          <p:cNvSpPr txBox="1"/>
          <p:nvPr/>
        </p:nvSpPr>
        <p:spPr>
          <a:xfrm>
            <a:off x="-6096" y="6513052"/>
            <a:ext cx="2953053" cy="338554"/>
          </a:xfrm>
          <a:prstGeom prst="rect">
            <a:avLst/>
          </a:prstGeom>
          <a:noFill/>
        </p:spPr>
        <p:txBody>
          <a:bodyPr wrap="none" rtlCol="0">
            <a:spAutoFit/>
          </a:bodyPr>
          <a:lstStyle/>
          <a:p>
            <a:r>
              <a:rPr lang="en-US" sz="1600" dirty="0">
                <a:solidFill>
                  <a:schemeClr val="tx1">
                    <a:lumMod val="50000"/>
                    <a:lumOff val="50000"/>
                  </a:schemeClr>
                </a:solidFill>
              </a:rPr>
              <a:t>Shaffer | Tucker-</a:t>
            </a:r>
            <a:r>
              <a:rPr lang="en-US" sz="1600" dirty="0" err="1">
                <a:solidFill>
                  <a:schemeClr val="tx1">
                    <a:lumMod val="50000"/>
                    <a:lumOff val="50000"/>
                  </a:schemeClr>
                </a:solidFill>
              </a:rPr>
              <a:t>Drob</a:t>
            </a:r>
            <a:r>
              <a:rPr lang="en-US" sz="1600" dirty="0">
                <a:solidFill>
                  <a:schemeClr val="tx1">
                    <a:lumMod val="50000"/>
                    <a:lumOff val="50000"/>
                  </a:schemeClr>
                </a:solidFill>
              </a:rPr>
              <a:t> et al., 2011</a:t>
            </a:r>
          </a:p>
        </p:txBody>
      </p:sp>
    </p:spTree>
    <p:extLst>
      <p:ext uri="{BB962C8B-B14F-4D97-AF65-F5344CB8AC3E}">
        <p14:creationId xmlns:p14="http://schemas.microsoft.com/office/powerpoint/2010/main" val="405544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SES differences in change</a:t>
            </a:r>
          </a:p>
        </p:txBody>
      </p:sp>
      <p:pic>
        <p:nvPicPr>
          <p:cNvPr id="5122" name="Picture 2"/>
          <p:cNvPicPr>
            <a:picLocks noGrp="1" noChangeAspect="1" noChangeArrowheads="1"/>
          </p:cNvPicPr>
          <p:nvPr>
            <p:ph idx="1"/>
          </p:nvPr>
        </p:nvPicPr>
        <p:blipFill>
          <a:blip r:embed="rId3" cstate="print"/>
          <a:srcRect/>
          <a:stretch>
            <a:fillRect/>
          </a:stretch>
        </p:blipFill>
        <p:spPr bwMode="auto">
          <a:xfrm>
            <a:off x="2033893" y="1774825"/>
            <a:ext cx="5076213" cy="46259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Cognition</a:t>
            </a:r>
          </a:p>
        </p:txBody>
      </p:sp>
      <p:sp>
        <p:nvSpPr>
          <p:cNvPr id="3" name="Content Placeholder 2"/>
          <p:cNvSpPr>
            <a:spLocks noGrp="1"/>
          </p:cNvSpPr>
          <p:nvPr>
            <p:ph idx="1"/>
          </p:nvPr>
        </p:nvSpPr>
        <p:spPr/>
        <p:txBody>
          <a:bodyPr>
            <a:normAutofit fontScale="70000" lnSpcReduction="20000"/>
          </a:bodyPr>
          <a:lstStyle/>
          <a:p>
            <a:r>
              <a:rPr lang="en-US" dirty="0"/>
              <a:t>Measurement</a:t>
            </a:r>
          </a:p>
          <a:p>
            <a:pPr lvl="1"/>
            <a:r>
              <a:rPr lang="en-US" dirty="0"/>
              <a:t>Assessments versus/and standardized tests</a:t>
            </a:r>
          </a:p>
          <a:p>
            <a:pPr lvl="1"/>
            <a:r>
              <a:rPr lang="en-US" i="1" dirty="0"/>
              <a:t>Predicting</a:t>
            </a:r>
            <a:r>
              <a:rPr lang="en-US" dirty="0"/>
              <a:t> mathematics ability</a:t>
            </a:r>
          </a:p>
          <a:p>
            <a:pPr lvl="1"/>
            <a:r>
              <a:rPr lang="en-US" dirty="0"/>
              <a:t>MAAP: Perception and cognition</a:t>
            </a:r>
          </a:p>
          <a:p>
            <a:r>
              <a:rPr lang="en-US" dirty="0"/>
              <a:t>Infant intelligence</a:t>
            </a:r>
          </a:p>
          <a:p>
            <a:pPr lvl="1"/>
            <a:r>
              <a:rPr lang="en-US" dirty="0"/>
              <a:t>ACE</a:t>
            </a:r>
          </a:p>
          <a:p>
            <a:r>
              <a:rPr lang="en-US" dirty="0"/>
              <a:t>Genes </a:t>
            </a:r>
            <a:r>
              <a:rPr lang="en-US" b="1" dirty="0"/>
              <a:t>&amp; </a:t>
            </a:r>
            <a:r>
              <a:rPr lang="en-US" dirty="0"/>
              <a:t>environment</a:t>
            </a:r>
          </a:p>
          <a:p>
            <a:pPr lvl="1"/>
            <a:r>
              <a:rPr lang="en-US" dirty="0"/>
              <a:t>(Tucker-</a:t>
            </a:r>
            <a:r>
              <a:rPr lang="en-US" dirty="0" err="1"/>
              <a:t>Drob</a:t>
            </a:r>
            <a:r>
              <a:rPr lang="en-US" dirty="0"/>
              <a:t>) in the USA</a:t>
            </a:r>
          </a:p>
          <a:p>
            <a:pPr lvl="1"/>
            <a:r>
              <a:rPr lang="en-US" dirty="0"/>
              <a:t>Genes (Tucker-</a:t>
            </a:r>
            <a:r>
              <a:rPr lang="en-US" dirty="0" err="1"/>
              <a:t>Drob</a:t>
            </a:r>
            <a:r>
              <a:rPr lang="en-US" dirty="0"/>
              <a:t>) in the world</a:t>
            </a:r>
          </a:p>
          <a:p>
            <a:r>
              <a:rPr lang="en-US" dirty="0"/>
              <a:t>Intervention </a:t>
            </a:r>
            <a:r>
              <a:rPr lang="en-US" i="1" dirty="0"/>
              <a:t>(planned environmental change)</a:t>
            </a:r>
          </a:p>
          <a:p>
            <a:pPr lvl="1"/>
            <a:r>
              <a:rPr lang="en-US" dirty="0"/>
              <a:t>Deprivation as the control</a:t>
            </a:r>
          </a:p>
          <a:p>
            <a:pPr lvl="1"/>
            <a:r>
              <a:rPr lang="en-US" dirty="0"/>
              <a:t>Early intervention counts most</a:t>
            </a:r>
          </a:p>
          <a:p>
            <a:r>
              <a:rPr lang="en-US" dirty="0"/>
              <a:t>Education (as intervention) and IQ </a:t>
            </a:r>
          </a:p>
          <a:p>
            <a:endParaRPr lang="en-US" dirty="0"/>
          </a:p>
          <a:p>
            <a:pPr lvl="3"/>
            <a:r>
              <a:rPr lang="en-US" dirty="0"/>
              <a:t>Infant versus chimp intelligence structure</a:t>
            </a:r>
          </a:p>
          <a:p>
            <a:pPr lvl="1"/>
            <a:endParaRPr lang="en-US" dirty="0"/>
          </a:p>
        </p:txBody>
      </p:sp>
      <p:sp>
        <p:nvSpPr>
          <p:cNvPr id="4" name="Rectangle 3"/>
          <p:cNvSpPr/>
          <p:nvPr/>
        </p:nvSpPr>
        <p:spPr>
          <a:xfrm>
            <a:off x="9829800" y="685800"/>
            <a:ext cx="4572000" cy="923330"/>
          </a:xfrm>
          <a:prstGeom prst="rect">
            <a:avLst/>
          </a:prstGeom>
        </p:spPr>
        <p:txBody>
          <a:bodyPr>
            <a:spAutoFit/>
          </a:bodyPr>
          <a:lstStyle/>
          <a:p>
            <a:r>
              <a:rPr lang="en-US" u="sng" dirty="0"/>
              <a:t>From ppt11 (last time) </a:t>
            </a:r>
          </a:p>
          <a:p>
            <a:pPr lvl="1"/>
            <a:r>
              <a:rPr lang="en-US" u="sng" dirty="0"/>
              <a:t>Habituation (slides 47-62)</a:t>
            </a:r>
          </a:p>
          <a:p>
            <a:pPr lvl="1"/>
            <a:r>
              <a:rPr lang="en-US" u="sng" dirty="0"/>
              <a:t>Piaget (slides 63-82)</a:t>
            </a:r>
          </a:p>
        </p:txBody>
      </p:sp>
    </p:spTree>
    <p:extLst>
      <p:ext uri="{BB962C8B-B14F-4D97-AF65-F5344CB8AC3E}">
        <p14:creationId xmlns:p14="http://schemas.microsoft.com/office/powerpoint/2010/main" val="1099717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6901" y="1752600"/>
            <a:ext cx="9269506" cy="3581400"/>
          </a:xfrm>
          <a:prstGeom prst="rect">
            <a:avLst/>
          </a:prstGeom>
        </p:spPr>
      </p:pic>
    </p:spTree>
    <p:extLst>
      <p:ext uri="{BB962C8B-B14F-4D97-AF65-F5344CB8AC3E}">
        <p14:creationId xmlns:p14="http://schemas.microsoft.com/office/powerpoint/2010/main" val="2831353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252728"/>
          </a:xfrm>
        </p:spPr>
        <p:txBody>
          <a:bodyPr>
            <a:normAutofit fontScale="90000"/>
          </a:bodyPr>
          <a:lstStyle/>
          <a:p>
            <a:r>
              <a:rPr lang="en-US" dirty="0"/>
              <a:t>Theories of Intelligence:</a:t>
            </a:r>
            <a:br>
              <a:rPr lang="en-US" dirty="0"/>
            </a:br>
            <a:r>
              <a:rPr lang="en-US" dirty="0"/>
              <a:t>Genes vs Environment</a:t>
            </a:r>
          </a:p>
        </p:txBody>
      </p:sp>
      <p:sp>
        <p:nvSpPr>
          <p:cNvPr id="3" name="Content Placeholder 2"/>
          <p:cNvSpPr>
            <a:spLocks noGrp="1"/>
          </p:cNvSpPr>
          <p:nvPr>
            <p:ph idx="1"/>
          </p:nvPr>
        </p:nvSpPr>
        <p:spPr>
          <a:xfrm>
            <a:off x="0" y="1676400"/>
            <a:ext cx="4572000" cy="4803775"/>
          </a:xfrm>
        </p:spPr>
        <p:txBody>
          <a:bodyPr>
            <a:normAutofit/>
          </a:bodyPr>
          <a:lstStyle/>
          <a:p>
            <a:r>
              <a:rPr lang="en-US" sz="2800" b="1" u="sng" dirty="0"/>
              <a:t>Hereditarian</a:t>
            </a:r>
          </a:p>
          <a:p>
            <a:pPr lvl="1"/>
            <a:r>
              <a:rPr lang="en-US" sz="2400" dirty="0"/>
              <a:t>Primarily genetic</a:t>
            </a:r>
          </a:p>
          <a:p>
            <a:pPr lvl="2"/>
            <a:r>
              <a:rPr lang="en-US" dirty="0"/>
              <a:t>Differences are inherited</a:t>
            </a:r>
          </a:p>
          <a:p>
            <a:pPr lvl="2"/>
            <a:endParaRPr lang="en-US" dirty="0"/>
          </a:p>
          <a:p>
            <a:pPr lvl="1"/>
            <a:endParaRPr lang="en-US" dirty="0"/>
          </a:p>
          <a:p>
            <a:pPr lvl="1"/>
            <a:r>
              <a:rPr lang="en-US" dirty="0"/>
              <a:t>Evidence</a:t>
            </a:r>
          </a:p>
          <a:p>
            <a:pPr lvl="2"/>
            <a:r>
              <a:rPr lang="en-US" dirty="0"/>
              <a:t>Large correlations of IQ in twin studies, increase with age</a:t>
            </a:r>
          </a:p>
          <a:p>
            <a:pPr marL="118872" indent="0">
              <a:buNone/>
            </a:pPr>
            <a:r>
              <a:rPr lang="en-US" dirty="0"/>
              <a:t>	</a:t>
            </a:r>
          </a:p>
          <a:p>
            <a:endParaRPr lang="en-US" b="1" dirty="0"/>
          </a:p>
          <a:p>
            <a:endParaRPr lang="en-US" dirty="0"/>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p:txBody>
      </p:sp>
      <p:sp>
        <p:nvSpPr>
          <p:cNvPr id="4" name="TextBox 3"/>
          <p:cNvSpPr txBox="1"/>
          <p:nvPr/>
        </p:nvSpPr>
        <p:spPr>
          <a:xfrm>
            <a:off x="-6096" y="6513052"/>
            <a:ext cx="1085554" cy="338554"/>
          </a:xfrm>
          <a:prstGeom prst="rect">
            <a:avLst/>
          </a:prstGeom>
          <a:noFill/>
        </p:spPr>
        <p:txBody>
          <a:bodyPr wrap="none" rtlCol="0">
            <a:spAutoFit/>
          </a:bodyPr>
          <a:lstStyle/>
          <a:p>
            <a:r>
              <a:rPr lang="en-US" sz="1600" dirty="0">
                <a:solidFill>
                  <a:schemeClr val="tx1">
                    <a:lumMod val="50000"/>
                    <a:lumOff val="50000"/>
                  </a:schemeClr>
                </a:solidFill>
              </a:rPr>
              <a:t>Goodman</a:t>
            </a:r>
          </a:p>
        </p:txBody>
      </p:sp>
      <p:sp>
        <p:nvSpPr>
          <p:cNvPr id="6" name="Content Placeholder 2">
            <a:extLst>
              <a:ext uri="{FF2B5EF4-FFF2-40B4-BE49-F238E27FC236}">
                <a16:creationId xmlns:a16="http://schemas.microsoft.com/office/drawing/2014/main" id="{1AA6F93B-F418-4862-8A98-6555DC3AE678}"/>
              </a:ext>
            </a:extLst>
          </p:cNvPr>
          <p:cNvSpPr txBox="1">
            <a:spLocks/>
          </p:cNvSpPr>
          <p:nvPr/>
        </p:nvSpPr>
        <p:spPr>
          <a:xfrm>
            <a:off x="4495800" y="1676400"/>
            <a:ext cx="4572000" cy="4803775"/>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fontAlgn="auto">
              <a:spcAft>
                <a:spcPts val="0"/>
              </a:spcAft>
            </a:pPr>
            <a:r>
              <a:rPr lang="en-US" sz="2800" b="1" u="sng" dirty="0"/>
              <a:t>Sociological</a:t>
            </a:r>
          </a:p>
          <a:p>
            <a:pPr lvl="1" fontAlgn="auto">
              <a:spcAft>
                <a:spcPts val="0"/>
              </a:spcAft>
            </a:pPr>
            <a:r>
              <a:rPr lang="en-US" sz="2400" dirty="0"/>
              <a:t>Primarily environmental</a:t>
            </a:r>
          </a:p>
          <a:p>
            <a:pPr lvl="2" fontAlgn="auto">
              <a:spcAft>
                <a:spcPts val="0"/>
              </a:spcAft>
            </a:pPr>
            <a:r>
              <a:rPr lang="en-US" dirty="0"/>
              <a:t>Differences result from experience</a:t>
            </a:r>
          </a:p>
          <a:p>
            <a:pPr lvl="1" fontAlgn="auto">
              <a:spcAft>
                <a:spcPts val="0"/>
              </a:spcAft>
            </a:pPr>
            <a:endParaRPr lang="en-US" dirty="0"/>
          </a:p>
          <a:p>
            <a:pPr lvl="1" fontAlgn="auto">
              <a:spcAft>
                <a:spcPts val="0"/>
              </a:spcAft>
            </a:pPr>
            <a:r>
              <a:rPr lang="en-US" dirty="0"/>
              <a:t>Evidence</a:t>
            </a:r>
          </a:p>
          <a:p>
            <a:pPr lvl="2" fontAlgn="auto">
              <a:spcAft>
                <a:spcPts val="0"/>
              </a:spcAft>
            </a:pPr>
            <a:r>
              <a:rPr lang="en-US" dirty="0"/>
              <a:t>IQ deficits observed in neglected children</a:t>
            </a:r>
          </a:p>
          <a:p>
            <a:pPr lvl="2" fontAlgn="auto">
              <a:spcAft>
                <a:spcPts val="0"/>
              </a:spcAft>
            </a:pPr>
            <a:endParaRPr lang="en-US" dirty="0"/>
          </a:p>
          <a:p>
            <a:pPr fontAlgn="auto">
              <a:spcAft>
                <a:spcPts val="0"/>
              </a:spcAft>
            </a:pPr>
            <a:endParaRPr lang="en-US" dirty="0"/>
          </a:p>
          <a:p>
            <a:pPr marL="0" indent="0" fontAlgn="auto">
              <a:spcAft>
                <a:spcPts val="0"/>
              </a:spcAft>
              <a:buFont typeface="Wingdings 2"/>
              <a:buNone/>
            </a:pPr>
            <a:endParaRPr lang="en-US" i="1" dirty="0">
              <a:sym typeface="Wingdings" panose="05000000000000000000" pitchFamily="2" charset="2"/>
            </a:endParaRPr>
          </a:p>
          <a:p>
            <a:pPr marL="0" indent="0" fontAlgn="auto">
              <a:spcAft>
                <a:spcPts val="0"/>
              </a:spcAft>
              <a:buFont typeface="Wingdings 2"/>
              <a:buNone/>
            </a:pPr>
            <a:endParaRPr lang="en-US" i="1" dirty="0">
              <a:sym typeface="Wingdings" panose="05000000000000000000" pitchFamily="2" charset="2"/>
            </a:endParaRPr>
          </a:p>
          <a:p>
            <a:pPr marL="0" indent="0" fontAlgn="auto">
              <a:spcAft>
                <a:spcPts val="0"/>
              </a:spcAft>
              <a:buFont typeface="Wingdings 2"/>
              <a:buNone/>
            </a:pPr>
            <a:endParaRPr lang="en-US" i="1" dirty="0">
              <a:sym typeface="Wingdings" panose="05000000000000000000" pitchFamily="2" charset="2"/>
            </a:endParaRPr>
          </a:p>
          <a:p>
            <a:pPr marL="0" indent="0" fontAlgn="auto">
              <a:spcAft>
                <a:spcPts val="0"/>
              </a:spcAft>
              <a:buFont typeface="Wingdings 2"/>
              <a:buNone/>
            </a:pPr>
            <a:endParaRPr lang="en-US" i="1" dirty="0">
              <a:sym typeface="Wingdings" panose="05000000000000000000" pitchFamily="2" charset="2"/>
            </a:endParaRPr>
          </a:p>
        </p:txBody>
      </p:sp>
    </p:spTree>
    <p:extLst>
      <p:ext uri="{BB962C8B-B14F-4D97-AF65-F5344CB8AC3E}">
        <p14:creationId xmlns:p14="http://schemas.microsoft.com/office/powerpoint/2010/main" val="250287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252728"/>
          </a:xfrm>
        </p:spPr>
        <p:txBody>
          <a:bodyPr>
            <a:normAutofit fontScale="90000"/>
          </a:bodyPr>
          <a:lstStyle/>
          <a:p>
            <a:r>
              <a:rPr lang="en-US" dirty="0"/>
              <a:t>Theories of Intelligence:</a:t>
            </a:r>
            <a:br>
              <a:rPr lang="en-US" dirty="0"/>
            </a:br>
            <a:r>
              <a:rPr lang="en-US" dirty="0"/>
              <a:t>Genes &amp; Environment</a:t>
            </a:r>
          </a:p>
        </p:txBody>
      </p:sp>
      <p:sp>
        <p:nvSpPr>
          <p:cNvPr id="3" name="Content Placeholder 2"/>
          <p:cNvSpPr>
            <a:spLocks noGrp="1"/>
          </p:cNvSpPr>
          <p:nvPr>
            <p:ph idx="1"/>
          </p:nvPr>
        </p:nvSpPr>
        <p:spPr>
          <a:xfrm>
            <a:off x="0" y="1676400"/>
            <a:ext cx="9067800" cy="4803775"/>
          </a:xfrm>
        </p:spPr>
        <p:txBody>
          <a:bodyPr>
            <a:normAutofit/>
          </a:bodyPr>
          <a:lstStyle/>
          <a:p>
            <a:r>
              <a:rPr lang="en-US" sz="2800" b="1" u="sng" dirty="0"/>
              <a:t>Combined Perspective</a:t>
            </a:r>
          </a:p>
          <a:p>
            <a:pPr lvl="1"/>
            <a:r>
              <a:rPr lang="en-US" sz="2400" dirty="0" err="1"/>
              <a:t>Scarr</a:t>
            </a:r>
            <a:r>
              <a:rPr lang="en-US" sz="2400" dirty="0"/>
              <a:t>-Rowe Hypothesis (Genes x SES)</a:t>
            </a:r>
          </a:p>
          <a:p>
            <a:pPr lvl="2"/>
            <a:r>
              <a:rPr lang="en-US" dirty="0"/>
              <a:t>IQ is more heritable in high SES</a:t>
            </a:r>
          </a:p>
          <a:p>
            <a:pPr lvl="2"/>
            <a:r>
              <a:rPr lang="en-US" dirty="0"/>
              <a:t>IQ is more environmental in low SES</a:t>
            </a:r>
          </a:p>
          <a:p>
            <a:pPr lvl="1"/>
            <a:endParaRPr lang="en-US" dirty="0"/>
          </a:p>
          <a:p>
            <a:pPr lvl="1"/>
            <a:r>
              <a:rPr lang="en-US" dirty="0"/>
              <a:t>Evidence</a:t>
            </a:r>
          </a:p>
          <a:p>
            <a:pPr lvl="2"/>
            <a:r>
              <a:rPr lang="en-US" dirty="0"/>
              <a:t>Heritability of Verbal IQ was stronger in well-educated families</a:t>
            </a:r>
          </a:p>
          <a:p>
            <a:pPr lvl="3"/>
            <a:r>
              <a:rPr lang="en-US" sz="2400" dirty="0"/>
              <a:t>This effect may (or may not) replicate</a:t>
            </a:r>
          </a:p>
          <a:p>
            <a:endParaRPr lang="en-US" b="1" dirty="0"/>
          </a:p>
          <a:p>
            <a:endParaRPr lang="en-US" dirty="0"/>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a:p>
            <a:pPr marL="0" indent="0">
              <a:buNone/>
            </a:pPr>
            <a:endParaRPr lang="en-US" i="1" dirty="0">
              <a:sym typeface="Wingdings" panose="05000000000000000000" pitchFamily="2" charset="2"/>
            </a:endParaRPr>
          </a:p>
        </p:txBody>
      </p:sp>
      <p:sp>
        <p:nvSpPr>
          <p:cNvPr id="4" name="TextBox 3"/>
          <p:cNvSpPr txBox="1"/>
          <p:nvPr/>
        </p:nvSpPr>
        <p:spPr>
          <a:xfrm>
            <a:off x="-6096" y="6513052"/>
            <a:ext cx="1085554" cy="338554"/>
          </a:xfrm>
          <a:prstGeom prst="rect">
            <a:avLst/>
          </a:prstGeom>
          <a:noFill/>
        </p:spPr>
        <p:txBody>
          <a:bodyPr wrap="none" rtlCol="0">
            <a:spAutoFit/>
          </a:bodyPr>
          <a:lstStyle/>
          <a:p>
            <a:r>
              <a:rPr lang="en-US" sz="1600" dirty="0">
                <a:solidFill>
                  <a:schemeClr val="tx1">
                    <a:lumMod val="50000"/>
                    <a:lumOff val="50000"/>
                  </a:schemeClr>
                </a:solidFill>
              </a:rPr>
              <a:t>Goodman</a:t>
            </a:r>
          </a:p>
        </p:txBody>
      </p:sp>
    </p:spTree>
    <p:extLst>
      <p:ext uri="{BB962C8B-B14F-4D97-AF65-F5344CB8AC3E}">
        <p14:creationId xmlns:p14="http://schemas.microsoft.com/office/powerpoint/2010/main" val="194447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1252728"/>
          </a:xfrm>
        </p:spPr>
        <p:txBody>
          <a:bodyPr>
            <a:normAutofit fontScale="90000"/>
          </a:bodyPr>
          <a:lstStyle/>
          <a:p>
            <a:r>
              <a:rPr lang="en-US" dirty="0"/>
              <a:t>Theories of Intelligence:</a:t>
            </a:r>
            <a:br>
              <a:rPr lang="en-US" dirty="0"/>
            </a:br>
            <a:r>
              <a:rPr lang="en-US" dirty="0"/>
              <a:t>Genes x Environment (?)</a:t>
            </a:r>
          </a:p>
        </p:txBody>
      </p:sp>
      <p:sp>
        <p:nvSpPr>
          <p:cNvPr id="3" name="Content Placeholder 2"/>
          <p:cNvSpPr>
            <a:spLocks noGrp="1"/>
          </p:cNvSpPr>
          <p:nvPr>
            <p:ph idx="1"/>
          </p:nvPr>
        </p:nvSpPr>
        <p:spPr>
          <a:xfrm>
            <a:off x="0" y="1676400"/>
            <a:ext cx="9067800" cy="4803775"/>
          </a:xfrm>
        </p:spPr>
        <p:txBody>
          <a:bodyPr>
            <a:normAutofit/>
          </a:bodyPr>
          <a:lstStyle/>
          <a:p>
            <a:pPr>
              <a:spcAft>
                <a:spcPts val="1200"/>
              </a:spcAft>
            </a:pPr>
            <a:r>
              <a:rPr lang="en-US" sz="2800" b="1" u="sng" dirty="0"/>
              <a:t>Inconsistencies</a:t>
            </a:r>
          </a:p>
          <a:p>
            <a:pPr marL="914400" lvl="1" indent="-457200">
              <a:spcAft>
                <a:spcPts val="1200"/>
              </a:spcAft>
              <a:buFont typeface="+mj-lt"/>
              <a:buAutoNum type="arabicPeriod"/>
            </a:pPr>
            <a:r>
              <a:rPr lang="en-US" dirty="0"/>
              <a:t>Gene x SES interactions may be false positives</a:t>
            </a:r>
          </a:p>
          <a:p>
            <a:pPr marL="914400" lvl="1" indent="-457200">
              <a:spcAft>
                <a:spcPts val="1200"/>
              </a:spcAft>
              <a:buFont typeface="+mj-lt"/>
              <a:buAutoNum type="arabicPeriod"/>
            </a:pPr>
            <a:r>
              <a:rPr lang="en-US" dirty="0"/>
              <a:t>Gene x SES interaction studies may be underpowered</a:t>
            </a:r>
          </a:p>
          <a:p>
            <a:pPr marL="914400" lvl="1" indent="-457200">
              <a:buFont typeface="+mj-lt"/>
              <a:buAutoNum type="arabicPeriod"/>
            </a:pPr>
            <a:r>
              <a:rPr lang="en-US" dirty="0"/>
              <a:t>Gene x SES interactions may differ by population</a:t>
            </a:r>
          </a:p>
          <a:p>
            <a:pPr lvl="2"/>
            <a:r>
              <a:rPr lang="en-US" dirty="0"/>
              <a:t>Three-way interaction (Gene x SES x Country)</a:t>
            </a:r>
          </a:p>
          <a:p>
            <a:pPr lvl="2"/>
            <a:r>
              <a:rPr lang="en-US" dirty="0"/>
              <a:t>Theory: Results from social inequality in education &amp; healthcare</a:t>
            </a:r>
          </a:p>
        </p:txBody>
      </p:sp>
      <p:sp>
        <p:nvSpPr>
          <p:cNvPr id="4" name="TextBox 3"/>
          <p:cNvSpPr txBox="1"/>
          <p:nvPr/>
        </p:nvSpPr>
        <p:spPr>
          <a:xfrm>
            <a:off x="-6096" y="6513052"/>
            <a:ext cx="1085554" cy="338554"/>
          </a:xfrm>
          <a:prstGeom prst="rect">
            <a:avLst/>
          </a:prstGeom>
          <a:noFill/>
        </p:spPr>
        <p:txBody>
          <a:bodyPr wrap="none" rtlCol="0">
            <a:spAutoFit/>
          </a:bodyPr>
          <a:lstStyle/>
          <a:p>
            <a:r>
              <a:rPr lang="en-US" sz="1600" dirty="0">
                <a:solidFill>
                  <a:schemeClr val="tx1">
                    <a:lumMod val="50000"/>
                    <a:lumOff val="50000"/>
                  </a:schemeClr>
                </a:solidFill>
              </a:rPr>
              <a:t>Goodman</a:t>
            </a:r>
          </a:p>
        </p:txBody>
      </p:sp>
    </p:spTree>
    <p:extLst>
      <p:ext uri="{BB962C8B-B14F-4D97-AF65-F5344CB8AC3E}">
        <p14:creationId xmlns:p14="http://schemas.microsoft.com/office/powerpoint/2010/main" val="409074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5E44-A529-4FB2-A9F8-0B7E3768FAA0}"/>
              </a:ext>
            </a:extLst>
          </p:cNvPr>
          <p:cNvSpPr>
            <a:spLocks noGrp="1"/>
          </p:cNvSpPr>
          <p:nvPr>
            <p:ph type="title"/>
          </p:nvPr>
        </p:nvSpPr>
        <p:spPr/>
        <p:txBody>
          <a:bodyPr/>
          <a:lstStyle/>
          <a:p>
            <a:r>
              <a:rPr lang="en-US" dirty="0"/>
              <a:t>Present Study</a:t>
            </a:r>
          </a:p>
        </p:txBody>
      </p:sp>
      <p:sp>
        <p:nvSpPr>
          <p:cNvPr id="3" name="Content Placeholder 2">
            <a:extLst>
              <a:ext uri="{FF2B5EF4-FFF2-40B4-BE49-F238E27FC236}">
                <a16:creationId xmlns:a16="http://schemas.microsoft.com/office/drawing/2014/main" id="{225AFE8D-D312-4618-8A93-34EA35216E05}"/>
              </a:ext>
            </a:extLst>
          </p:cNvPr>
          <p:cNvSpPr>
            <a:spLocks noGrp="1"/>
          </p:cNvSpPr>
          <p:nvPr>
            <p:ph idx="1"/>
          </p:nvPr>
        </p:nvSpPr>
        <p:spPr>
          <a:xfrm>
            <a:off x="76200" y="2057400"/>
            <a:ext cx="8915400" cy="4343400"/>
          </a:xfrm>
        </p:spPr>
        <p:txBody>
          <a:bodyPr>
            <a:normAutofit/>
          </a:bodyPr>
          <a:lstStyle/>
          <a:p>
            <a:pPr marL="633222" indent="-514350">
              <a:spcBef>
                <a:spcPts val="2400"/>
              </a:spcBef>
              <a:spcAft>
                <a:spcPts val="2400"/>
              </a:spcAft>
              <a:buFont typeface="+mj-lt"/>
              <a:buAutoNum type="arabicPeriod"/>
            </a:pPr>
            <a:r>
              <a:rPr lang="en-US" dirty="0"/>
              <a:t>Does the Gene x SES effect exist in the U.S.?</a:t>
            </a:r>
          </a:p>
          <a:p>
            <a:pPr marL="633222" indent="-514350">
              <a:spcBef>
                <a:spcPts val="2400"/>
              </a:spcBef>
              <a:spcAft>
                <a:spcPts val="2400"/>
              </a:spcAft>
              <a:buFont typeface="+mj-lt"/>
              <a:buAutoNum type="arabicPeriod"/>
            </a:pPr>
            <a:r>
              <a:rPr lang="en-US" dirty="0"/>
              <a:t>If yes, is this effect similar in other countries?</a:t>
            </a:r>
          </a:p>
          <a:p>
            <a:pPr marL="633222" indent="-514350">
              <a:spcBef>
                <a:spcPts val="2400"/>
              </a:spcBef>
              <a:spcAft>
                <a:spcPts val="2400"/>
              </a:spcAft>
              <a:buFont typeface="+mj-lt"/>
              <a:buAutoNum type="arabicPeriod"/>
            </a:pPr>
            <a:r>
              <a:rPr lang="en-US" dirty="0"/>
              <a:t>Is there a Gene x SES x Country effect?</a:t>
            </a:r>
          </a:p>
        </p:txBody>
      </p:sp>
      <p:sp>
        <p:nvSpPr>
          <p:cNvPr id="4" name="TextBox 3">
            <a:extLst>
              <a:ext uri="{FF2B5EF4-FFF2-40B4-BE49-F238E27FC236}">
                <a16:creationId xmlns:a16="http://schemas.microsoft.com/office/drawing/2014/main" id="{F509C2B6-6E78-4404-8B80-631A20775F1C}"/>
              </a:ext>
            </a:extLst>
          </p:cNvPr>
          <p:cNvSpPr txBox="1"/>
          <p:nvPr/>
        </p:nvSpPr>
        <p:spPr>
          <a:xfrm>
            <a:off x="-6096" y="6513052"/>
            <a:ext cx="1085554" cy="338554"/>
          </a:xfrm>
          <a:prstGeom prst="rect">
            <a:avLst/>
          </a:prstGeom>
          <a:noFill/>
        </p:spPr>
        <p:txBody>
          <a:bodyPr wrap="none" rtlCol="0">
            <a:spAutoFit/>
          </a:bodyPr>
          <a:lstStyle/>
          <a:p>
            <a:r>
              <a:rPr lang="en-US" sz="1600" dirty="0">
                <a:solidFill>
                  <a:schemeClr val="tx1">
                    <a:lumMod val="50000"/>
                    <a:lumOff val="50000"/>
                  </a:schemeClr>
                </a:solidFill>
              </a:rPr>
              <a:t>Goodman</a:t>
            </a:r>
          </a:p>
        </p:txBody>
      </p:sp>
    </p:spTree>
    <p:extLst>
      <p:ext uri="{BB962C8B-B14F-4D97-AF65-F5344CB8AC3E}">
        <p14:creationId xmlns:p14="http://schemas.microsoft.com/office/powerpoint/2010/main" val="2713472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Meta-Analytic Plan</a:t>
            </a:r>
          </a:p>
        </p:txBody>
      </p:sp>
      <p:sp>
        <p:nvSpPr>
          <p:cNvPr id="3" name="Content Placeholder 2"/>
          <p:cNvSpPr>
            <a:spLocks noGrp="1"/>
          </p:cNvSpPr>
          <p:nvPr>
            <p:ph idx="1"/>
          </p:nvPr>
        </p:nvSpPr>
        <p:spPr>
          <a:xfrm>
            <a:off x="76200" y="1524000"/>
            <a:ext cx="8839200" cy="5257800"/>
          </a:xfrm>
        </p:spPr>
        <p:txBody>
          <a:bodyPr>
            <a:normAutofit fontScale="92500" lnSpcReduction="10000"/>
          </a:bodyPr>
          <a:lstStyle/>
          <a:p>
            <a:r>
              <a:rPr lang="en-US" dirty="0"/>
              <a:t>Identify studies to test Gene x SES interaction</a:t>
            </a:r>
          </a:p>
          <a:p>
            <a:pPr marL="118872" indent="0">
              <a:buNone/>
            </a:pPr>
            <a:endParaRPr lang="en-US" dirty="0"/>
          </a:p>
          <a:p>
            <a:r>
              <a:rPr lang="en-US" dirty="0"/>
              <a:t>Five Inclusion criteria:</a:t>
            </a:r>
          </a:p>
          <a:p>
            <a:pPr lvl="1"/>
            <a:r>
              <a:rPr lang="en-US" dirty="0"/>
              <a:t>Intelligence continuously measured with objective assessment</a:t>
            </a:r>
          </a:p>
          <a:p>
            <a:pPr lvl="1"/>
            <a:r>
              <a:rPr lang="en-US" dirty="0"/>
              <a:t>Genetic influence was measured with siblings/twins</a:t>
            </a:r>
          </a:p>
          <a:p>
            <a:pPr lvl="1"/>
            <a:r>
              <a:rPr lang="en-US" dirty="0"/>
              <a:t>Zygosity was established with objective assessment</a:t>
            </a:r>
          </a:p>
          <a:p>
            <a:pPr lvl="1"/>
            <a:r>
              <a:rPr lang="en-US" dirty="0"/>
              <a:t>Ordered or continuous measure of SES</a:t>
            </a:r>
          </a:p>
          <a:p>
            <a:pPr lvl="1"/>
            <a:r>
              <a:rPr lang="en-US" dirty="0"/>
              <a:t>No study sampling decisions due to IQ, diagnosis, etc.</a:t>
            </a:r>
          </a:p>
          <a:p>
            <a:pPr lvl="1"/>
            <a:endParaRPr lang="en-US" dirty="0"/>
          </a:p>
          <a:p>
            <a:r>
              <a:rPr lang="en-US" dirty="0"/>
              <a:t>14 independent studies </a:t>
            </a:r>
          </a:p>
          <a:p>
            <a:pPr lvl="1"/>
            <a:r>
              <a:rPr lang="en-US" dirty="0"/>
              <a:t>43 effect sizes from ~25,000 pairs of twins or siblings</a:t>
            </a:r>
          </a:p>
        </p:txBody>
      </p:sp>
      <p:sp>
        <p:nvSpPr>
          <p:cNvPr id="6" name="TextBox 5"/>
          <p:cNvSpPr txBox="1"/>
          <p:nvPr/>
        </p:nvSpPr>
        <p:spPr>
          <a:xfrm>
            <a:off x="-6096" y="6513052"/>
            <a:ext cx="753732" cy="338554"/>
          </a:xfrm>
          <a:prstGeom prst="rect">
            <a:avLst/>
          </a:prstGeom>
          <a:noFill/>
        </p:spPr>
        <p:txBody>
          <a:bodyPr wrap="none" rtlCol="0">
            <a:spAutoFit/>
          </a:bodyPr>
          <a:lstStyle/>
          <a:p>
            <a:r>
              <a:rPr lang="en-US" sz="1600" dirty="0">
                <a:solidFill>
                  <a:schemeClr val="tx1">
                    <a:lumMod val="50000"/>
                    <a:lumOff val="50000"/>
                  </a:schemeClr>
                </a:solidFill>
              </a:rPr>
              <a:t>Evans</a:t>
            </a:r>
          </a:p>
        </p:txBody>
      </p:sp>
    </p:spTree>
    <p:extLst>
      <p:ext uri="{BB962C8B-B14F-4D97-AF65-F5344CB8AC3E}">
        <p14:creationId xmlns:p14="http://schemas.microsoft.com/office/powerpoint/2010/main" val="5813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ACE Model Components</a:t>
            </a:r>
          </a:p>
        </p:txBody>
      </p:sp>
      <p:sp>
        <p:nvSpPr>
          <p:cNvPr id="3" name="Content Placeholder 2"/>
          <p:cNvSpPr>
            <a:spLocks noGrp="1"/>
          </p:cNvSpPr>
          <p:nvPr>
            <p:ph idx="1"/>
          </p:nvPr>
        </p:nvSpPr>
        <p:spPr>
          <a:xfrm>
            <a:off x="76200" y="1600200"/>
            <a:ext cx="8839200" cy="5029200"/>
          </a:xfrm>
        </p:spPr>
        <p:txBody>
          <a:bodyPr>
            <a:normAutofit fontScale="77500" lnSpcReduction="20000"/>
          </a:bodyPr>
          <a:lstStyle/>
          <a:p>
            <a:r>
              <a:rPr lang="en-US" dirty="0"/>
              <a:t>ACE model used to parse genetic contribution (Main effects)</a:t>
            </a:r>
          </a:p>
          <a:p>
            <a:pPr lvl="1"/>
            <a:r>
              <a:rPr lang="en-US" dirty="0"/>
              <a:t>A = additive genetic (</a:t>
            </a:r>
            <a:r>
              <a:rPr lang="en-US" i="1" dirty="0"/>
              <a:t>a</a:t>
            </a:r>
            <a:r>
              <a:rPr lang="en-US" dirty="0"/>
              <a:t>)</a:t>
            </a:r>
          </a:p>
          <a:p>
            <a:pPr lvl="1"/>
            <a:r>
              <a:rPr lang="en-US" dirty="0"/>
              <a:t>C = shared environment (</a:t>
            </a:r>
            <a:r>
              <a:rPr lang="en-US" i="1" dirty="0"/>
              <a:t>c</a:t>
            </a:r>
            <a:r>
              <a:rPr lang="en-US" dirty="0"/>
              <a:t>)</a:t>
            </a:r>
          </a:p>
          <a:p>
            <a:pPr lvl="1"/>
            <a:r>
              <a:rPr lang="en-US" dirty="0"/>
              <a:t>E = non-shared environment (</a:t>
            </a:r>
            <a:r>
              <a:rPr lang="en-US" i="1" dirty="0"/>
              <a:t>e</a:t>
            </a:r>
            <a:r>
              <a:rPr lang="en-US" dirty="0"/>
              <a:t>)</a:t>
            </a:r>
          </a:p>
          <a:p>
            <a:pPr lvl="1"/>
            <a:r>
              <a:rPr lang="en-US" dirty="0"/>
              <a:t>(+ SES (s))</a:t>
            </a:r>
          </a:p>
          <a:p>
            <a:pPr marL="457200" lvl="1" indent="0">
              <a:buNone/>
            </a:pPr>
            <a:endParaRPr lang="en-US" dirty="0"/>
          </a:p>
          <a:p>
            <a:r>
              <a:rPr lang="en-US" dirty="0"/>
              <a:t>Examine each ACE factor x SES (Interaction effects)</a:t>
            </a:r>
          </a:p>
          <a:p>
            <a:pPr lvl="1"/>
            <a:r>
              <a:rPr lang="en-US" dirty="0"/>
              <a:t>A x SES (</a:t>
            </a:r>
            <a:r>
              <a:rPr lang="en-US" i="1" dirty="0" err="1"/>
              <a:t>a’</a:t>
            </a:r>
            <a:r>
              <a:rPr lang="en-US" i="1" dirty="0"/>
              <a:t> </a:t>
            </a:r>
            <a:r>
              <a:rPr lang="en-US" dirty="0"/>
              <a:t>)</a:t>
            </a:r>
          </a:p>
          <a:p>
            <a:pPr lvl="1"/>
            <a:r>
              <a:rPr lang="en-US" dirty="0"/>
              <a:t>C x SES (</a:t>
            </a:r>
            <a:r>
              <a:rPr lang="en-US" i="1" dirty="0"/>
              <a:t>c’ </a:t>
            </a:r>
            <a:r>
              <a:rPr lang="en-US" dirty="0"/>
              <a:t>)</a:t>
            </a:r>
          </a:p>
          <a:p>
            <a:pPr lvl="1"/>
            <a:r>
              <a:rPr lang="en-US" dirty="0"/>
              <a:t>E x SES (</a:t>
            </a:r>
            <a:r>
              <a:rPr lang="en-US" i="1" dirty="0"/>
              <a:t>e’ </a:t>
            </a:r>
            <a:r>
              <a:rPr lang="en-US" dirty="0"/>
              <a:t>)</a:t>
            </a:r>
          </a:p>
          <a:p>
            <a:endParaRPr lang="en-US" dirty="0"/>
          </a:p>
          <a:p>
            <a:r>
              <a:rPr lang="en-US" dirty="0"/>
              <a:t>Country coded as US or Non-US (i.e., Western Europe &amp; Australia)</a:t>
            </a:r>
          </a:p>
        </p:txBody>
      </p:sp>
    </p:spTree>
    <p:extLst>
      <p:ext uri="{BB962C8B-B14F-4D97-AF65-F5344CB8AC3E}">
        <p14:creationId xmlns:p14="http://schemas.microsoft.com/office/powerpoint/2010/main" val="31701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8D8E-091B-FD45-8FF7-47D2247BFBF6}"/>
              </a:ext>
            </a:extLst>
          </p:cNvPr>
          <p:cNvSpPr>
            <a:spLocks noGrp="1"/>
          </p:cNvSpPr>
          <p:nvPr>
            <p:ph type="title"/>
          </p:nvPr>
        </p:nvSpPr>
        <p:spPr/>
        <p:txBody>
          <a:bodyPr/>
          <a:lstStyle/>
          <a:p>
            <a:r>
              <a:rPr lang="en-US" dirty="0"/>
              <a:t>Conceptual Model</a:t>
            </a:r>
          </a:p>
        </p:txBody>
      </p:sp>
      <p:grpSp>
        <p:nvGrpSpPr>
          <p:cNvPr id="4" name="Group 3">
            <a:extLst>
              <a:ext uri="{FF2B5EF4-FFF2-40B4-BE49-F238E27FC236}">
                <a16:creationId xmlns:a16="http://schemas.microsoft.com/office/drawing/2014/main" id="{64E36F50-5343-074D-9766-6E0DC41CD3F9}"/>
              </a:ext>
            </a:extLst>
          </p:cNvPr>
          <p:cNvGrpSpPr>
            <a:grpSpLocks/>
          </p:cNvGrpSpPr>
          <p:nvPr/>
        </p:nvGrpSpPr>
        <p:grpSpPr>
          <a:xfrm>
            <a:off x="1143000" y="1676399"/>
            <a:ext cx="7543800" cy="4901821"/>
            <a:chOff x="0" y="0"/>
            <a:chExt cx="4352861" cy="2771462"/>
          </a:xfrm>
        </p:grpSpPr>
        <p:sp>
          <p:nvSpPr>
            <p:cNvPr id="5" name="Oval 4">
              <a:extLst>
                <a:ext uri="{FF2B5EF4-FFF2-40B4-BE49-F238E27FC236}">
                  <a16:creationId xmlns:a16="http://schemas.microsoft.com/office/drawing/2014/main" id="{313888B5-C8A0-744C-BA5B-03ED504F18B5}"/>
                </a:ext>
              </a:extLst>
            </p:cNvPr>
            <p:cNvSpPr/>
            <p:nvPr/>
          </p:nvSpPr>
          <p:spPr bwMode="auto">
            <a:xfrm>
              <a:off x="721883" y="957262"/>
              <a:ext cx="401637" cy="400050"/>
            </a:xfrm>
            <a:prstGeom prst="ellipse">
              <a:avLst/>
            </a:prstGeom>
            <a:noFill/>
            <a:ln w="38100">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cxnSp>
          <p:nvCxnSpPr>
            <p:cNvPr id="6" name="Straight Arrow Connector 5">
              <a:extLst>
                <a:ext uri="{FF2B5EF4-FFF2-40B4-BE49-F238E27FC236}">
                  <a16:creationId xmlns:a16="http://schemas.microsoft.com/office/drawing/2014/main" id="{062F0EB5-C59E-CC4C-8BE2-25D644CD4B59}"/>
                </a:ext>
              </a:extLst>
            </p:cNvPr>
            <p:cNvCxnSpPr/>
            <p:nvPr/>
          </p:nvCxnSpPr>
          <p:spPr bwMode="auto">
            <a:xfrm rot="16200000" flipH="1">
              <a:off x="525826" y="1754981"/>
              <a:ext cx="808038" cy="12700"/>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7" name="Oval 6">
              <a:extLst>
                <a:ext uri="{FF2B5EF4-FFF2-40B4-BE49-F238E27FC236}">
                  <a16:creationId xmlns:a16="http://schemas.microsoft.com/office/drawing/2014/main" id="{6008707A-32EA-9541-87A9-4B74D7718548}"/>
                </a:ext>
              </a:extLst>
            </p:cNvPr>
            <p:cNvSpPr/>
            <p:nvPr/>
          </p:nvSpPr>
          <p:spPr bwMode="auto">
            <a:xfrm>
              <a:off x="205945" y="957262"/>
              <a:ext cx="401638" cy="400050"/>
            </a:xfrm>
            <a:prstGeom prst="ellipse">
              <a:avLst/>
            </a:prstGeom>
            <a:noFill/>
            <a:ln w="38100">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8" name="Freeform 7">
              <a:extLst>
                <a:ext uri="{FF2B5EF4-FFF2-40B4-BE49-F238E27FC236}">
                  <a16:creationId xmlns:a16="http://schemas.microsoft.com/office/drawing/2014/main" id="{913E84F2-5786-5144-84FB-FA9F39E53E44}"/>
                </a:ext>
              </a:extLst>
            </p:cNvPr>
            <p:cNvSpPr/>
            <p:nvPr/>
          </p:nvSpPr>
          <p:spPr bwMode="auto">
            <a:xfrm>
              <a:off x="321833" y="792162"/>
              <a:ext cx="171450" cy="173038"/>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12700">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9" name="Freeform 8">
              <a:extLst>
                <a:ext uri="{FF2B5EF4-FFF2-40B4-BE49-F238E27FC236}">
                  <a16:creationId xmlns:a16="http://schemas.microsoft.com/office/drawing/2014/main" id="{4BDCC41D-6099-0B41-A7C9-17E0850D4256}"/>
                </a:ext>
              </a:extLst>
            </p:cNvPr>
            <p:cNvSpPr/>
            <p:nvPr/>
          </p:nvSpPr>
          <p:spPr bwMode="auto">
            <a:xfrm>
              <a:off x="836183" y="792162"/>
              <a:ext cx="173037" cy="173038"/>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12700">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10" name="TextBox 55">
              <a:extLst>
                <a:ext uri="{FF2B5EF4-FFF2-40B4-BE49-F238E27FC236}">
                  <a16:creationId xmlns:a16="http://schemas.microsoft.com/office/drawing/2014/main" id="{85F00D0C-4A1C-1B4E-8EF6-E3D0F7F61DD8}"/>
                </a:ext>
              </a:extLst>
            </p:cNvPr>
            <p:cNvSpPr txBox="1">
              <a:spLocks noChangeArrowheads="1"/>
            </p:cNvSpPr>
            <p:nvPr/>
          </p:nvSpPr>
          <p:spPr bwMode="auto">
            <a:xfrm>
              <a:off x="219861" y="968375"/>
              <a:ext cx="377846"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1" name="TextBox 57">
              <a:extLst>
                <a:ext uri="{FF2B5EF4-FFF2-40B4-BE49-F238E27FC236}">
                  <a16:creationId xmlns:a16="http://schemas.microsoft.com/office/drawing/2014/main" id="{0B76AC5B-23AD-B048-AB2E-F464DCD1E411}"/>
                </a:ext>
              </a:extLst>
            </p:cNvPr>
            <p:cNvSpPr txBox="1">
              <a:spLocks noChangeArrowheads="1"/>
            </p:cNvSpPr>
            <p:nvPr/>
          </p:nvSpPr>
          <p:spPr bwMode="auto">
            <a:xfrm>
              <a:off x="747751" y="968375"/>
              <a:ext cx="368955"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2" name="TextBox 58">
              <a:extLst>
                <a:ext uri="{FF2B5EF4-FFF2-40B4-BE49-F238E27FC236}">
                  <a16:creationId xmlns:a16="http://schemas.microsoft.com/office/drawing/2014/main" id="{48C727F3-FED7-3442-9B12-6106B71C21FF}"/>
                </a:ext>
              </a:extLst>
            </p:cNvPr>
            <p:cNvSpPr txBox="1">
              <a:spLocks noChangeArrowheads="1"/>
            </p:cNvSpPr>
            <p:nvPr/>
          </p:nvSpPr>
          <p:spPr bwMode="auto">
            <a:xfrm>
              <a:off x="207917" y="547687"/>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3" name="TextBox 59">
              <a:extLst>
                <a:ext uri="{FF2B5EF4-FFF2-40B4-BE49-F238E27FC236}">
                  <a16:creationId xmlns:a16="http://schemas.microsoft.com/office/drawing/2014/main" id="{AC988C5C-C7E8-BC47-AED4-190BBD761CE2}"/>
                </a:ext>
              </a:extLst>
            </p:cNvPr>
            <p:cNvSpPr txBox="1">
              <a:spLocks noChangeArrowheads="1"/>
            </p:cNvSpPr>
            <p:nvPr/>
          </p:nvSpPr>
          <p:spPr bwMode="auto">
            <a:xfrm>
              <a:off x="736555" y="549275"/>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4" name="Oval 13">
              <a:extLst>
                <a:ext uri="{FF2B5EF4-FFF2-40B4-BE49-F238E27FC236}">
                  <a16:creationId xmlns:a16="http://schemas.microsoft.com/office/drawing/2014/main" id="{2555D586-4513-1F44-BFD8-B895734712EA}"/>
                </a:ext>
              </a:extLst>
            </p:cNvPr>
            <p:cNvSpPr/>
            <p:nvPr/>
          </p:nvSpPr>
          <p:spPr bwMode="auto">
            <a:xfrm>
              <a:off x="1294970" y="950912"/>
              <a:ext cx="401638" cy="400050"/>
            </a:xfrm>
            <a:prstGeom prst="ellipse">
              <a:avLst/>
            </a:prstGeom>
            <a:noFill/>
            <a:ln w="38100">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15" name="Freeform 14">
              <a:extLst>
                <a:ext uri="{FF2B5EF4-FFF2-40B4-BE49-F238E27FC236}">
                  <a16:creationId xmlns:a16="http://schemas.microsoft.com/office/drawing/2014/main" id="{A7D9CB76-08C2-D248-B788-90C7707BBD88}"/>
                </a:ext>
              </a:extLst>
            </p:cNvPr>
            <p:cNvSpPr/>
            <p:nvPr/>
          </p:nvSpPr>
          <p:spPr bwMode="auto">
            <a:xfrm>
              <a:off x="1410858" y="792162"/>
              <a:ext cx="171450" cy="173038"/>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12700">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16" name="TextBox 84">
              <a:extLst>
                <a:ext uri="{FF2B5EF4-FFF2-40B4-BE49-F238E27FC236}">
                  <a16:creationId xmlns:a16="http://schemas.microsoft.com/office/drawing/2014/main" id="{205337D7-BF12-4E49-964E-944E93F19158}"/>
                </a:ext>
              </a:extLst>
            </p:cNvPr>
            <p:cNvSpPr txBox="1">
              <a:spLocks noChangeArrowheads="1"/>
            </p:cNvSpPr>
            <p:nvPr/>
          </p:nvSpPr>
          <p:spPr bwMode="auto">
            <a:xfrm>
              <a:off x="1320878" y="957262"/>
              <a:ext cx="359430"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600" kern="1200" baseline="-25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dirty="0">
                <a:effectLst/>
                <a:latin typeface="Times" pitchFamily="2" charset="0"/>
                <a:ea typeface="MS Mincho" panose="02020609040205080304" pitchFamily="49" charset="-128"/>
                <a:cs typeface="Times New Roman" panose="02020603050405020304" pitchFamily="18" charset="0"/>
              </a:endParaRPr>
            </a:p>
          </p:txBody>
        </p:sp>
        <p:sp>
          <p:nvSpPr>
            <p:cNvPr id="17" name="TextBox 85">
              <a:extLst>
                <a:ext uri="{FF2B5EF4-FFF2-40B4-BE49-F238E27FC236}">
                  <a16:creationId xmlns:a16="http://schemas.microsoft.com/office/drawing/2014/main" id="{E74F3D03-2DAF-1346-902F-0D9FAD26947E}"/>
                </a:ext>
              </a:extLst>
            </p:cNvPr>
            <p:cNvSpPr txBox="1">
              <a:spLocks noChangeArrowheads="1"/>
            </p:cNvSpPr>
            <p:nvPr/>
          </p:nvSpPr>
          <p:spPr bwMode="auto">
            <a:xfrm>
              <a:off x="1319167" y="573087"/>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8" name="TextBox 50">
              <a:extLst>
                <a:ext uri="{FF2B5EF4-FFF2-40B4-BE49-F238E27FC236}">
                  <a16:creationId xmlns:a16="http://schemas.microsoft.com/office/drawing/2014/main" id="{1105C2FC-F219-6447-911F-1D342C3E9F57}"/>
                </a:ext>
              </a:extLst>
            </p:cNvPr>
            <p:cNvSpPr txBox="1">
              <a:spLocks noChangeArrowheads="1"/>
            </p:cNvSpPr>
            <p:nvPr/>
          </p:nvSpPr>
          <p:spPr bwMode="auto">
            <a:xfrm>
              <a:off x="523263" y="1446311"/>
              <a:ext cx="815206" cy="315711"/>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19" name="TextBox 92">
              <a:extLst>
                <a:ext uri="{FF2B5EF4-FFF2-40B4-BE49-F238E27FC236}">
                  <a16:creationId xmlns:a16="http://schemas.microsoft.com/office/drawing/2014/main" id="{3C3F05EC-D7E1-4844-AC26-53BA4FD6F3C8}"/>
                </a:ext>
              </a:extLst>
            </p:cNvPr>
            <p:cNvSpPr txBox="1">
              <a:spLocks noChangeArrowheads="1"/>
            </p:cNvSpPr>
            <p:nvPr/>
          </p:nvSpPr>
          <p:spPr bwMode="auto">
            <a:xfrm>
              <a:off x="664186" y="2228205"/>
              <a:ext cx="574707" cy="54325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2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IQ</a:t>
              </a:r>
              <a:r>
                <a:rPr lang="en-US" sz="24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20" name="Rectangle 19">
              <a:extLst>
                <a:ext uri="{FF2B5EF4-FFF2-40B4-BE49-F238E27FC236}">
                  <a16:creationId xmlns:a16="http://schemas.microsoft.com/office/drawing/2014/main" id="{78CD3EA5-584E-B343-B506-F60EEA260268}"/>
                </a:ext>
              </a:extLst>
            </p:cNvPr>
            <p:cNvSpPr/>
            <p:nvPr/>
          </p:nvSpPr>
          <p:spPr bwMode="auto">
            <a:xfrm>
              <a:off x="663145" y="2180431"/>
              <a:ext cx="555625" cy="557212"/>
            </a:xfrm>
            <a:prstGeom prst="rect">
              <a:avLst/>
            </a:prstGeom>
            <a:noFill/>
            <a:ln w="28575">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21" name="Oval 20">
              <a:extLst>
                <a:ext uri="{FF2B5EF4-FFF2-40B4-BE49-F238E27FC236}">
                  <a16:creationId xmlns:a16="http://schemas.microsoft.com/office/drawing/2014/main" id="{B3C3347D-B637-4047-BF22-8F2267F459C9}"/>
                </a:ext>
              </a:extLst>
            </p:cNvPr>
            <p:cNvSpPr/>
            <p:nvPr/>
          </p:nvSpPr>
          <p:spPr bwMode="auto">
            <a:xfrm>
              <a:off x="3098370" y="968375"/>
              <a:ext cx="401638" cy="400050"/>
            </a:xfrm>
            <a:prstGeom prst="ellipse">
              <a:avLst/>
            </a:prstGeom>
            <a:noFill/>
            <a:ln w="38100">
              <a:solidFill>
                <a:schemeClr val="tx1"/>
              </a:solidFill>
              <a:prstDash val="solid"/>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cxnSp>
          <p:nvCxnSpPr>
            <p:cNvPr id="22" name="Straight Arrow Connector 21">
              <a:extLst>
                <a:ext uri="{FF2B5EF4-FFF2-40B4-BE49-F238E27FC236}">
                  <a16:creationId xmlns:a16="http://schemas.microsoft.com/office/drawing/2014/main" id="{8FD39187-55C6-0F41-BEDA-F0CAE0FAFB19}"/>
                </a:ext>
              </a:extLst>
            </p:cNvPr>
            <p:cNvCxnSpPr>
              <a:stCxn id="19" idx="4"/>
            </p:cNvCxnSpPr>
            <p:nvPr/>
          </p:nvCxnSpPr>
          <p:spPr bwMode="auto">
            <a:xfrm rot="16200000" flipH="1">
              <a:off x="2902314" y="1766094"/>
              <a:ext cx="808037" cy="12700"/>
            </a:xfrm>
            <a:prstGeom prst="straightConnector1">
              <a:avLst/>
            </a:prstGeom>
            <a:ln w="9525">
              <a:solidFill>
                <a:schemeClr val="tx1"/>
              </a:solidFill>
              <a:prstDash val="solid"/>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23" name="Oval 22">
              <a:extLst>
                <a:ext uri="{FF2B5EF4-FFF2-40B4-BE49-F238E27FC236}">
                  <a16:creationId xmlns:a16="http://schemas.microsoft.com/office/drawing/2014/main" id="{A12F2C62-4619-9342-AD03-1EEB9F476428}"/>
                </a:ext>
              </a:extLst>
            </p:cNvPr>
            <p:cNvSpPr/>
            <p:nvPr/>
          </p:nvSpPr>
          <p:spPr bwMode="auto">
            <a:xfrm>
              <a:off x="2582433" y="968375"/>
              <a:ext cx="401637" cy="400050"/>
            </a:xfrm>
            <a:prstGeom prst="ellipse">
              <a:avLst/>
            </a:prstGeom>
            <a:noFill/>
            <a:ln w="38100">
              <a:solidFill>
                <a:schemeClr val="tx1"/>
              </a:solidFill>
              <a:prstDash val="solid"/>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24" name="Freeform 23">
              <a:extLst>
                <a:ext uri="{FF2B5EF4-FFF2-40B4-BE49-F238E27FC236}">
                  <a16:creationId xmlns:a16="http://schemas.microsoft.com/office/drawing/2014/main" id="{2443B3AA-0AAC-3A48-9778-A4049F5CB90F}"/>
                </a:ext>
              </a:extLst>
            </p:cNvPr>
            <p:cNvSpPr/>
            <p:nvPr/>
          </p:nvSpPr>
          <p:spPr bwMode="auto">
            <a:xfrm>
              <a:off x="2698320" y="803275"/>
              <a:ext cx="171450" cy="173037"/>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9525">
              <a:solidFill>
                <a:schemeClr val="tx1"/>
              </a:solidFill>
              <a:prstDash val="solid"/>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25" name="Freeform 24">
              <a:extLst>
                <a:ext uri="{FF2B5EF4-FFF2-40B4-BE49-F238E27FC236}">
                  <a16:creationId xmlns:a16="http://schemas.microsoft.com/office/drawing/2014/main" id="{9C7AFBD2-1C6B-3D4A-8EEE-722C96333D46}"/>
                </a:ext>
              </a:extLst>
            </p:cNvPr>
            <p:cNvSpPr/>
            <p:nvPr/>
          </p:nvSpPr>
          <p:spPr bwMode="auto">
            <a:xfrm>
              <a:off x="3212670" y="803275"/>
              <a:ext cx="173038" cy="173037"/>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9525">
              <a:solidFill>
                <a:schemeClr val="tx1"/>
              </a:solidFill>
              <a:prstDash val="solid"/>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26" name="TextBox 55">
              <a:extLst>
                <a:ext uri="{FF2B5EF4-FFF2-40B4-BE49-F238E27FC236}">
                  <a16:creationId xmlns:a16="http://schemas.microsoft.com/office/drawing/2014/main" id="{28A0B1ED-CB53-B548-8C8A-7B82AE0CB064}"/>
                </a:ext>
              </a:extLst>
            </p:cNvPr>
            <p:cNvSpPr txBox="1">
              <a:spLocks noChangeArrowheads="1"/>
            </p:cNvSpPr>
            <p:nvPr/>
          </p:nvSpPr>
          <p:spPr bwMode="auto">
            <a:xfrm>
              <a:off x="2596348" y="979300"/>
              <a:ext cx="377846" cy="395667"/>
            </a:xfrm>
            <a:prstGeom prst="rect">
              <a:avLst/>
            </a:prstGeom>
            <a:noFill/>
            <a:ln w="9525">
              <a:noFill/>
              <a:prstDash val="solid"/>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27" name="TextBox 57">
              <a:extLst>
                <a:ext uri="{FF2B5EF4-FFF2-40B4-BE49-F238E27FC236}">
                  <a16:creationId xmlns:a16="http://schemas.microsoft.com/office/drawing/2014/main" id="{139D9EC7-F5A3-F242-83F6-0A9EC6A5B01D}"/>
                </a:ext>
              </a:extLst>
            </p:cNvPr>
            <p:cNvSpPr txBox="1">
              <a:spLocks noChangeArrowheads="1"/>
            </p:cNvSpPr>
            <p:nvPr/>
          </p:nvSpPr>
          <p:spPr bwMode="auto">
            <a:xfrm>
              <a:off x="3124239" y="979300"/>
              <a:ext cx="368955"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28" name="TextBox 58">
              <a:extLst>
                <a:ext uri="{FF2B5EF4-FFF2-40B4-BE49-F238E27FC236}">
                  <a16:creationId xmlns:a16="http://schemas.microsoft.com/office/drawing/2014/main" id="{272A1484-D23B-8843-9818-F8BB7B42B29A}"/>
                </a:ext>
              </a:extLst>
            </p:cNvPr>
            <p:cNvSpPr txBox="1">
              <a:spLocks noChangeArrowheads="1"/>
            </p:cNvSpPr>
            <p:nvPr/>
          </p:nvSpPr>
          <p:spPr bwMode="auto">
            <a:xfrm>
              <a:off x="2584405" y="558693"/>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29" name="TextBox 59">
              <a:extLst>
                <a:ext uri="{FF2B5EF4-FFF2-40B4-BE49-F238E27FC236}">
                  <a16:creationId xmlns:a16="http://schemas.microsoft.com/office/drawing/2014/main" id="{327531A2-D994-F447-AC75-6A7631CF923F}"/>
                </a:ext>
              </a:extLst>
            </p:cNvPr>
            <p:cNvSpPr txBox="1">
              <a:spLocks noChangeArrowheads="1"/>
            </p:cNvSpPr>
            <p:nvPr/>
          </p:nvSpPr>
          <p:spPr bwMode="auto">
            <a:xfrm>
              <a:off x="3113042" y="560279"/>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0" name="Oval 29">
              <a:extLst>
                <a:ext uri="{FF2B5EF4-FFF2-40B4-BE49-F238E27FC236}">
                  <a16:creationId xmlns:a16="http://schemas.microsoft.com/office/drawing/2014/main" id="{04A51943-313A-7245-81B9-70B57B3CA7A2}"/>
                </a:ext>
              </a:extLst>
            </p:cNvPr>
            <p:cNvSpPr/>
            <p:nvPr/>
          </p:nvSpPr>
          <p:spPr bwMode="auto">
            <a:xfrm>
              <a:off x="3671458" y="962025"/>
              <a:ext cx="401637" cy="400050"/>
            </a:xfrm>
            <a:prstGeom prst="ellipse">
              <a:avLst/>
            </a:prstGeom>
            <a:noFill/>
            <a:ln w="38100">
              <a:solidFill>
                <a:schemeClr val="tx1"/>
              </a:solidFill>
              <a:prstDash val="solid"/>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sp>
          <p:nvSpPr>
            <p:cNvPr id="31" name="Freeform 30">
              <a:extLst>
                <a:ext uri="{FF2B5EF4-FFF2-40B4-BE49-F238E27FC236}">
                  <a16:creationId xmlns:a16="http://schemas.microsoft.com/office/drawing/2014/main" id="{88446F96-3A4A-684A-86EB-B3ADCEF1A91A}"/>
                </a:ext>
              </a:extLst>
            </p:cNvPr>
            <p:cNvSpPr/>
            <p:nvPr/>
          </p:nvSpPr>
          <p:spPr bwMode="auto">
            <a:xfrm>
              <a:off x="3787345" y="803275"/>
              <a:ext cx="171450" cy="173037"/>
            </a:xfrm>
            <a:custGeom>
              <a:avLst/>
              <a:gdLst>
                <a:gd name="connsiteX0" fmla="*/ 0 w 905256"/>
                <a:gd name="connsiteY0" fmla="*/ 906780 h 915924"/>
                <a:gd name="connsiteX1" fmla="*/ 448056 w 905256"/>
                <a:gd name="connsiteY1" fmla="*/ 1524 h 915924"/>
                <a:gd name="connsiteX2" fmla="*/ 905256 w 905256"/>
                <a:gd name="connsiteY2" fmla="*/ 915924 h 915924"/>
              </a:gdLst>
              <a:ahLst/>
              <a:cxnLst>
                <a:cxn ang="0">
                  <a:pos x="connsiteX0" y="connsiteY0"/>
                </a:cxn>
                <a:cxn ang="0">
                  <a:pos x="connsiteX1" y="connsiteY1"/>
                </a:cxn>
                <a:cxn ang="0">
                  <a:pos x="connsiteX2" y="connsiteY2"/>
                </a:cxn>
              </a:cxnLst>
              <a:rect l="l" t="t" r="r" b="b"/>
              <a:pathLst>
                <a:path w="905256" h="915924">
                  <a:moveTo>
                    <a:pt x="0" y="906780"/>
                  </a:moveTo>
                  <a:cubicBezTo>
                    <a:pt x="148590" y="453390"/>
                    <a:pt x="297180" y="0"/>
                    <a:pt x="448056" y="1524"/>
                  </a:cubicBezTo>
                  <a:cubicBezTo>
                    <a:pt x="598932" y="3048"/>
                    <a:pt x="752094" y="459486"/>
                    <a:pt x="905256" y="915924"/>
                  </a:cubicBezTo>
                </a:path>
              </a:pathLst>
            </a:custGeom>
            <a:ln w="9525">
              <a:solidFill>
                <a:schemeClr val="tx1"/>
              </a:solidFill>
              <a:prstDash val="solid"/>
              <a:headEnd type="triangle" w="lg" len="lg"/>
              <a:tailEnd type="triangle" w="lg" len="lg"/>
            </a:ln>
          </p:spPr>
          <p:style>
            <a:lnRef idx="1">
              <a:schemeClr val="dk1"/>
            </a:lnRef>
            <a:fillRef idx="0">
              <a:schemeClr val="dk1"/>
            </a:fillRef>
            <a:effectRef idx="0">
              <a:schemeClr val="dk1"/>
            </a:effectRef>
            <a:fontRef idx="minor">
              <a:schemeClr val="tx1"/>
            </a:fontRef>
          </p:style>
          <p:txBody>
            <a:bodyPr anchor="ctr"/>
            <a:lstStyle/>
            <a:p>
              <a:endParaRPr lang="en-US"/>
            </a:p>
          </p:txBody>
        </p:sp>
        <p:sp>
          <p:nvSpPr>
            <p:cNvPr id="32" name="TextBox 84">
              <a:extLst>
                <a:ext uri="{FF2B5EF4-FFF2-40B4-BE49-F238E27FC236}">
                  <a16:creationId xmlns:a16="http://schemas.microsoft.com/office/drawing/2014/main" id="{D2C302F0-058D-FA4C-8CA4-94D70312BB68}"/>
                </a:ext>
              </a:extLst>
            </p:cNvPr>
            <p:cNvSpPr txBox="1">
              <a:spLocks noChangeArrowheads="1"/>
            </p:cNvSpPr>
            <p:nvPr/>
          </p:nvSpPr>
          <p:spPr bwMode="auto">
            <a:xfrm>
              <a:off x="3696571" y="968189"/>
              <a:ext cx="359430" cy="39566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6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6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3" name="TextBox 85">
              <a:extLst>
                <a:ext uri="{FF2B5EF4-FFF2-40B4-BE49-F238E27FC236}">
                  <a16:creationId xmlns:a16="http://schemas.microsoft.com/office/drawing/2014/main" id="{9DF2CBF1-F601-F349-8EEE-27C7918DD06F}"/>
                </a:ext>
              </a:extLst>
            </p:cNvPr>
            <p:cNvSpPr txBox="1">
              <a:spLocks noChangeArrowheads="1"/>
            </p:cNvSpPr>
            <p:nvPr/>
          </p:nvSpPr>
          <p:spPr bwMode="auto">
            <a:xfrm>
              <a:off x="3695655" y="584088"/>
              <a:ext cx="353714" cy="25310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4" name="TextBox 92">
              <a:extLst>
                <a:ext uri="{FF2B5EF4-FFF2-40B4-BE49-F238E27FC236}">
                  <a16:creationId xmlns:a16="http://schemas.microsoft.com/office/drawing/2014/main" id="{14BF9444-001E-9A48-A0FC-9F582A95E923}"/>
                </a:ext>
              </a:extLst>
            </p:cNvPr>
            <p:cNvSpPr txBox="1">
              <a:spLocks noChangeArrowheads="1"/>
            </p:cNvSpPr>
            <p:nvPr/>
          </p:nvSpPr>
          <p:spPr bwMode="auto">
            <a:xfrm>
              <a:off x="3039880" y="2227777"/>
              <a:ext cx="574707" cy="543257"/>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2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IQ</a:t>
              </a:r>
              <a:r>
                <a:rPr lang="en-US" sz="2400" kern="1200" baseline="-250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2</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5" name="Rectangle 34">
              <a:extLst>
                <a:ext uri="{FF2B5EF4-FFF2-40B4-BE49-F238E27FC236}">
                  <a16:creationId xmlns:a16="http://schemas.microsoft.com/office/drawing/2014/main" id="{5A5284D3-E6DE-C641-8B84-828C093FDB68}"/>
                </a:ext>
              </a:extLst>
            </p:cNvPr>
            <p:cNvSpPr/>
            <p:nvPr/>
          </p:nvSpPr>
          <p:spPr bwMode="auto">
            <a:xfrm>
              <a:off x="3039633" y="2180431"/>
              <a:ext cx="555625" cy="557213"/>
            </a:xfrm>
            <a:prstGeom prst="rect">
              <a:avLst/>
            </a:prstGeom>
            <a:noFill/>
            <a:ln w="28575">
              <a:solidFill>
                <a:schemeClr val="tx1"/>
              </a:solidFill>
              <a:prstDash val="solid"/>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cxnSp>
          <p:nvCxnSpPr>
            <p:cNvPr id="36" name="Shape 181">
              <a:extLst>
                <a:ext uri="{FF2B5EF4-FFF2-40B4-BE49-F238E27FC236}">
                  <a16:creationId xmlns:a16="http://schemas.microsoft.com/office/drawing/2014/main" id="{F84A123F-871B-734D-BB5D-BE397623916B}"/>
                </a:ext>
              </a:extLst>
            </p:cNvPr>
            <p:cNvCxnSpPr>
              <a:stCxn id="5" idx="7"/>
              <a:endCxn id="21" idx="1"/>
            </p:cNvCxnSpPr>
            <p:nvPr/>
          </p:nvCxnSpPr>
          <p:spPr>
            <a:xfrm rot="16200000" flipH="1">
              <a:off x="1589452" y="-24607"/>
              <a:ext cx="11112" cy="2092325"/>
            </a:xfrm>
            <a:prstGeom prst="curvedConnector3">
              <a:avLst>
                <a:gd name="adj1" fmla="val -6654029"/>
              </a:avLst>
            </a:prstGeom>
            <a:ln>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7" name="Shape 181">
              <a:extLst>
                <a:ext uri="{FF2B5EF4-FFF2-40B4-BE49-F238E27FC236}">
                  <a16:creationId xmlns:a16="http://schemas.microsoft.com/office/drawing/2014/main" id="{F1966B30-1C78-CA46-BB65-145D21C0E093}"/>
                </a:ext>
              </a:extLst>
            </p:cNvPr>
            <p:cNvCxnSpPr>
              <a:endCxn id="19" idx="1"/>
            </p:cNvCxnSpPr>
            <p:nvPr/>
          </p:nvCxnSpPr>
          <p:spPr>
            <a:xfrm rot="16200000" flipH="1">
              <a:off x="2105390" y="-24607"/>
              <a:ext cx="11112" cy="2092325"/>
            </a:xfrm>
            <a:prstGeom prst="curvedConnector3">
              <a:avLst>
                <a:gd name="adj1" fmla="val -6710791"/>
              </a:avLst>
            </a:prstGeom>
            <a:ln>
              <a:solidFill>
                <a:schemeClr val="tx1"/>
              </a:solidFill>
              <a:prstDash val="solid"/>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58">
              <a:extLst>
                <a:ext uri="{FF2B5EF4-FFF2-40B4-BE49-F238E27FC236}">
                  <a16:creationId xmlns:a16="http://schemas.microsoft.com/office/drawing/2014/main" id="{291EE48B-CE63-AE40-8A02-C61FB98704B2}"/>
                </a:ext>
              </a:extLst>
            </p:cNvPr>
            <p:cNvSpPr txBox="1">
              <a:spLocks noChangeArrowheads="1"/>
            </p:cNvSpPr>
            <p:nvPr/>
          </p:nvSpPr>
          <p:spPr bwMode="auto">
            <a:xfrm>
              <a:off x="710600" y="9950"/>
              <a:ext cx="1069984" cy="253101"/>
            </a:xfrm>
            <a:prstGeom prst="rect">
              <a:avLst/>
            </a:prstGeom>
            <a:noFill/>
            <a:ln w="9525">
              <a:noFill/>
              <a:miter lim="800000"/>
              <a:headEnd/>
              <a:tailEnd/>
            </a:ln>
          </p:spPr>
          <p:txBody>
            <a:bodyPr wrap="squar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MZ=1.0/DZ=0.5</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39" name="TextBox 58">
              <a:extLst>
                <a:ext uri="{FF2B5EF4-FFF2-40B4-BE49-F238E27FC236}">
                  <a16:creationId xmlns:a16="http://schemas.microsoft.com/office/drawing/2014/main" id="{0BA092CE-6097-644D-BF6C-13A2BB297DC8}"/>
                </a:ext>
              </a:extLst>
            </p:cNvPr>
            <p:cNvSpPr txBox="1">
              <a:spLocks noChangeArrowheads="1"/>
            </p:cNvSpPr>
            <p:nvPr/>
          </p:nvSpPr>
          <p:spPr bwMode="auto">
            <a:xfrm>
              <a:off x="2076405" y="0"/>
              <a:ext cx="423372" cy="253101"/>
            </a:xfrm>
            <a:prstGeom prst="rect">
              <a:avLst/>
            </a:prstGeom>
            <a:noFill/>
            <a:ln w="9525">
              <a:noFill/>
              <a:miter lim="800000"/>
              <a:headEnd/>
              <a:tailEnd/>
            </a:ln>
          </p:spPr>
          <p:txBody>
            <a:bodyPr wrap="square">
              <a:spAutoFit/>
            </a:bodyPr>
            <a:lstStyle/>
            <a:p>
              <a:pPr marL="0" marR="0" algn="ctr" fontAlgn="base">
                <a:spcBef>
                  <a:spcPts val="0"/>
                </a:spcBef>
                <a:spcAft>
                  <a:spcPts val="0"/>
                </a:spcAft>
              </a:pPr>
              <a:r>
                <a:rPr lang="en-US" sz="10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1.0</a:t>
              </a:r>
              <a:endParaRPr lang="en-US" sz="1000">
                <a:effectLst/>
                <a:latin typeface="Times" pitchFamily="2" charset="0"/>
                <a:ea typeface="MS Mincho" panose="02020609040205080304" pitchFamily="49" charset="-128"/>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5257D24E-B839-DD4A-8850-58D564136F15}"/>
                </a:ext>
              </a:extLst>
            </p:cNvPr>
            <p:cNvCxnSpPr>
              <a:stCxn id="5" idx="4"/>
            </p:cNvCxnSpPr>
            <p:nvPr/>
          </p:nvCxnSpPr>
          <p:spPr bwMode="auto">
            <a:xfrm rot="16200000" flipH="1">
              <a:off x="175783" y="1587499"/>
              <a:ext cx="808038" cy="347663"/>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B87C195A-DCC1-2742-A5AE-CFCA6783693B}"/>
                </a:ext>
              </a:extLst>
            </p:cNvPr>
            <p:cNvCxnSpPr>
              <a:stCxn id="12" idx="4"/>
            </p:cNvCxnSpPr>
            <p:nvPr/>
          </p:nvCxnSpPr>
          <p:spPr bwMode="auto">
            <a:xfrm rot="5400000">
              <a:off x="882220" y="1552575"/>
              <a:ext cx="814388" cy="411162"/>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42" name="TextBox 42">
              <a:extLst>
                <a:ext uri="{FF2B5EF4-FFF2-40B4-BE49-F238E27FC236}">
                  <a16:creationId xmlns:a16="http://schemas.microsoft.com/office/drawing/2014/main" id="{5DB7013D-6BBA-F246-8511-8FD0CC1C32AE}"/>
                </a:ext>
              </a:extLst>
            </p:cNvPr>
            <p:cNvSpPr txBox="1">
              <a:spLocks noChangeArrowheads="1"/>
            </p:cNvSpPr>
            <p:nvPr/>
          </p:nvSpPr>
          <p:spPr bwMode="auto">
            <a:xfrm>
              <a:off x="1101908" y="1693537"/>
              <a:ext cx="843328" cy="314649"/>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400" b="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400" b="1"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dirty="0">
                <a:effectLst/>
                <a:latin typeface="Times" pitchFamily="2" charset="0"/>
                <a:ea typeface="MS Mincho" panose="02020609040205080304" pitchFamily="49" charset="-128"/>
                <a:cs typeface="Times New Roman" panose="02020603050405020304" pitchFamily="18" charset="0"/>
              </a:endParaRPr>
            </a:p>
          </p:txBody>
        </p:sp>
        <p:sp>
          <p:nvSpPr>
            <p:cNvPr id="43" name="TextBox 51">
              <a:extLst>
                <a:ext uri="{FF2B5EF4-FFF2-40B4-BE49-F238E27FC236}">
                  <a16:creationId xmlns:a16="http://schemas.microsoft.com/office/drawing/2014/main" id="{B63E77DE-EE4A-CA45-9229-1A3DA289CBBE}"/>
                </a:ext>
              </a:extLst>
            </p:cNvPr>
            <p:cNvSpPr txBox="1">
              <a:spLocks noChangeArrowheads="1"/>
            </p:cNvSpPr>
            <p:nvPr/>
          </p:nvSpPr>
          <p:spPr bwMode="auto">
            <a:xfrm>
              <a:off x="0" y="1707920"/>
              <a:ext cx="854025" cy="315711"/>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44" name="TextBox 50">
              <a:extLst>
                <a:ext uri="{FF2B5EF4-FFF2-40B4-BE49-F238E27FC236}">
                  <a16:creationId xmlns:a16="http://schemas.microsoft.com/office/drawing/2014/main" id="{EAD3D143-5784-924D-8CB0-815AC7901F83}"/>
                </a:ext>
              </a:extLst>
            </p:cNvPr>
            <p:cNvSpPr txBox="1">
              <a:spLocks noChangeArrowheads="1"/>
            </p:cNvSpPr>
            <p:nvPr/>
          </p:nvSpPr>
          <p:spPr bwMode="auto">
            <a:xfrm>
              <a:off x="2930888" y="1442957"/>
              <a:ext cx="813481" cy="314649"/>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c'</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cxnSp>
          <p:nvCxnSpPr>
            <p:cNvPr id="45" name="Straight Arrow Connector 44">
              <a:extLst>
                <a:ext uri="{FF2B5EF4-FFF2-40B4-BE49-F238E27FC236}">
                  <a16:creationId xmlns:a16="http://schemas.microsoft.com/office/drawing/2014/main" id="{D641D5E4-D632-FD44-919E-B5A791CA9986}"/>
                </a:ext>
              </a:extLst>
            </p:cNvPr>
            <p:cNvCxnSpPr>
              <a:stCxn id="21" idx="4"/>
            </p:cNvCxnSpPr>
            <p:nvPr/>
          </p:nvCxnSpPr>
          <p:spPr bwMode="auto">
            <a:xfrm rot="16200000" flipH="1">
              <a:off x="2552270" y="1598613"/>
              <a:ext cx="808037" cy="347662"/>
            </a:xfrm>
            <a:prstGeom prst="straightConnector1">
              <a:avLst/>
            </a:prstGeom>
            <a:ln w="9525">
              <a:solidFill>
                <a:schemeClr val="tx1"/>
              </a:solidFill>
              <a:prstDash val="solid"/>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5A68902C-1C35-314F-957B-23B43E4C547F}"/>
                </a:ext>
              </a:extLst>
            </p:cNvPr>
            <p:cNvCxnSpPr>
              <a:stCxn id="28" idx="4"/>
            </p:cNvCxnSpPr>
            <p:nvPr/>
          </p:nvCxnSpPr>
          <p:spPr bwMode="auto">
            <a:xfrm rot="5400000">
              <a:off x="3258708" y="1563687"/>
              <a:ext cx="814387" cy="411163"/>
            </a:xfrm>
            <a:prstGeom prst="straightConnector1">
              <a:avLst/>
            </a:prstGeom>
            <a:ln w="9525">
              <a:solidFill>
                <a:schemeClr val="tx1"/>
              </a:solidFill>
              <a:prstDash val="solid"/>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47" name="TextBox 42">
              <a:extLst>
                <a:ext uri="{FF2B5EF4-FFF2-40B4-BE49-F238E27FC236}">
                  <a16:creationId xmlns:a16="http://schemas.microsoft.com/office/drawing/2014/main" id="{EA0DF0D0-CD1E-CD43-8D33-1DF55460972C}"/>
                </a:ext>
              </a:extLst>
            </p:cNvPr>
            <p:cNvSpPr txBox="1">
              <a:spLocks noChangeArrowheads="1"/>
            </p:cNvSpPr>
            <p:nvPr/>
          </p:nvSpPr>
          <p:spPr bwMode="auto">
            <a:xfrm>
              <a:off x="3509533" y="1690461"/>
              <a:ext cx="843328" cy="314649"/>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e'</a:t>
              </a:r>
              <a:r>
                <a:rPr lang="en-US" sz="1400" b="1"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48" name="TextBox 51">
              <a:extLst>
                <a:ext uri="{FF2B5EF4-FFF2-40B4-BE49-F238E27FC236}">
                  <a16:creationId xmlns:a16="http://schemas.microsoft.com/office/drawing/2014/main" id="{9619483B-6D17-384B-B876-DD9DEE0D72CD}"/>
                </a:ext>
              </a:extLst>
            </p:cNvPr>
            <p:cNvSpPr txBox="1">
              <a:spLocks noChangeArrowheads="1"/>
            </p:cNvSpPr>
            <p:nvPr/>
          </p:nvSpPr>
          <p:spPr bwMode="auto">
            <a:xfrm>
              <a:off x="2407448" y="1704844"/>
              <a:ext cx="854025" cy="315711"/>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400" b="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i="1" kern="1200" dirty="0" err="1">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a:t>
              </a:r>
              <a:r>
                <a:rPr lang="en-US" sz="1400" b="1"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a:t>
              </a:r>
              <a:r>
                <a:rPr lang="en-US" sz="1400" b="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dirty="0">
                <a:effectLst/>
                <a:latin typeface="Times" pitchFamily="2" charset="0"/>
                <a:ea typeface="MS Mincho" panose="02020609040205080304" pitchFamily="49" charset="-128"/>
                <a:cs typeface="Times New Roman" panose="02020603050405020304" pitchFamily="18" charset="0"/>
              </a:endParaRPr>
            </a:p>
          </p:txBody>
        </p:sp>
        <p:sp>
          <p:nvSpPr>
            <p:cNvPr id="49" name="Rectangle 48">
              <a:extLst>
                <a:ext uri="{FF2B5EF4-FFF2-40B4-BE49-F238E27FC236}">
                  <a16:creationId xmlns:a16="http://schemas.microsoft.com/office/drawing/2014/main" id="{25F08332-DA13-2347-9089-748F370B1FFA}"/>
                </a:ext>
              </a:extLst>
            </p:cNvPr>
            <p:cNvSpPr/>
            <p:nvPr/>
          </p:nvSpPr>
          <p:spPr bwMode="auto">
            <a:xfrm>
              <a:off x="1852000" y="2180431"/>
              <a:ext cx="555625" cy="557212"/>
            </a:xfrm>
            <a:prstGeom prst="rect">
              <a:avLst/>
            </a:prstGeom>
            <a:noFill/>
            <a:ln w="28575">
              <a:headEnd type="none" w="med" len="med"/>
              <a:tailEnd type="triangle" w="lg" len="lg"/>
            </a:ln>
          </p:spPr>
          <p:style>
            <a:lnRef idx="2">
              <a:schemeClr val="dk1"/>
            </a:lnRef>
            <a:fillRef idx="1">
              <a:schemeClr val="lt1"/>
            </a:fillRef>
            <a:effectRef idx="0">
              <a:schemeClr val="dk1"/>
            </a:effectRef>
            <a:fontRef idx="minor">
              <a:schemeClr val="dk1"/>
            </a:fontRef>
          </p:style>
          <p:txBody>
            <a:bodyPr anchor="ctr"/>
            <a:lstStyle/>
            <a:p>
              <a:endParaRPr lang="en-US"/>
            </a:p>
          </p:txBody>
        </p:sp>
        <p:cxnSp>
          <p:nvCxnSpPr>
            <p:cNvPr id="50" name="Straight Arrow Connector 49">
              <a:extLst>
                <a:ext uri="{FF2B5EF4-FFF2-40B4-BE49-F238E27FC236}">
                  <a16:creationId xmlns:a16="http://schemas.microsoft.com/office/drawing/2014/main" id="{3CD1F388-ECB9-B84C-A5FC-A445FAAA3699}"/>
                </a:ext>
              </a:extLst>
            </p:cNvPr>
            <p:cNvCxnSpPr>
              <a:stCxn id="47" idx="1"/>
              <a:endCxn id="18" idx="3"/>
            </p:cNvCxnSpPr>
            <p:nvPr/>
          </p:nvCxnSpPr>
          <p:spPr bwMode="auto">
            <a:xfrm flipH="1">
              <a:off x="1218770" y="2459037"/>
              <a:ext cx="633230" cy="0"/>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BCCE77C3-A9C8-F442-9289-3678C319777F}"/>
                </a:ext>
              </a:extLst>
            </p:cNvPr>
            <p:cNvCxnSpPr>
              <a:stCxn id="47" idx="3"/>
              <a:endCxn id="33" idx="1"/>
            </p:cNvCxnSpPr>
            <p:nvPr/>
          </p:nvCxnSpPr>
          <p:spPr bwMode="auto">
            <a:xfrm>
              <a:off x="2407625" y="2459037"/>
              <a:ext cx="632008" cy="1"/>
            </a:xfrm>
            <a:prstGeom prst="straightConnector1">
              <a:avLst/>
            </a:prstGeom>
            <a:ln>
              <a:headEnd type="none" w="lg" len="lg"/>
              <a:tailEnd type="triangle" w="lg" len="lg"/>
            </a:ln>
          </p:spPr>
          <p:style>
            <a:lnRef idx="1">
              <a:schemeClr val="dk1"/>
            </a:lnRef>
            <a:fillRef idx="0">
              <a:schemeClr val="dk1"/>
            </a:fillRef>
            <a:effectRef idx="0">
              <a:schemeClr val="dk1"/>
            </a:effectRef>
            <a:fontRef idx="minor">
              <a:schemeClr val="tx1"/>
            </a:fontRef>
          </p:style>
        </p:cxnSp>
        <p:sp>
          <p:nvSpPr>
            <p:cNvPr id="52" name="TextBox 92">
              <a:extLst>
                <a:ext uri="{FF2B5EF4-FFF2-40B4-BE49-F238E27FC236}">
                  <a16:creationId xmlns:a16="http://schemas.microsoft.com/office/drawing/2014/main" id="{9BC5B43C-FCD6-DB48-BABA-AD535DE5EEE7}"/>
                </a:ext>
              </a:extLst>
            </p:cNvPr>
            <p:cNvSpPr txBox="1">
              <a:spLocks noChangeArrowheads="1"/>
            </p:cNvSpPr>
            <p:nvPr/>
          </p:nvSpPr>
          <p:spPr bwMode="auto">
            <a:xfrm>
              <a:off x="1831971" y="2227777"/>
              <a:ext cx="619836" cy="469471"/>
            </a:xfrm>
            <a:prstGeom prst="rect">
              <a:avLst/>
            </a:prstGeom>
            <a:noFill/>
            <a:ln w="9525">
              <a:noFill/>
              <a:miter lim="800000"/>
              <a:headEnd/>
              <a:tailEnd/>
            </a:ln>
          </p:spPr>
          <p:txBody>
            <a:bodyPr wrap="none">
              <a:spAutoFit/>
            </a:bodyPr>
            <a:lstStyle/>
            <a:p>
              <a:pPr marL="0" marR="0" algn="ctr" fontAlgn="base">
                <a:spcBef>
                  <a:spcPts val="0"/>
                </a:spcBef>
                <a:spcAft>
                  <a:spcPts val="0"/>
                </a:spcAft>
              </a:pPr>
              <a:r>
                <a:rPr lang="en-US" sz="2400" kern="120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SES</a:t>
              </a:r>
              <a:endParaRPr lang="en-US" sz="1000">
                <a:effectLst/>
                <a:latin typeface="Times" pitchFamily="2" charset="0"/>
                <a:ea typeface="MS Mincho" panose="02020609040205080304" pitchFamily="49" charset="-128"/>
                <a:cs typeface="Times New Roman" panose="02020603050405020304" pitchFamily="18" charset="0"/>
              </a:endParaRPr>
            </a:p>
          </p:txBody>
        </p:sp>
        <p:sp>
          <p:nvSpPr>
            <p:cNvPr id="53" name="TextBox 50">
              <a:extLst>
                <a:ext uri="{FF2B5EF4-FFF2-40B4-BE49-F238E27FC236}">
                  <a16:creationId xmlns:a16="http://schemas.microsoft.com/office/drawing/2014/main" id="{1F5A7776-A498-E848-B45A-2BBC3F50A6E1}"/>
                </a:ext>
              </a:extLst>
            </p:cNvPr>
            <p:cNvSpPr txBox="1">
              <a:spLocks noChangeArrowheads="1"/>
            </p:cNvSpPr>
            <p:nvPr/>
          </p:nvSpPr>
          <p:spPr bwMode="auto">
            <a:xfrm>
              <a:off x="1502705" y="2304706"/>
              <a:ext cx="188945" cy="193002"/>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a:t>
              </a:r>
              <a:r>
                <a:rPr lang="en-US" sz="1000" b="1" i="1" kern="1200" baseline="-250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1</a:t>
              </a:r>
              <a:endParaRPr lang="en-US" sz="1000" dirty="0">
                <a:effectLst/>
                <a:latin typeface="Times" pitchFamily="2" charset="0"/>
                <a:ea typeface="MS Mincho" panose="02020609040205080304" pitchFamily="49" charset="-128"/>
                <a:cs typeface="Times New Roman" panose="02020603050405020304" pitchFamily="18" charset="0"/>
              </a:endParaRPr>
            </a:p>
          </p:txBody>
        </p:sp>
        <p:sp>
          <p:nvSpPr>
            <p:cNvPr id="54" name="TextBox 50">
              <a:extLst>
                <a:ext uri="{FF2B5EF4-FFF2-40B4-BE49-F238E27FC236}">
                  <a16:creationId xmlns:a16="http://schemas.microsoft.com/office/drawing/2014/main" id="{995A1D53-6735-3341-BBD5-80C1726457BE}"/>
                </a:ext>
              </a:extLst>
            </p:cNvPr>
            <p:cNvSpPr txBox="1">
              <a:spLocks noChangeArrowheads="1"/>
            </p:cNvSpPr>
            <p:nvPr/>
          </p:nvSpPr>
          <p:spPr bwMode="auto">
            <a:xfrm>
              <a:off x="2549250" y="2304706"/>
              <a:ext cx="200107" cy="193002"/>
            </a:xfrm>
            <a:prstGeom prst="rect">
              <a:avLst/>
            </a:prstGeom>
            <a:solidFill>
              <a:schemeClr val="bg1"/>
            </a:solidFill>
            <a:ln w="9525">
              <a:noFill/>
              <a:miter lim="800000"/>
              <a:headEnd/>
              <a:tailEnd/>
            </a:ln>
          </p:spPr>
          <p:txBody>
            <a:bodyPr wrap="none">
              <a:spAutoFit/>
            </a:bodyPr>
            <a:lstStyle/>
            <a:p>
              <a:pPr marL="0" marR="0" algn="ctr" fontAlgn="base">
                <a:spcBef>
                  <a:spcPts val="0"/>
                </a:spcBef>
                <a:spcAft>
                  <a:spcPts val="0"/>
                </a:spcAft>
              </a:pPr>
              <a:r>
                <a:rPr lang="en-US" sz="1400" b="1" i="1" kern="1200" dirty="0">
                  <a:solidFill>
                    <a:srgbClr val="000000"/>
                  </a:solidFill>
                  <a:effectLst/>
                  <a:latin typeface="Calibri" panose="020F0502020204030204" pitchFamily="34" charset="0"/>
                  <a:ea typeface="MS Mincho" panose="02020609040205080304" pitchFamily="49" charset="-128"/>
                  <a:cs typeface="Times New Roman" panose="02020603050405020304" pitchFamily="18" charset="0"/>
                </a:rPr>
                <a:t>s</a:t>
              </a:r>
              <a:r>
                <a:rPr lang="en-US" sz="1400" b="1" i="1" baseline="-25000" dirty="0">
                  <a:solidFill>
                    <a:srgbClr val="000000"/>
                  </a:solidFill>
                  <a:latin typeface="Calibri" panose="020F0502020204030204" pitchFamily="34" charset="0"/>
                  <a:ea typeface="MS Mincho" panose="02020609040205080304" pitchFamily="49" charset="-128"/>
                  <a:cs typeface="Times New Roman" panose="02020603050405020304" pitchFamily="18" charset="0"/>
                </a:rPr>
                <a:t>2</a:t>
              </a:r>
              <a:endParaRPr lang="en-US" sz="1000" dirty="0">
                <a:effectLst/>
                <a:latin typeface="Times" pitchFamily="2" charset="0"/>
                <a:ea typeface="MS Mincho" panose="02020609040205080304" pitchFamily="49" charset="-128"/>
                <a:cs typeface="Times New Roman" panose="02020603050405020304" pitchFamily="18" charset="0"/>
              </a:endParaRPr>
            </a:p>
          </p:txBody>
        </p:sp>
      </p:grpSp>
    </p:spTree>
    <p:extLst>
      <p:ext uri="{BB962C8B-B14F-4D97-AF65-F5344CB8AC3E}">
        <p14:creationId xmlns:p14="http://schemas.microsoft.com/office/powerpoint/2010/main" val="3167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76200" y="1752600"/>
            <a:ext cx="8839200" cy="4572000"/>
          </a:xfrm>
        </p:spPr>
        <p:txBody>
          <a:bodyPr>
            <a:normAutofit/>
          </a:bodyPr>
          <a:lstStyle/>
          <a:p>
            <a:r>
              <a:rPr lang="en-US" sz="2800" dirty="0"/>
              <a:t>Across all studies:</a:t>
            </a:r>
          </a:p>
          <a:p>
            <a:pPr lvl="1"/>
            <a:r>
              <a:rPr lang="en-US" sz="2400" dirty="0"/>
              <a:t>No Gene x SES interaction</a:t>
            </a:r>
          </a:p>
          <a:p>
            <a:r>
              <a:rPr lang="en-US" sz="2800" dirty="0"/>
              <a:t>Between study contexts:</a:t>
            </a:r>
          </a:p>
          <a:p>
            <a:pPr lvl="1"/>
            <a:r>
              <a:rPr lang="en-US" sz="2400" dirty="0"/>
              <a:t>U.S. = Gene x SES</a:t>
            </a:r>
          </a:p>
          <a:p>
            <a:pPr lvl="1"/>
            <a:r>
              <a:rPr lang="en-US" sz="2400" dirty="0"/>
              <a:t>Non-U.S. = no Gene x SES</a:t>
            </a:r>
          </a:p>
        </p:txBody>
      </p:sp>
      <p:sp>
        <p:nvSpPr>
          <p:cNvPr id="6" name="TextBox 5"/>
          <p:cNvSpPr txBox="1"/>
          <p:nvPr/>
        </p:nvSpPr>
        <p:spPr>
          <a:xfrm>
            <a:off x="-6096" y="6513052"/>
            <a:ext cx="753732" cy="338554"/>
          </a:xfrm>
          <a:prstGeom prst="rect">
            <a:avLst/>
          </a:prstGeom>
          <a:noFill/>
        </p:spPr>
        <p:txBody>
          <a:bodyPr wrap="none" rtlCol="0">
            <a:spAutoFit/>
          </a:bodyPr>
          <a:lstStyle/>
          <a:p>
            <a:r>
              <a:rPr lang="en-US" sz="1600" dirty="0">
                <a:solidFill>
                  <a:schemeClr val="tx1">
                    <a:lumMod val="50000"/>
                    <a:lumOff val="50000"/>
                  </a:schemeClr>
                </a:solidFill>
              </a:rPr>
              <a:t>Evans</a:t>
            </a:r>
          </a:p>
        </p:txBody>
      </p:sp>
      <p:pic>
        <p:nvPicPr>
          <p:cNvPr id="5" name="Picture 4"/>
          <p:cNvPicPr>
            <a:picLocks noChangeAspect="1"/>
          </p:cNvPicPr>
          <p:nvPr/>
        </p:nvPicPr>
        <p:blipFill>
          <a:blip r:embed="rId3"/>
          <a:stretch>
            <a:fillRect/>
          </a:stretch>
        </p:blipFill>
        <p:spPr>
          <a:xfrm>
            <a:off x="66261" y="4328491"/>
            <a:ext cx="8950712" cy="2133600"/>
          </a:xfrm>
          <a:prstGeom prst="rect">
            <a:avLst/>
          </a:prstGeom>
        </p:spPr>
      </p:pic>
      <p:sp>
        <p:nvSpPr>
          <p:cNvPr id="4" name="Rectangle 3"/>
          <p:cNvSpPr/>
          <p:nvPr/>
        </p:nvSpPr>
        <p:spPr>
          <a:xfrm>
            <a:off x="4038600" y="5034280"/>
            <a:ext cx="914400" cy="20320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38600" y="5450840"/>
            <a:ext cx="914400" cy="187960"/>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0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2C8E-B3A1-D34B-9E36-7FE960385B4F}"/>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Results</a:t>
            </a:r>
          </a:p>
        </p:txBody>
      </p:sp>
      <p:sp>
        <p:nvSpPr>
          <p:cNvPr id="4" name="Content Placeholder 3">
            <a:extLst>
              <a:ext uri="{FF2B5EF4-FFF2-40B4-BE49-F238E27FC236}">
                <a16:creationId xmlns:a16="http://schemas.microsoft.com/office/drawing/2014/main" id="{B986B717-C754-6348-BB82-68D235C00EDA}"/>
              </a:ext>
            </a:extLst>
          </p:cNvPr>
          <p:cNvSpPr>
            <a:spLocks noGrp="1"/>
          </p:cNvSpPr>
          <p:nvPr>
            <p:ph idx="1"/>
          </p:nvPr>
        </p:nvSpPr>
        <p:spPr>
          <a:xfrm>
            <a:off x="1364119" y="2633150"/>
            <a:ext cx="3641018" cy="2998371"/>
          </a:xfrm>
        </p:spPr>
        <p:txBody>
          <a:bodyPr>
            <a:normAutofit fontScale="70000" lnSpcReduction="20000"/>
          </a:bodyPr>
          <a:lstStyle/>
          <a:p>
            <a:r>
              <a:rPr lang="en-US" dirty="0"/>
              <a:t>Funnel plot of effect sizes indicates there is no evidence for publication bias </a:t>
            </a:r>
          </a:p>
          <a:p>
            <a:r>
              <a:rPr lang="en-US" dirty="0"/>
              <a:t>No evidence of p-hacking or selective reporting </a:t>
            </a:r>
          </a:p>
          <a:p>
            <a:r>
              <a:rPr lang="en-US" dirty="0"/>
              <a:t>Robustness checks did not meaningfully change results </a:t>
            </a:r>
          </a:p>
        </p:txBody>
      </p:sp>
      <p:pic>
        <p:nvPicPr>
          <p:cNvPr id="9" name="Content Placeholder 4" descr="Chart, scatter chart&#10;&#10;Description automatically generated">
            <a:extLst>
              <a:ext uri="{FF2B5EF4-FFF2-40B4-BE49-F238E27FC236}">
                <a16:creationId xmlns:a16="http://schemas.microsoft.com/office/drawing/2014/main" id="{72A90190-33C5-0040-BE1C-DC77F5B39A7E}"/>
              </a:ext>
            </a:extLst>
          </p:cNvPr>
          <p:cNvPicPr>
            <a:picLocks noChangeAspect="1"/>
          </p:cNvPicPr>
          <p:nvPr/>
        </p:nvPicPr>
        <p:blipFill>
          <a:blip r:embed="rId3"/>
          <a:stretch>
            <a:fillRect/>
          </a:stretch>
        </p:blipFill>
        <p:spPr>
          <a:xfrm>
            <a:off x="5401704" y="1226479"/>
            <a:ext cx="3474377" cy="4646372"/>
          </a:xfrm>
          <a:prstGeom prst="rect">
            <a:avLst/>
          </a:prstGeom>
        </p:spPr>
      </p:pic>
      <p:sp>
        <p:nvSpPr>
          <p:cNvPr id="11" name="TextBox 10">
            <a:extLst>
              <a:ext uri="{FF2B5EF4-FFF2-40B4-BE49-F238E27FC236}">
                <a16:creationId xmlns:a16="http://schemas.microsoft.com/office/drawing/2014/main" id="{43633BDB-A20B-734D-A972-4645D5D613E7}"/>
              </a:ext>
            </a:extLst>
          </p:cNvPr>
          <p:cNvSpPr txBox="1"/>
          <p:nvPr/>
        </p:nvSpPr>
        <p:spPr>
          <a:xfrm>
            <a:off x="967552" y="5631521"/>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3531619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Cognition</a:t>
            </a:r>
          </a:p>
        </p:txBody>
      </p:sp>
      <p:sp>
        <p:nvSpPr>
          <p:cNvPr id="3" name="Content Placeholder 2"/>
          <p:cNvSpPr>
            <a:spLocks noGrp="1"/>
          </p:cNvSpPr>
          <p:nvPr>
            <p:ph idx="1"/>
          </p:nvPr>
        </p:nvSpPr>
        <p:spPr/>
        <p:txBody>
          <a:bodyPr>
            <a:normAutofit fontScale="62500" lnSpcReduction="20000"/>
          </a:bodyPr>
          <a:lstStyle/>
          <a:p>
            <a:r>
              <a:rPr lang="en-US" dirty="0"/>
              <a:t>Measurement</a:t>
            </a:r>
          </a:p>
          <a:p>
            <a:pPr lvl="1"/>
            <a:r>
              <a:rPr lang="en-US" dirty="0"/>
              <a:t>Assessments versus/and standardized tests</a:t>
            </a:r>
          </a:p>
          <a:p>
            <a:pPr lvl="1"/>
            <a:r>
              <a:rPr lang="en-US" i="1" dirty="0"/>
              <a:t>Predicting</a:t>
            </a:r>
            <a:r>
              <a:rPr lang="en-US" dirty="0"/>
              <a:t> mathematics ability</a:t>
            </a:r>
          </a:p>
          <a:p>
            <a:pPr lvl="1"/>
            <a:r>
              <a:rPr lang="en-US" dirty="0"/>
              <a:t>MAAP: Perception and cognition</a:t>
            </a:r>
          </a:p>
          <a:p>
            <a:r>
              <a:rPr lang="en-US" dirty="0"/>
              <a:t>Infant intelligence</a:t>
            </a:r>
          </a:p>
          <a:p>
            <a:pPr lvl="1"/>
            <a:r>
              <a:rPr lang="en-US" dirty="0"/>
              <a:t>ACE</a:t>
            </a:r>
          </a:p>
          <a:p>
            <a:r>
              <a:rPr lang="en-US" dirty="0"/>
              <a:t>Genes </a:t>
            </a:r>
            <a:r>
              <a:rPr lang="en-US" b="1" dirty="0"/>
              <a:t>&amp; </a:t>
            </a:r>
            <a:r>
              <a:rPr lang="en-US" dirty="0"/>
              <a:t>environment</a:t>
            </a:r>
          </a:p>
          <a:p>
            <a:pPr lvl="1"/>
            <a:r>
              <a:rPr lang="en-US" dirty="0"/>
              <a:t>(Tucker-</a:t>
            </a:r>
            <a:r>
              <a:rPr lang="en-US" dirty="0" err="1"/>
              <a:t>Drob</a:t>
            </a:r>
            <a:r>
              <a:rPr lang="en-US" dirty="0"/>
              <a:t>) in the USA</a:t>
            </a:r>
          </a:p>
          <a:p>
            <a:pPr lvl="1"/>
            <a:r>
              <a:rPr lang="en-US" dirty="0"/>
              <a:t>Genes (Tucker-</a:t>
            </a:r>
            <a:r>
              <a:rPr lang="en-US" dirty="0" err="1"/>
              <a:t>Drob</a:t>
            </a:r>
            <a:r>
              <a:rPr lang="en-US" dirty="0"/>
              <a:t>) in the world</a:t>
            </a:r>
          </a:p>
          <a:p>
            <a:r>
              <a:rPr lang="en-US" dirty="0"/>
              <a:t>Intervention </a:t>
            </a:r>
            <a:r>
              <a:rPr lang="en-US" i="1" dirty="0"/>
              <a:t>(planned environmental change)</a:t>
            </a:r>
          </a:p>
          <a:p>
            <a:pPr lvl="1"/>
            <a:r>
              <a:rPr lang="en-US" dirty="0"/>
              <a:t>Deprivation as the control</a:t>
            </a:r>
          </a:p>
          <a:p>
            <a:pPr lvl="1"/>
            <a:r>
              <a:rPr lang="en-US" dirty="0"/>
              <a:t>Early intervention counts most</a:t>
            </a:r>
          </a:p>
          <a:p>
            <a:r>
              <a:rPr lang="en-US" dirty="0"/>
              <a:t>Education (as intervention) and IQ </a:t>
            </a:r>
          </a:p>
          <a:p>
            <a:r>
              <a:rPr lang="en-US" dirty="0"/>
              <a:t>Final projects</a:t>
            </a:r>
          </a:p>
          <a:p>
            <a:r>
              <a:rPr lang="en-US" dirty="0"/>
              <a:t>Back to object constancy and sticky mittens</a:t>
            </a:r>
          </a:p>
          <a:p>
            <a:pPr lvl="3"/>
            <a:r>
              <a:rPr lang="en-US" dirty="0"/>
              <a:t>Infant versus chimp intelligence structure</a:t>
            </a:r>
          </a:p>
          <a:p>
            <a:pPr lvl="1"/>
            <a:endParaRPr lang="en-US" dirty="0"/>
          </a:p>
        </p:txBody>
      </p:sp>
      <p:sp>
        <p:nvSpPr>
          <p:cNvPr id="4" name="Rectangle 3"/>
          <p:cNvSpPr/>
          <p:nvPr/>
        </p:nvSpPr>
        <p:spPr>
          <a:xfrm>
            <a:off x="9829800" y="685800"/>
            <a:ext cx="4572000" cy="923330"/>
          </a:xfrm>
          <a:prstGeom prst="rect">
            <a:avLst/>
          </a:prstGeom>
        </p:spPr>
        <p:txBody>
          <a:bodyPr>
            <a:spAutoFit/>
          </a:bodyPr>
          <a:lstStyle/>
          <a:p>
            <a:r>
              <a:rPr lang="en-US" u="sng" dirty="0"/>
              <a:t>From ppt11 (last time) </a:t>
            </a:r>
          </a:p>
          <a:p>
            <a:pPr lvl="1"/>
            <a:r>
              <a:rPr lang="en-US" u="sng" dirty="0"/>
              <a:t>Habituation (slides 47-62)</a:t>
            </a:r>
          </a:p>
          <a:p>
            <a:pPr lvl="1"/>
            <a:r>
              <a:rPr lang="en-US" u="sng" dirty="0"/>
              <a:t>Piaget (slides 63-82)</a:t>
            </a:r>
          </a:p>
        </p:txBody>
      </p:sp>
    </p:spTree>
    <p:extLst>
      <p:ext uri="{BB962C8B-B14F-4D97-AF65-F5344CB8AC3E}">
        <p14:creationId xmlns:p14="http://schemas.microsoft.com/office/powerpoint/2010/main" val="1431265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22C8E-B3A1-D34B-9E36-7FE960385B4F}"/>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Results</a:t>
            </a:r>
          </a:p>
        </p:txBody>
      </p:sp>
      <p:pic>
        <p:nvPicPr>
          <p:cNvPr id="11" name="Content Placeholder 10" descr="Table&#10;&#10;Description automatically generated">
            <a:extLst>
              <a:ext uri="{FF2B5EF4-FFF2-40B4-BE49-F238E27FC236}">
                <a16:creationId xmlns:a16="http://schemas.microsoft.com/office/drawing/2014/main" id="{C6D9CC52-35E9-E842-BCF8-9621E11DD39B}"/>
              </a:ext>
            </a:extLst>
          </p:cNvPr>
          <p:cNvPicPr>
            <a:picLocks noGrp="1" noChangeAspect="1"/>
          </p:cNvPicPr>
          <p:nvPr>
            <p:ph idx="1"/>
          </p:nvPr>
        </p:nvPicPr>
        <p:blipFill>
          <a:blip r:embed="rId2"/>
          <a:stretch>
            <a:fillRect/>
          </a:stretch>
        </p:blipFill>
        <p:spPr>
          <a:xfrm>
            <a:off x="838580" y="3853044"/>
            <a:ext cx="8034175" cy="1545033"/>
          </a:xfrm>
        </p:spPr>
      </p:pic>
      <p:sp>
        <p:nvSpPr>
          <p:cNvPr id="15" name="Frame 14">
            <a:extLst>
              <a:ext uri="{FF2B5EF4-FFF2-40B4-BE49-F238E27FC236}">
                <a16:creationId xmlns:a16="http://schemas.microsoft.com/office/drawing/2014/main" id="{AB873B29-CEEB-9249-8E37-5F0858F95521}"/>
              </a:ext>
            </a:extLst>
          </p:cNvPr>
          <p:cNvSpPr/>
          <p:nvPr/>
        </p:nvSpPr>
        <p:spPr>
          <a:xfrm>
            <a:off x="4417797" y="4501247"/>
            <a:ext cx="975086" cy="217585"/>
          </a:xfrm>
          <a:prstGeom prst="frame">
            <a:avLst>
              <a:gd name="adj1" fmla="val 4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black"/>
              </a:solidFill>
              <a:latin typeface="Arial" panose="020B0604020202020204"/>
            </a:endParaRPr>
          </a:p>
        </p:txBody>
      </p:sp>
      <p:sp>
        <p:nvSpPr>
          <p:cNvPr id="9" name="Frame 8">
            <a:extLst>
              <a:ext uri="{FF2B5EF4-FFF2-40B4-BE49-F238E27FC236}">
                <a16:creationId xmlns:a16="http://schemas.microsoft.com/office/drawing/2014/main" id="{E1523199-AC57-8D4E-9962-1205D897015C}"/>
              </a:ext>
            </a:extLst>
          </p:cNvPr>
          <p:cNvSpPr/>
          <p:nvPr/>
        </p:nvSpPr>
        <p:spPr>
          <a:xfrm>
            <a:off x="4417797" y="4840869"/>
            <a:ext cx="975086" cy="217585"/>
          </a:xfrm>
          <a:prstGeom prst="frame">
            <a:avLst>
              <a:gd name="adj1" fmla="val 4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black"/>
              </a:solidFill>
              <a:latin typeface="Arial" panose="020B0604020202020204"/>
            </a:endParaRPr>
          </a:p>
        </p:txBody>
      </p:sp>
      <p:sp>
        <p:nvSpPr>
          <p:cNvPr id="3" name="TextBox 2">
            <a:extLst>
              <a:ext uri="{FF2B5EF4-FFF2-40B4-BE49-F238E27FC236}">
                <a16:creationId xmlns:a16="http://schemas.microsoft.com/office/drawing/2014/main" id="{48A2F676-23AB-3F45-97E9-611337AC6A7D}"/>
              </a:ext>
            </a:extLst>
          </p:cNvPr>
          <p:cNvSpPr txBox="1"/>
          <p:nvPr/>
        </p:nvSpPr>
        <p:spPr>
          <a:xfrm>
            <a:off x="1572065" y="2682533"/>
            <a:ext cx="6900203" cy="969496"/>
          </a:xfrm>
          <a:prstGeom prst="rect">
            <a:avLst/>
          </a:prstGeom>
          <a:noFill/>
        </p:spPr>
        <p:txBody>
          <a:bodyPr wrap="square" rtlCol="0">
            <a:spAutoFit/>
          </a:bodyPr>
          <a:lstStyle/>
          <a:p>
            <a:pPr marL="214313"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Across all studies: no gene x SES interaction</a:t>
            </a:r>
          </a:p>
          <a:p>
            <a:pPr marL="214313"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Between study contexts: </a:t>
            </a:r>
          </a:p>
          <a:p>
            <a:pPr marL="557213" lvl="1"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US: gene x SES interaction</a:t>
            </a:r>
          </a:p>
          <a:p>
            <a:pPr marL="557213" lvl="1"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Non-US: no gene by SES</a:t>
            </a:r>
          </a:p>
        </p:txBody>
      </p:sp>
      <p:sp>
        <p:nvSpPr>
          <p:cNvPr id="13" name="TextBox 12">
            <a:extLst>
              <a:ext uri="{FF2B5EF4-FFF2-40B4-BE49-F238E27FC236}">
                <a16:creationId xmlns:a16="http://schemas.microsoft.com/office/drawing/2014/main" id="{6008D5C0-B0B4-384A-AAB0-63310F75B14F}"/>
              </a:ext>
            </a:extLst>
          </p:cNvPr>
          <p:cNvSpPr txBox="1"/>
          <p:nvPr/>
        </p:nvSpPr>
        <p:spPr>
          <a:xfrm>
            <a:off x="7443404" y="5577168"/>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2321281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D6EA-70D5-F449-9D94-856DA74433CF}"/>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Results</a:t>
            </a:r>
          </a:p>
        </p:txBody>
      </p:sp>
      <p:sp>
        <p:nvSpPr>
          <p:cNvPr id="5" name="Content Placeholder 4">
            <a:extLst>
              <a:ext uri="{FF2B5EF4-FFF2-40B4-BE49-F238E27FC236}">
                <a16:creationId xmlns:a16="http://schemas.microsoft.com/office/drawing/2014/main" id="{8056A2D1-234E-9C4D-B624-E11F8891E27D}"/>
              </a:ext>
            </a:extLst>
          </p:cNvPr>
          <p:cNvSpPr>
            <a:spLocks noGrp="1"/>
          </p:cNvSpPr>
          <p:nvPr>
            <p:ph idx="1"/>
          </p:nvPr>
        </p:nvSpPr>
        <p:spPr>
          <a:xfrm>
            <a:off x="814813" y="2367833"/>
            <a:ext cx="3274359" cy="2998371"/>
          </a:xfrm>
        </p:spPr>
        <p:txBody>
          <a:bodyPr>
            <a:normAutofit fontScale="77500" lnSpcReduction="20000"/>
          </a:bodyPr>
          <a:lstStyle/>
          <a:p>
            <a:r>
              <a:rPr lang="en-US" dirty="0"/>
              <a:t>Variance in cognitive test performance for the US sample accounted for by genetic and environmental factors graphed as a function of SES</a:t>
            </a:r>
          </a:p>
        </p:txBody>
      </p:sp>
      <p:pic>
        <p:nvPicPr>
          <p:cNvPr id="11" name="Content Placeholder 4" descr="Chart, line chart&#10;&#10;Description automatically generated">
            <a:extLst>
              <a:ext uri="{FF2B5EF4-FFF2-40B4-BE49-F238E27FC236}">
                <a16:creationId xmlns:a16="http://schemas.microsoft.com/office/drawing/2014/main" id="{8EC386DA-ED3E-F24B-8300-1571225B624E}"/>
              </a:ext>
            </a:extLst>
          </p:cNvPr>
          <p:cNvPicPr>
            <a:picLocks noChangeAspect="1"/>
          </p:cNvPicPr>
          <p:nvPr/>
        </p:nvPicPr>
        <p:blipFill>
          <a:blip r:embed="rId3"/>
          <a:stretch>
            <a:fillRect/>
          </a:stretch>
        </p:blipFill>
        <p:spPr>
          <a:xfrm>
            <a:off x="4288613" y="1890906"/>
            <a:ext cx="4655946" cy="3475298"/>
          </a:xfrm>
          <a:prstGeom prst="rect">
            <a:avLst/>
          </a:prstGeom>
        </p:spPr>
      </p:pic>
      <p:sp>
        <p:nvSpPr>
          <p:cNvPr id="9" name="TextBox 8">
            <a:extLst>
              <a:ext uri="{FF2B5EF4-FFF2-40B4-BE49-F238E27FC236}">
                <a16:creationId xmlns:a16="http://schemas.microsoft.com/office/drawing/2014/main" id="{7C4ADA9F-F23F-DE4D-8229-963045778FBF}"/>
              </a:ext>
            </a:extLst>
          </p:cNvPr>
          <p:cNvSpPr txBox="1"/>
          <p:nvPr/>
        </p:nvSpPr>
        <p:spPr>
          <a:xfrm>
            <a:off x="7443404" y="5577168"/>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1872841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A958-6FA5-534D-8A22-6F742C9972A9}"/>
              </a:ext>
            </a:extLst>
          </p:cNvPr>
          <p:cNvSpPr>
            <a:spLocks noGrp="1"/>
          </p:cNvSpPr>
          <p:nvPr>
            <p:ph type="title"/>
          </p:nvPr>
        </p:nvSpPr>
        <p:spPr>
          <a:xfrm>
            <a:off x="1958857" y="1624162"/>
            <a:ext cx="5968748" cy="981047"/>
          </a:xfrm>
        </p:spPr>
        <p:txBody>
          <a:bodyPr anchor="b">
            <a:normAutofit/>
          </a:bodyPr>
          <a:lstStyle/>
          <a:p>
            <a:pPr algn="l"/>
            <a:r>
              <a:rPr lang="en-US" sz="3300" dirty="0">
                <a:solidFill>
                  <a:srgbClr val="1F2D29"/>
                </a:solidFill>
              </a:rPr>
              <a:t>Results</a:t>
            </a:r>
          </a:p>
        </p:txBody>
      </p:sp>
      <p:sp>
        <p:nvSpPr>
          <p:cNvPr id="3" name="Content Placeholder 2">
            <a:extLst>
              <a:ext uri="{FF2B5EF4-FFF2-40B4-BE49-F238E27FC236}">
                <a16:creationId xmlns:a16="http://schemas.microsoft.com/office/drawing/2014/main" id="{0C1CCE9F-ACE5-FA45-8C1B-C877668BEF9B}"/>
              </a:ext>
            </a:extLst>
          </p:cNvPr>
          <p:cNvSpPr>
            <a:spLocks noGrp="1"/>
          </p:cNvSpPr>
          <p:nvPr>
            <p:ph idx="1"/>
          </p:nvPr>
        </p:nvSpPr>
        <p:spPr>
          <a:xfrm>
            <a:off x="805197" y="2805266"/>
            <a:ext cx="3116179" cy="2582330"/>
          </a:xfrm>
        </p:spPr>
        <p:txBody>
          <a:bodyPr anchor="t">
            <a:normAutofit fontScale="62500" lnSpcReduction="20000"/>
          </a:bodyPr>
          <a:lstStyle/>
          <a:p>
            <a:r>
              <a:rPr lang="en-US" dirty="0">
                <a:solidFill>
                  <a:srgbClr val="1F2D29"/>
                </a:solidFill>
              </a:rPr>
              <a:t>Replicated well-established phenomenon that </a:t>
            </a:r>
            <a:r>
              <a:rPr lang="en-US" i="1" dirty="0">
                <a:solidFill>
                  <a:srgbClr val="1F2D29"/>
                </a:solidFill>
              </a:rPr>
              <a:t>genetic influences on intelligence increase</a:t>
            </a:r>
            <a:r>
              <a:rPr lang="en-US" dirty="0">
                <a:solidFill>
                  <a:srgbClr val="1F2D29"/>
                </a:solidFill>
              </a:rPr>
              <a:t> AND </a:t>
            </a:r>
            <a:r>
              <a:rPr lang="en-US" i="1" dirty="0">
                <a:solidFill>
                  <a:srgbClr val="1F2D29"/>
                </a:solidFill>
              </a:rPr>
              <a:t>shared environmental influences on intelligence decrease </a:t>
            </a:r>
            <a:r>
              <a:rPr lang="en-US" dirty="0">
                <a:solidFill>
                  <a:srgbClr val="1F2D29"/>
                </a:solidFill>
              </a:rPr>
              <a:t>with childhood age </a:t>
            </a:r>
          </a:p>
          <a:p>
            <a:endParaRPr lang="en-US" sz="1200" dirty="0">
              <a:solidFill>
                <a:srgbClr val="1F2D29"/>
              </a:solidFill>
            </a:endParaRPr>
          </a:p>
          <a:p>
            <a:endParaRPr lang="en-US" sz="1200" dirty="0">
              <a:solidFill>
                <a:srgbClr val="1F2D29"/>
              </a:solidFill>
            </a:endParaRPr>
          </a:p>
        </p:txBody>
      </p:sp>
      <p:graphicFrame>
        <p:nvGraphicFramePr>
          <p:cNvPr id="9" name="Object 8">
            <a:extLst>
              <a:ext uri="{FF2B5EF4-FFF2-40B4-BE49-F238E27FC236}">
                <a16:creationId xmlns:a16="http://schemas.microsoft.com/office/drawing/2014/main" id="{3B782D28-2516-6C40-A62E-F17654E40029}"/>
              </a:ext>
            </a:extLst>
          </p:cNvPr>
          <p:cNvGraphicFramePr>
            <a:graphicFrameLocks noChangeAspect="1"/>
          </p:cNvGraphicFramePr>
          <p:nvPr/>
        </p:nvGraphicFramePr>
        <p:xfrm>
          <a:off x="3921375" y="2003162"/>
          <a:ext cx="4972050" cy="3893774"/>
        </p:xfrm>
        <a:graphic>
          <a:graphicData uri="http://schemas.openxmlformats.org/presentationml/2006/ole">
            <mc:AlternateContent xmlns:mc="http://schemas.openxmlformats.org/markup-compatibility/2006">
              <mc:Choice xmlns:v="urn:schemas-microsoft-com:vml" Requires="v">
                <p:oleObj r:id="rId2" imgW="2730500" imgH="2139950" progId="SigmaPlotGraphicObject.10">
                  <p:embed/>
                </p:oleObj>
              </mc:Choice>
              <mc:Fallback>
                <p:oleObj r:id="rId2" imgW="2730500" imgH="2139950" progId="SigmaPlotGraphicObject.10">
                  <p:embed/>
                  <p:pic>
                    <p:nvPicPr>
                      <p:cNvPr id="9" name="Object 8">
                        <a:extLst>
                          <a:ext uri="{FF2B5EF4-FFF2-40B4-BE49-F238E27FC236}">
                            <a16:creationId xmlns:a16="http://schemas.microsoft.com/office/drawing/2014/main" id="{3B782D28-2516-6C40-A62E-F17654E40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375" y="2003162"/>
                        <a:ext cx="4972050" cy="389377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2CBECC7A-5A60-BD4F-A061-6DC8944A60FC}"/>
              </a:ext>
            </a:extLst>
          </p:cNvPr>
          <p:cNvSpPr txBox="1"/>
          <p:nvPr/>
        </p:nvSpPr>
        <p:spPr>
          <a:xfrm>
            <a:off x="961922" y="5685280"/>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Tree>
    <p:extLst>
      <p:ext uri="{BB962C8B-B14F-4D97-AF65-F5344CB8AC3E}">
        <p14:creationId xmlns:p14="http://schemas.microsoft.com/office/powerpoint/2010/main" val="969798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Gene x SES (US Only)</a:t>
            </a:r>
          </a:p>
        </p:txBody>
      </p:sp>
      <p:sp>
        <p:nvSpPr>
          <p:cNvPr id="8" name="TextBox 7"/>
          <p:cNvSpPr txBox="1"/>
          <p:nvPr/>
        </p:nvSpPr>
        <p:spPr>
          <a:xfrm>
            <a:off x="-6096" y="6513052"/>
            <a:ext cx="753732" cy="338554"/>
          </a:xfrm>
          <a:prstGeom prst="rect">
            <a:avLst/>
          </a:prstGeom>
          <a:noFill/>
        </p:spPr>
        <p:txBody>
          <a:bodyPr wrap="none" rtlCol="0">
            <a:spAutoFit/>
          </a:bodyPr>
          <a:lstStyle/>
          <a:p>
            <a:r>
              <a:rPr lang="en-US" sz="1600" dirty="0">
                <a:solidFill>
                  <a:schemeClr val="tx1">
                    <a:lumMod val="50000"/>
                    <a:lumOff val="50000"/>
                  </a:schemeClr>
                </a:solidFill>
              </a:rPr>
              <a:t>Evans</a:t>
            </a:r>
          </a:p>
        </p:txBody>
      </p:sp>
      <p:pic>
        <p:nvPicPr>
          <p:cNvPr id="3" name="Picture 2"/>
          <p:cNvPicPr>
            <a:picLocks noChangeAspect="1"/>
          </p:cNvPicPr>
          <p:nvPr/>
        </p:nvPicPr>
        <p:blipFill>
          <a:blip r:embed="rId3"/>
          <a:stretch>
            <a:fillRect/>
          </a:stretch>
        </p:blipFill>
        <p:spPr>
          <a:xfrm>
            <a:off x="2133599" y="1600200"/>
            <a:ext cx="5373011" cy="5101225"/>
          </a:xfrm>
          <a:prstGeom prst="rect">
            <a:avLst/>
          </a:prstGeom>
        </p:spPr>
      </p:pic>
    </p:spTree>
    <p:extLst>
      <p:ext uri="{BB962C8B-B14F-4D97-AF65-F5344CB8AC3E}">
        <p14:creationId xmlns:p14="http://schemas.microsoft.com/office/powerpoint/2010/main" val="631721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Table&#10;&#10;Description automatically generated">
            <a:extLst>
              <a:ext uri="{FF2B5EF4-FFF2-40B4-BE49-F238E27FC236}">
                <a16:creationId xmlns:a16="http://schemas.microsoft.com/office/drawing/2014/main" id="{C6D9CC52-35E9-E842-BCF8-9621E11DD39B}"/>
              </a:ext>
            </a:extLst>
          </p:cNvPr>
          <p:cNvPicPr>
            <a:picLocks noGrp="1" noChangeAspect="1"/>
          </p:cNvPicPr>
          <p:nvPr>
            <p:ph idx="1"/>
          </p:nvPr>
        </p:nvPicPr>
        <p:blipFill>
          <a:blip r:embed="rId2"/>
          <a:stretch>
            <a:fillRect/>
          </a:stretch>
        </p:blipFill>
        <p:spPr>
          <a:xfrm>
            <a:off x="838580" y="3853044"/>
            <a:ext cx="8034175" cy="1545033"/>
          </a:xfrm>
        </p:spPr>
      </p:pic>
      <p:sp>
        <p:nvSpPr>
          <p:cNvPr id="15" name="Frame 14">
            <a:extLst>
              <a:ext uri="{FF2B5EF4-FFF2-40B4-BE49-F238E27FC236}">
                <a16:creationId xmlns:a16="http://schemas.microsoft.com/office/drawing/2014/main" id="{AB873B29-CEEB-9249-8E37-5F0858F95521}"/>
              </a:ext>
            </a:extLst>
          </p:cNvPr>
          <p:cNvSpPr/>
          <p:nvPr/>
        </p:nvSpPr>
        <p:spPr>
          <a:xfrm>
            <a:off x="4417797" y="4501247"/>
            <a:ext cx="975086" cy="217585"/>
          </a:xfrm>
          <a:prstGeom prst="frame">
            <a:avLst>
              <a:gd name="adj1" fmla="val 4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black"/>
              </a:solidFill>
              <a:latin typeface="Arial" panose="020B0604020202020204"/>
            </a:endParaRPr>
          </a:p>
        </p:txBody>
      </p:sp>
      <p:sp>
        <p:nvSpPr>
          <p:cNvPr id="9" name="Frame 8">
            <a:extLst>
              <a:ext uri="{FF2B5EF4-FFF2-40B4-BE49-F238E27FC236}">
                <a16:creationId xmlns:a16="http://schemas.microsoft.com/office/drawing/2014/main" id="{E1523199-AC57-8D4E-9962-1205D897015C}"/>
              </a:ext>
            </a:extLst>
          </p:cNvPr>
          <p:cNvSpPr/>
          <p:nvPr/>
        </p:nvSpPr>
        <p:spPr>
          <a:xfrm>
            <a:off x="4417797" y="4840869"/>
            <a:ext cx="975086" cy="217585"/>
          </a:xfrm>
          <a:prstGeom prst="frame">
            <a:avLst>
              <a:gd name="adj1" fmla="val 45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eaLnBrk="1" fontAlgn="auto" hangingPunct="1">
              <a:spcBef>
                <a:spcPts val="0"/>
              </a:spcBef>
              <a:spcAft>
                <a:spcPts val="0"/>
              </a:spcAft>
            </a:pPr>
            <a:endParaRPr lang="en-US" sz="1350">
              <a:solidFill>
                <a:prstClr val="black"/>
              </a:solidFill>
              <a:latin typeface="Arial" panose="020B0604020202020204"/>
            </a:endParaRPr>
          </a:p>
        </p:txBody>
      </p:sp>
      <p:sp>
        <p:nvSpPr>
          <p:cNvPr id="3" name="TextBox 2">
            <a:extLst>
              <a:ext uri="{FF2B5EF4-FFF2-40B4-BE49-F238E27FC236}">
                <a16:creationId xmlns:a16="http://schemas.microsoft.com/office/drawing/2014/main" id="{48A2F676-23AB-3F45-97E9-611337AC6A7D}"/>
              </a:ext>
            </a:extLst>
          </p:cNvPr>
          <p:cNvSpPr txBox="1"/>
          <p:nvPr/>
        </p:nvSpPr>
        <p:spPr>
          <a:xfrm>
            <a:off x="1572065" y="2682533"/>
            <a:ext cx="6900203" cy="969496"/>
          </a:xfrm>
          <a:prstGeom prst="rect">
            <a:avLst/>
          </a:prstGeom>
          <a:noFill/>
        </p:spPr>
        <p:txBody>
          <a:bodyPr wrap="square" rtlCol="0">
            <a:spAutoFit/>
          </a:bodyPr>
          <a:lstStyle/>
          <a:p>
            <a:pPr marL="214313"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Across all studies: no gene x SES interaction</a:t>
            </a:r>
          </a:p>
          <a:p>
            <a:pPr marL="214313"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Between study contexts: </a:t>
            </a:r>
          </a:p>
          <a:p>
            <a:pPr marL="557213" lvl="1"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US: gene x SES interaction</a:t>
            </a:r>
          </a:p>
          <a:p>
            <a:pPr marL="557213" lvl="1" indent="-214313" defTabSz="342900" eaLnBrk="1" fontAlgn="auto" hangingPunct="1">
              <a:spcBef>
                <a:spcPts val="0"/>
              </a:spcBef>
              <a:spcAft>
                <a:spcPts val="0"/>
              </a:spcAft>
              <a:buFont typeface="Wingdings" pitchFamily="2" charset="2"/>
              <a:buChar char="§"/>
            </a:pPr>
            <a:r>
              <a:rPr lang="en-US" sz="1425" dirty="0">
                <a:solidFill>
                  <a:prstClr val="black"/>
                </a:solidFill>
                <a:latin typeface="Arial" panose="020B0604020202020204"/>
              </a:rPr>
              <a:t>Non-US: no gene by SES</a:t>
            </a:r>
          </a:p>
        </p:txBody>
      </p:sp>
      <p:sp>
        <p:nvSpPr>
          <p:cNvPr id="13" name="TextBox 12">
            <a:extLst>
              <a:ext uri="{FF2B5EF4-FFF2-40B4-BE49-F238E27FC236}">
                <a16:creationId xmlns:a16="http://schemas.microsoft.com/office/drawing/2014/main" id="{6008D5C0-B0B4-384A-AAB0-63310F75B14F}"/>
              </a:ext>
            </a:extLst>
          </p:cNvPr>
          <p:cNvSpPr txBox="1"/>
          <p:nvPr/>
        </p:nvSpPr>
        <p:spPr>
          <a:xfrm>
            <a:off x="7443404" y="5577168"/>
            <a:ext cx="1229949" cy="300082"/>
          </a:xfrm>
          <a:prstGeom prst="rect">
            <a:avLst/>
          </a:prstGeom>
          <a:noFill/>
        </p:spPr>
        <p:txBody>
          <a:bodyPr wrap="square" rtlCol="0">
            <a:spAutoFit/>
          </a:bodyPr>
          <a:lstStyle/>
          <a:p>
            <a:pPr defTabSz="342900" eaLnBrk="1" fontAlgn="auto" hangingPunct="1">
              <a:spcBef>
                <a:spcPts val="0"/>
              </a:spcBef>
              <a:spcAft>
                <a:spcPts val="0"/>
              </a:spcAft>
            </a:pPr>
            <a:r>
              <a:rPr lang="en-US" sz="1350" dirty="0">
                <a:solidFill>
                  <a:prstClr val="white">
                    <a:lumMod val="50000"/>
                  </a:prstClr>
                </a:solidFill>
                <a:latin typeface="Arial" panose="020B0604020202020204"/>
              </a:rPr>
              <a:t>Woodard</a:t>
            </a:r>
          </a:p>
        </p:txBody>
      </p:sp>
      <p:sp>
        <p:nvSpPr>
          <p:cNvPr id="5" name="Title 4">
            <a:extLst>
              <a:ext uri="{FF2B5EF4-FFF2-40B4-BE49-F238E27FC236}">
                <a16:creationId xmlns:a16="http://schemas.microsoft.com/office/drawing/2014/main" id="{74AA4DE1-D1C6-BC98-5EF7-2780CFAFDCCA}"/>
              </a:ext>
            </a:extLst>
          </p:cNvPr>
          <p:cNvSpPr>
            <a:spLocks noGrp="1"/>
          </p:cNvSpPr>
          <p:nvPr>
            <p:ph type="title"/>
          </p:nvPr>
        </p:nvSpPr>
        <p:spPr>
          <a:xfrm>
            <a:off x="457200" y="155448"/>
            <a:ext cx="8610600" cy="1252728"/>
          </a:xfrm>
        </p:spPr>
        <p:txBody>
          <a:bodyPr>
            <a:normAutofit fontScale="90000"/>
          </a:bodyPr>
          <a:lstStyle/>
          <a:p>
            <a:r>
              <a:rPr lang="en-US" dirty="0"/>
              <a:t>But overall no gene x SES interaction as its not present in Europe</a:t>
            </a:r>
          </a:p>
        </p:txBody>
      </p:sp>
    </p:spTree>
    <p:extLst>
      <p:ext uri="{BB962C8B-B14F-4D97-AF65-F5344CB8AC3E}">
        <p14:creationId xmlns:p14="http://schemas.microsoft.com/office/powerpoint/2010/main" val="36944745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40382-6E9E-5A46-822A-2442DC1D2AC8}"/>
              </a:ext>
            </a:extLst>
          </p:cNvPr>
          <p:cNvSpPr>
            <a:spLocks noGrp="1"/>
          </p:cNvSpPr>
          <p:nvPr>
            <p:ph type="title"/>
          </p:nvPr>
        </p:nvSpPr>
        <p:spPr/>
        <p:txBody>
          <a:bodyPr/>
          <a:lstStyle/>
          <a:p>
            <a:r>
              <a:rPr lang="en-US" dirty="0"/>
              <a:t>Validity Checks</a:t>
            </a:r>
          </a:p>
        </p:txBody>
      </p:sp>
      <p:pic>
        <p:nvPicPr>
          <p:cNvPr id="5" name="Content Placeholder 4">
            <a:extLst>
              <a:ext uri="{FF2B5EF4-FFF2-40B4-BE49-F238E27FC236}">
                <a16:creationId xmlns:a16="http://schemas.microsoft.com/office/drawing/2014/main" id="{2A9DD03D-FD82-6340-8616-82873DA7470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79040" y="1637665"/>
            <a:ext cx="3836023" cy="5105155"/>
          </a:xfrm>
        </p:spPr>
      </p:pic>
    </p:spTree>
    <p:extLst>
      <p:ext uri="{BB962C8B-B14F-4D97-AF65-F5344CB8AC3E}">
        <p14:creationId xmlns:p14="http://schemas.microsoft.com/office/powerpoint/2010/main" val="3358158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Probing Additional Moderation</a:t>
            </a:r>
          </a:p>
        </p:txBody>
      </p:sp>
      <p:sp>
        <p:nvSpPr>
          <p:cNvPr id="3" name="Content Placeholder 2"/>
          <p:cNvSpPr>
            <a:spLocks noGrp="1"/>
          </p:cNvSpPr>
          <p:nvPr>
            <p:ph idx="1"/>
          </p:nvPr>
        </p:nvSpPr>
        <p:spPr>
          <a:xfrm>
            <a:off x="76200" y="1752600"/>
            <a:ext cx="8839200" cy="4572000"/>
          </a:xfrm>
        </p:spPr>
        <p:txBody>
          <a:bodyPr>
            <a:normAutofit/>
          </a:bodyPr>
          <a:lstStyle/>
          <a:p>
            <a:r>
              <a:rPr lang="en-US" sz="2400" dirty="0"/>
              <a:t>Moderation by other factors (age of sample, achievement vs IQ)</a:t>
            </a:r>
          </a:p>
          <a:p>
            <a:pPr lvl="1"/>
            <a:r>
              <a:rPr lang="en-US" sz="2000" dirty="0"/>
              <a:t>No Evidence</a:t>
            </a:r>
          </a:p>
        </p:txBody>
      </p:sp>
      <p:sp>
        <p:nvSpPr>
          <p:cNvPr id="6" name="TextBox 5"/>
          <p:cNvSpPr txBox="1"/>
          <p:nvPr/>
        </p:nvSpPr>
        <p:spPr>
          <a:xfrm>
            <a:off x="-6096" y="6513052"/>
            <a:ext cx="753732" cy="338554"/>
          </a:xfrm>
          <a:prstGeom prst="rect">
            <a:avLst/>
          </a:prstGeom>
          <a:noFill/>
        </p:spPr>
        <p:txBody>
          <a:bodyPr wrap="none" rtlCol="0">
            <a:spAutoFit/>
          </a:bodyPr>
          <a:lstStyle/>
          <a:p>
            <a:r>
              <a:rPr lang="en-US" sz="1600" dirty="0">
                <a:solidFill>
                  <a:schemeClr val="tx1">
                    <a:lumMod val="50000"/>
                    <a:lumOff val="50000"/>
                  </a:schemeClr>
                </a:solidFill>
              </a:rPr>
              <a:t>Evans</a:t>
            </a:r>
          </a:p>
        </p:txBody>
      </p:sp>
      <p:pic>
        <p:nvPicPr>
          <p:cNvPr id="8" name="Picture 7"/>
          <p:cNvPicPr>
            <a:picLocks noChangeAspect="1"/>
          </p:cNvPicPr>
          <p:nvPr/>
        </p:nvPicPr>
        <p:blipFill>
          <a:blip r:embed="rId3"/>
          <a:stretch>
            <a:fillRect/>
          </a:stretch>
        </p:blipFill>
        <p:spPr>
          <a:xfrm>
            <a:off x="1092200" y="2743200"/>
            <a:ext cx="7229145" cy="3853553"/>
          </a:xfrm>
          <a:prstGeom prst="rect">
            <a:avLst/>
          </a:prstGeom>
        </p:spPr>
      </p:pic>
    </p:spTree>
    <p:extLst>
      <p:ext uri="{BB962C8B-B14F-4D97-AF65-F5344CB8AC3E}">
        <p14:creationId xmlns:p14="http://schemas.microsoft.com/office/powerpoint/2010/main" val="2382626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CA04E-1F39-F145-A4AD-AA5C6B11D710}"/>
              </a:ext>
            </a:extLst>
          </p:cNvPr>
          <p:cNvSpPr>
            <a:spLocks noGrp="1"/>
          </p:cNvSpPr>
          <p:nvPr>
            <p:ph type="title"/>
          </p:nvPr>
        </p:nvSpPr>
        <p:spPr/>
        <p:txBody>
          <a:bodyPr>
            <a:normAutofit/>
          </a:bodyPr>
          <a:lstStyle/>
          <a:p>
            <a:r>
              <a:rPr lang="en-US" dirty="0"/>
              <a:t>Age Trends</a:t>
            </a:r>
          </a:p>
        </p:txBody>
      </p:sp>
      <p:sp>
        <p:nvSpPr>
          <p:cNvPr id="4" name="Rectangle 2">
            <a:extLst>
              <a:ext uri="{FF2B5EF4-FFF2-40B4-BE49-F238E27FC236}">
                <a16:creationId xmlns:a16="http://schemas.microsoft.com/office/drawing/2014/main" id="{20B125FF-5846-6043-925B-F6A45D149133}"/>
              </a:ext>
            </a:extLst>
          </p:cNvPr>
          <p:cNvSpPr>
            <a:spLocks noChangeArrowheads="1"/>
          </p:cNvSpPr>
          <p:nvPr/>
        </p:nvSpPr>
        <p:spPr bwMode="auto">
          <a:xfrm>
            <a:off x="1143000" y="1651061"/>
            <a:ext cx="1150161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480827E0-40FF-A14D-8F87-7EC7015DFACC}"/>
              </a:ext>
            </a:extLst>
          </p:cNvPr>
          <p:cNvGraphicFramePr>
            <a:graphicFrameLocks noChangeAspect="1"/>
          </p:cNvGraphicFramePr>
          <p:nvPr/>
        </p:nvGraphicFramePr>
        <p:xfrm>
          <a:off x="1234440" y="1518981"/>
          <a:ext cx="6629400" cy="5191699"/>
        </p:xfrm>
        <a:graphic>
          <a:graphicData uri="http://schemas.openxmlformats.org/presentationml/2006/ole">
            <mc:AlternateContent xmlns:mc="http://schemas.openxmlformats.org/markup-compatibility/2006">
              <mc:Choice xmlns:v="urn:schemas-microsoft-com:vml" Requires="v">
                <p:oleObj r:id="rId3" imgW="2730500" imgH="2139950" progId="SigmaPlotGraphicObject.10">
                  <p:embed/>
                </p:oleObj>
              </mc:Choice>
              <mc:Fallback>
                <p:oleObj r:id="rId3" imgW="2730500" imgH="2139950" progId="SigmaPlotGraphicObject.10">
                  <p:embed/>
                  <p:pic>
                    <p:nvPicPr>
                      <p:cNvPr id="5" name="Object 4">
                        <a:extLst>
                          <a:ext uri="{FF2B5EF4-FFF2-40B4-BE49-F238E27FC236}">
                            <a16:creationId xmlns:a16="http://schemas.microsoft.com/office/drawing/2014/main" id="{480827E0-40FF-A14D-8F87-7EC7015DFA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4440" y="1518981"/>
                        <a:ext cx="6629400" cy="5191699"/>
                      </a:xfrm>
                      <a:prstGeom prst="rect">
                        <a:avLst/>
                      </a:prstGeom>
                      <a:noFill/>
                    </p:spPr>
                  </p:pic>
                </p:oleObj>
              </mc:Fallback>
            </mc:AlternateContent>
          </a:graphicData>
        </a:graphic>
      </p:graphicFrame>
    </p:spTree>
    <p:extLst>
      <p:ext uri="{BB962C8B-B14F-4D97-AF65-F5344CB8AC3E}">
        <p14:creationId xmlns:p14="http://schemas.microsoft.com/office/powerpoint/2010/main" val="2089221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10" name="TextBox 9"/>
          <p:cNvSpPr txBox="1"/>
          <p:nvPr/>
        </p:nvSpPr>
        <p:spPr>
          <a:xfrm>
            <a:off x="8058446" y="6519446"/>
            <a:ext cx="1085554" cy="338554"/>
          </a:xfrm>
          <a:prstGeom prst="rect">
            <a:avLst/>
          </a:prstGeom>
          <a:noFill/>
        </p:spPr>
        <p:txBody>
          <a:bodyPr wrap="none" rtlCol="0">
            <a:spAutoFit/>
          </a:bodyPr>
          <a:lstStyle/>
          <a:p>
            <a:r>
              <a:rPr lang="en-US" sz="1600" dirty="0">
                <a:solidFill>
                  <a:schemeClr val="tx1">
                    <a:lumMod val="50000"/>
                    <a:lumOff val="50000"/>
                  </a:schemeClr>
                </a:solidFill>
              </a:rPr>
              <a:t>Goodman</a:t>
            </a:r>
          </a:p>
        </p:txBody>
      </p:sp>
      <p:sp>
        <p:nvSpPr>
          <p:cNvPr id="5" name="Content Placeholder 2">
            <a:extLst>
              <a:ext uri="{FF2B5EF4-FFF2-40B4-BE49-F238E27FC236}">
                <a16:creationId xmlns:a16="http://schemas.microsoft.com/office/drawing/2014/main" id="{B964DCB2-4B51-4047-988E-E7E138168BDE}"/>
              </a:ext>
            </a:extLst>
          </p:cNvPr>
          <p:cNvSpPr txBox="1">
            <a:spLocks/>
          </p:cNvSpPr>
          <p:nvPr/>
        </p:nvSpPr>
        <p:spPr>
          <a:xfrm>
            <a:off x="91440" y="1560874"/>
            <a:ext cx="9017000" cy="5251406"/>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633222" indent="-514350" fontAlgn="auto">
              <a:spcAft>
                <a:spcPts val="0"/>
              </a:spcAft>
            </a:pPr>
            <a:r>
              <a:rPr lang="en-US" sz="2400" dirty="0"/>
              <a:t>Moderately sized Gene x SES interaction on IQ and achievement (</a:t>
            </a:r>
            <a:r>
              <a:rPr lang="en-US" sz="2400" i="1" dirty="0"/>
              <a:t>a</a:t>
            </a:r>
            <a:r>
              <a:rPr lang="en-US" sz="2400" dirty="0"/>
              <a:t>′ = .074), only in the U.S.</a:t>
            </a:r>
          </a:p>
          <a:p>
            <a:pPr marL="925830" lvl="1" indent="-514350" fontAlgn="auto">
              <a:spcAft>
                <a:spcPts val="0"/>
              </a:spcAft>
            </a:pPr>
            <a:r>
              <a:rPr lang="en-US" sz="2000" dirty="0"/>
              <a:t>Genetic influences are stronger at higher SES</a:t>
            </a:r>
          </a:p>
          <a:p>
            <a:pPr marL="925830" lvl="1" indent="-514350" fontAlgn="auto">
              <a:spcAft>
                <a:spcPts val="0"/>
              </a:spcAft>
            </a:pPr>
            <a:r>
              <a:rPr lang="en-US" sz="2000" dirty="0"/>
              <a:t>Environmental influences are stronger at low SES</a:t>
            </a:r>
          </a:p>
          <a:p>
            <a:pPr marL="925830" lvl="1" indent="-514350" fontAlgn="auto">
              <a:spcAft>
                <a:spcPts val="0"/>
              </a:spcAft>
            </a:pPr>
            <a:endParaRPr lang="en-US" sz="2000" dirty="0"/>
          </a:p>
          <a:p>
            <a:pPr marL="633222" indent="-514350" fontAlgn="auto">
              <a:spcAft>
                <a:spcPts val="0"/>
              </a:spcAft>
            </a:pPr>
            <a:r>
              <a:rPr lang="en-US" sz="2400" dirty="0"/>
              <a:t>Effects are robust</a:t>
            </a:r>
          </a:p>
          <a:p>
            <a:pPr marL="925830" lvl="1" indent="-514350" fontAlgn="auto">
              <a:spcAft>
                <a:spcPts val="0"/>
              </a:spcAft>
            </a:pPr>
            <a:r>
              <a:rPr lang="en-US" sz="2000" dirty="0"/>
              <a:t>Not driven by 1 or 2 studies</a:t>
            </a:r>
          </a:p>
          <a:p>
            <a:pPr marL="925830" lvl="1" indent="-514350" fontAlgn="auto">
              <a:spcAft>
                <a:spcPts val="0"/>
              </a:spcAft>
            </a:pPr>
            <a:r>
              <a:rPr lang="en-US" sz="2000" dirty="0"/>
              <a:t>No evidence for bias in either US or Non-US studies</a:t>
            </a:r>
          </a:p>
          <a:p>
            <a:pPr marL="633222" indent="-514350" fontAlgn="auto">
              <a:spcAft>
                <a:spcPts val="0"/>
              </a:spcAft>
            </a:pPr>
            <a:endParaRPr lang="en-US" sz="2400" dirty="0"/>
          </a:p>
          <a:p>
            <a:pPr marL="633222" indent="-514350" fontAlgn="auto">
              <a:spcAft>
                <a:spcPts val="0"/>
              </a:spcAft>
            </a:pPr>
            <a:r>
              <a:rPr lang="en-US" sz="2400" dirty="0"/>
              <a:t>No additional moderators supported. </a:t>
            </a:r>
          </a:p>
          <a:p>
            <a:pPr marL="925830" lvl="1" indent="-514350" fontAlgn="auto">
              <a:spcAft>
                <a:spcPts val="0"/>
              </a:spcAft>
            </a:pPr>
            <a:r>
              <a:rPr lang="en-US" sz="2000" dirty="0"/>
              <a:t>The difference in moderation does not appear to result from cross-national difference in other outcomes assessed. </a:t>
            </a:r>
          </a:p>
        </p:txBody>
      </p:sp>
    </p:spTree>
    <p:extLst>
      <p:ext uri="{BB962C8B-B14F-4D97-AF65-F5344CB8AC3E}">
        <p14:creationId xmlns:p14="http://schemas.microsoft.com/office/powerpoint/2010/main" val="10572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 Questions</a:t>
            </a:r>
          </a:p>
        </p:txBody>
      </p:sp>
      <p:sp>
        <p:nvSpPr>
          <p:cNvPr id="3" name="Content Placeholder 2"/>
          <p:cNvSpPr>
            <a:spLocks noGrp="1"/>
          </p:cNvSpPr>
          <p:nvPr>
            <p:ph idx="1"/>
          </p:nvPr>
        </p:nvSpPr>
        <p:spPr>
          <a:xfrm>
            <a:off x="1" y="1580322"/>
            <a:ext cx="9143999" cy="5125278"/>
          </a:xfrm>
        </p:spPr>
        <p:txBody>
          <a:bodyPr>
            <a:normAutofit/>
          </a:bodyPr>
          <a:lstStyle/>
          <a:p>
            <a:r>
              <a:rPr lang="en-US" sz="2000" dirty="0"/>
              <a:t>To what extent would neighborhood-level SES, as opposed to individual-level SES, change the interpretation of the study?</a:t>
            </a:r>
            <a:endParaRPr lang="en-US" sz="1600" dirty="0"/>
          </a:p>
          <a:p>
            <a:endParaRPr lang="en-US" sz="2000" dirty="0"/>
          </a:p>
          <a:p>
            <a:r>
              <a:rPr lang="en-US" sz="2000" dirty="0"/>
              <a:t>Are you convinced that racial and ethnic diversity did not drive the differences between U.S. and non-U.S. samples?</a:t>
            </a:r>
          </a:p>
          <a:p>
            <a:endParaRPr lang="en-US" sz="2000" dirty="0"/>
          </a:p>
          <a:p>
            <a:r>
              <a:rPr lang="en-US" sz="2000" dirty="0"/>
              <a:t>How might considering racial, ethnic, and cultural diversity change the findings and/or implications this study?</a:t>
            </a:r>
          </a:p>
          <a:p>
            <a:pPr lvl="1"/>
            <a:r>
              <a:rPr lang="en-US" sz="1600" dirty="0"/>
              <a:t>Diversity within the United States &amp; diversity in represented countries</a:t>
            </a:r>
          </a:p>
          <a:p>
            <a:pPr marL="118872" indent="0">
              <a:buNone/>
            </a:pPr>
            <a:endParaRPr lang="en-US" sz="2000" dirty="0"/>
          </a:p>
          <a:p>
            <a:r>
              <a:rPr lang="en-US" sz="2000" dirty="0"/>
              <a:t>Why was the Gene x SES so consistently unsupported outside the U.S.?</a:t>
            </a:r>
          </a:p>
          <a:p>
            <a:endParaRPr lang="en-US" sz="2000" dirty="0"/>
          </a:p>
          <a:p>
            <a:r>
              <a:rPr lang="en-US" sz="2000" dirty="0"/>
              <a:t>In mid to high SES, genetics contribute 40-60% of IQ variability. What implications does this have for interventions that target intellectual development? What are the study’s implications for policy, education, and development more broadly?</a:t>
            </a:r>
          </a:p>
          <a:p>
            <a:endParaRPr lang="en-US" sz="2000" dirty="0"/>
          </a:p>
        </p:txBody>
      </p:sp>
      <p:sp>
        <p:nvSpPr>
          <p:cNvPr id="5" name="TextBox 4"/>
          <p:cNvSpPr txBox="1"/>
          <p:nvPr/>
        </p:nvSpPr>
        <p:spPr>
          <a:xfrm>
            <a:off x="8105361" y="6519446"/>
            <a:ext cx="1085554" cy="338554"/>
          </a:xfrm>
          <a:prstGeom prst="rect">
            <a:avLst/>
          </a:prstGeom>
          <a:noFill/>
        </p:spPr>
        <p:txBody>
          <a:bodyPr wrap="none" rtlCol="0">
            <a:spAutoFit/>
          </a:bodyPr>
          <a:lstStyle/>
          <a:p>
            <a:r>
              <a:rPr lang="en-US" sz="1600" dirty="0">
                <a:solidFill>
                  <a:schemeClr val="tx1">
                    <a:lumMod val="50000"/>
                    <a:lumOff val="50000"/>
                  </a:schemeClr>
                </a:solidFill>
              </a:rPr>
              <a:t>Goodman</a:t>
            </a:r>
          </a:p>
        </p:txBody>
      </p:sp>
      <p:pic>
        <p:nvPicPr>
          <p:cNvPr id="6" name="Picture 5">
            <a:extLst>
              <a:ext uri="{FF2B5EF4-FFF2-40B4-BE49-F238E27FC236}">
                <a16:creationId xmlns:a16="http://schemas.microsoft.com/office/drawing/2014/main" id="{DEEC68AB-1EFE-4F1A-BB88-6AB145C22C35}"/>
              </a:ext>
            </a:extLst>
          </p:cNvPr>
          <p:cNvPicPr>
            <a:picLocks noChangeAspect="1"/>
          </p:cNvPicPr>
          <p:nvPr/>
        </p:nvPicPr>
        <p:blipFill rotWithShape="1">
          <a:blip r:embed="rId3"/>
          <a:srcRect l="4400" t="465" r="3799" b="27069"/>
          <a:stretch/>
        </p:blipFill>
        <p:spPr>
          <a:xfrm>
            <a:off x="7046843" y="54665"/>
            <a:ext cx="1962747" cy="14709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18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342900"/>
            <a:ext cx="9067800" cy="1104900"/>
          </a:xfrm>
        </p:spPr>
        <p:txBody>
          <a:bodyPr/>
          <a:lstStyle/>
          <a:p>
            <a:pPr algn="ctr"/>
            <a:r>
              <a:rPr lang="en-US" altLang="en-US" sz="4000"/>
              <a:t>Infant habituation </a:t>
            </a:r>
            <a:r>
              <a:rPr lang="en-US" altLang="en-US" sz="4000">
                <a:sym typeface="Wingdings" pitchFamily="2" charset="2"/>
              </a:rPr>
              <a:t>child intelligence</a:t>
            </a:r>
          </a:p>
        </p:txBody>
      </p:sp>
      <p:sp>
        <p:nvSpPr>
          <p:cNvPr id="36867" name="Rectangle 3"/>
          <p:cNvSpPr>
            <a:spLocks noGrp="1" noChangeArrowheads="1"/>
          </p:cNvSpPr>
          <p:nvPr>
            <p:ph idx="1"/>
          </p:nvPr>
        </p:nvSpPr>
        <p:spPr/>
        <p:txBody>
          <a:bodyPr/>
          <a:lstStyle/>
          <a:p>
            <a:pPr>
              <a:lnSpc>
                <a:spcPct val="90000"/>
              </a:lnSpc>
            </a:pPr>
            <a:r>
              <a:rPr lang="en-US" altLang="en-US" sz="2800" dirty="0"/>
              <a:t>‘Habituation and recognition memory in first year of life predict IQ between 1 and 8 years </a:t>
            </a:r>
          </a:p>
          <a:p>
            <a:pPr lvl="1">
              <a:lnSpc>
                <a:spcPct val="90000"/>
              </a:lnSpc>
            </a:pPr>
            <a:r>
              <a:rPr lang="en-US" altLang="en-US" sz="2400" dirty="0"/>
              <a:t>Weighted (for N) mean correlation of .36</a:t>
            </a:r>
          </a:p>
          <a:p>
            <a:pPr lvl="1">
              <a:lnSpc>
                <a:spcPct val="90000"/>
              </a:lnSpc>
            </a:pPr>
            <a:r>
              <a:rPr lang="en-US" altLang="en-US" sz="2400" dirty="0"/>
              <a:t>Raw median correlation of .45. </a:t>
            </a:r>
          </a:p>
          <a:p>
            <a:pPr lvl="1">
              <a:lnSpc>
                <a:spcPct val="90000"/>
              </a:lnSpc>
            </a:pPr>
            <a:r>
              <a:rPr lang="en-US" altLang="en-US" sz="2400" dirty="0"/>
              <a:t>Similar for habituation &amp; recognition memory.</a:t>
            </a:r>
          </a:p>
          <a:p>
            <a:pPr lvl="1">
              <a:lnSpc>
                <a:spcPct val="90000"/>
              </a:lnSpc>
            </a:pPr>
            <a:r>
              <a:rPr lang="en-US" altLang="en-US" sz="2400" i="1" dirty="0"/>
              <a:t>Predictions higher than for standardized infant tests of general development for </a:t>
            </a:r>
            <a:r>
              <a:rPr lang="en-US" altLang="en-US" sz="2400" i="1" dirty="0" err="1"/>
              <a:t>nonrisk</a:t>
            </a:r>
            <a:r>
              <a:rPr lang="en-US" altLang="en-US" sz="2400" i="1" dirty="0"/>
              <a:t> but not for risk samples. </a:t>
            </a:r>
          </a:p>
        </p:txBody>
      </p:sp>
      <p:sp>
        <p:nvSpPr>
          <p:cNvPr id="368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fld id="{6759174F-3F46-4C64-979F-069A00BC166D}" type="slidenum">
              <a:rPr lang="en-US" altLang="en-US" sz="1400" smtClean="0"/>
              <a:pPr>
                <a:spcBef>
                  <a:spcPct val="0"/>
                </a:spcBef>
                <a:buClrTx/>
                <a:buSzTx/>
                <a:buFontTx/>
                <a:buNone/>
              </a:pPr>
              <a:t>5</a:t>
            </a:fld>
            <a:endParaRPr lang="en-US" altLang="en-US" sz="1400"/>
          </a:p>
        </p:txBody>
      </p:sp>
      <p:sp>
        <p:nvSpPr>
          <p:cNvPr id="2" name="Rectangle 1"/>
          <p:cNvSpPr/>
          <p:nvPr/>
        </p:nvSpPr>
        <p:spPr>
          <a:xfrm>
            <a:off x="8915400" y="4119086"/>
            <a:ext cx="4572000" cy="1477328"/>
          </a:xfrm>
          <a:prstGeom prst="rect">
            <a:avLst/>
          </a:prstGeom>
        </p:spPr>
        <p:txBody>
          <a:bodyPr>
            <a:spAutoFit/>
          </a:bodyPr>
          <a:lstStyle/>
          <a:p>
            <a:pPr lvl="2">
              <a:lnSpc>
                <a:spcPct val="90000"/>
              </a:lnSpc>
            </a:pPr>
            <a:r>
              <a:rPr lang="en-US" altLang="en-US" sz="2000" dirty="0"/>
              <a:t>For </a:t>
            </a:r>
            <a:r>
              <a:rPr lang="en-US" altLang="en-US" sz="2000" dirty="0" err="1"/>
              <a:t>nonrisk</a:t>
            </a:r>
            <a:r>
              <a:rPr lang="en-US" altLang="en-US" sz="2000" dirty="0"/>
              <a:t> samples, predictions not consistently higher than predicting from parental education and socioeconomic status!</a:t>
            </a:r>
          </a:p>
        </p:txBody>
      </p:sp>
      <p:grpSp>
        <p:nvGrpSpPr>
          <p:cNvPr id="6" name="Group 7"/>
          <p:cNvGrpSpPr>
            <a:grpSpLocks/>
          </p:cNvGrpSpPr>
          <p:nvPr/>
        </p:nvGrpSpPr>
        <p:grpSpPr bwMode="auto">
          <a:xfrm>
            <a:off x="6172200" y="4724400"/>
            <a:ext cx="2628900" cy="2054628"/>
            <a:chOff x="1152" y="1152"/>
            <a:chExt cx="2784" cy="2400"/>
          </a:xfrm>
        </p:grpSpPr>
        <p:sp>
          <p:nvSpPr>
            <p:cNvPr id="7" name="Rectangle 3"/>
            <p:cNvSpPr>
              <a:spLocks noChangeArrowheads="1"/>
            </p:cNvSpPr>
            <p:nvPr/>
          </p:nvSpPr>
          <p:spPr bwMode="auto">
            <a:xfrm>
              <a:off x="1152" y="1152"/>
              <a:ext cx="1392" cy="12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sp>
          <p:nvSpPr>
            <p:cNvPr id="8" name="Rectangle 4"/>
            <p:cNvSpPr>
              <a:spLocks noChangeArrowheads="1"/>
            </p:cNvSpPr>
            <p:nvPr/>
          </p:nvSpPr>
          <p:spPr bwMode="auto">
            <a:xfrm>
              <a:off x="1152" y="2352"/>
              <a:ext cx="1392" cy="12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sp>
          <p:nvSpPr>
            <p:cNvPr id="9" name="Rectangle 5"/>
            <p:cNvSpPr>
              <a:spLocks noChangeArrowheads="1"/>
            </p:cNvSpPr>
            <p:nvPr/>
          </p:nvSpPr>
          <p:spPr bwMode="auto">
            <a:xfrm>
              <a:off x="2544" y="2352"/>
              <a:ext cx="1392" cy="120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sp>
          <p:nvSpPr>
            <p:cNvPr id="10" name="Rectangle 6"/>
            <p:cNvSpPr>
              <a:spLocks noChangeArrowheads="1"/>
            </p:cNvSpPr>
            <p:nvPr/>
          </p:nvSpPr>
          <p:spPr bwMode="auto">
            <a:xfrm>
              <a:off x="2544" y="1152"/>
              <a:ext cx="1392" cy="1200"/>
            </a:xfrm>
            <a:prstGeom prst="rect">
              <a:avLst/>
            </a:prstGeom>
            <a:solidFill>
              <a:schemeClr val="bg1"/>
            </a:solidFill>
            <a:ln w="9525">
              <a:solidFill>
                <a:schemeClr val="tx1"/>
              </a:solidFill>
              <a:miter lim="800000"/>
              <a:headEnd/>
              <a:tailEnd/>
            </a:ln>
          </p:spPr>
          <p:txBody>
            <a:bodyPr wrap="none" anchor="ctr"/>
            <a:lstStyle>
              <a:lvl1pPr>
                <a:spcBef>
                  <a:spcPct val="20000"/>
                </a:spcBef>
                <a:buClr>
                  <a:schemeClr val="bg2"/>
                </a:buClr>
                <a:buSzPct val="75000"/>
                <a:buFont typeface="Monotype Sorts" charset="2"/>
                <a:buChar char="n"/>
                <a:defRPr sz="3200">
                  <a:solidFill>
                    <a:schemeClr val="tx1"/>
                  </a:solidFill>
                  <a:latin typeface="Times New Roman" charset="0"/>
                </a:defRPr>
              </a:lvl1pPr>
              <a:lvl2pPr marL="742950" indent="-285750">
                <a:spcBef>
                  <a:spcPct val="20000"/>
                </a:spcBef>
                <a:buClr>
                  <a:schemeClr val="bg2"/>
                </a:buClr>
                <a:buSzPct val="75000"/>
                <a:buChar char="–"/>
                <a:defRPr sz="2800">
                  <a:solidFill>
                    <a:schemeClr val="tx1"/>
                  </a:solidFill>
                  <a:latin typeface="Times New Roman" charset="0"/>
                </a:defRPr>
              </a:lvl2pPr>
              <a:lvl3pPr marL="1143000" indent="-228600">
                <a:spcBef>
                  <a:spcPct val="20000"/>
                </a:spcBef>
                <a:buClr>
                  <a:schemeClr val="bg2"/>
                </a:buClr>
                <a:buSzPct val="75000"/>
                <a:buFont typeface="Monotype Sorts" charset="2"/>
                <a:buChar char="n"/>
                <a:defRPr sz="2400">
                  <a:solidFill>
                    <a:schemeClr val="tx1"/>
                  </a:solidFill>
                  <a:latin typeface="Times New Roman" charset="0"/>
                </a:defRPr>
              </a:lvl3pPr>
              <a:lvl4pPr marL="1600200" indent="-228600">
                <a:spcBef>
                  <a:spcPct val="20000"/>
                </a:spcBef>
                <a:buClr>
                  <a:schemeClr val="bg2"/>
                </a:buClr>
                <a:buSzPct val="75000"/>
                <a:buChar char="–"/>
                <a:defRPr sz="2000">
                  <a:solidFill>
                    <a:schemeClr val="tx1"/>
                  </a:solidFill>
                  <a:latin typeface="Times New Roman" charset="0"/>
                </a:defRPr>
              </a:lvl4pPr>
              <a:lvl5pPr marL="2057400" indent="-228600">
                <a:spcBef>
                  <a:spcPct val="20000"/>
                </a:spcBef>
                <a:buClr>
                  <a:schemeClr val="bg2"/>
                </a:buClr>
                <a:buSzPct val="75000"/>
                <a:buChar char="•"/>
                <a:defRPr sz="2000">
                  <a:solidFill>
                    <a:schemeClr val="tx1"/>
                  </a:solidFill>
                  <a:latin typeface="Times New Roman"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charset="0"/>
                </a:defRPr>
              </a:lvl9pPr>
            </a:lstStyle>
            <a:p>
              <a:pPr>
                <a:spcBef>
                  <a:spcPct val="0"/>
                </a:spcBef>
                <a:buClrTx/>
                <a:buSzTx/>
                <a:buFontTx/>
                <a:buNone/>
              </a:pPr>
              <a:endParaRPr lang="en-US" altLang="en-US"/>
            </a:p>
          </p:txBody>
        </p:sp>
      </p:grpSp>
      <p:sp>
        <p:nvSpPr>
          <p:cNvPr id="4" name="Rectangle 3"/>
          <p:cNvSpPr/>
          <p:nvPr/>
        </p:nvSpPr>
        <p:spPr>
          <a:xfrm>
            <a:off x="-3520440" y="6184984"/>
            <a:ext cx="8382000" cy="507831"/>
          </a:xfrm>
          <a:prstGeom prst="rect">
            <a:avLst/>
          </a:prstGeom>
        </p:spPr>
        <p:txBody>
          <a:bodyPr wrap="square">
            <a:spAutoFit/>
          </a:bodyPr>
          <a:lstStyle/>
          <a:p>
            <a:pPr lvl="8">
              <a:lnSpc>
                <a:spcPct val="90000"/>
              </a:lnSpc>
            </a:pPr>
            <a:r>
              <a:rPr lang="en-US" altLang="en-US" sz="1000" b="1" dirty="0"/>
              <a:t>A Meta-Analysis of Infant Habituation and Recognition Memory Performance as Predictors of Later IQ</a:t>
            </a:r>
            <a:r>
              <a:rPr lang="en-US" altLang="en-US" sz="1000" dirty="0"/>
              <a:t> Robert B. McCall, Michael S. </a:t>
            </a:r>
            <a:r>
              <a:rPr lang="en-US" altLang="en-US" sz="1000" dirty="0" err="1"/>
              <a:t>Carriger</a:t>
            </a:r>
            <a:r>
              <a:rPr lang="en-US" altLang="en-US" sz="1000" dirty="0"/>
              <a:t> </a:t>
            </a:r>
            <a:r>
              <a:rPr lang="en-US" altLang="en-US" sz="1000" i="1" dirty="0"/>
              <a:t>Child Development</a:t>
            </a:r>
            <a:r>
              <a:rPr lang="en-US" altLang="en-US" sz="1000" dirty="0"/>
              <a:t>, Vol. 64, No. 1 (Feb., 1993), pp. 57-79 </a:t>
            </a:r>
          </a:p>
        </p:txBody>
      </p:sp>
    </p:spTree>
    <p:extLst>
      <p:ext uri="{BB962C8B-B14F-4D97-AF65-F5344CB8AC3E}">
        <p14:creationId xmlns:p14="http://schemas.microsoft.com/office/powerpoint/2010/main" val="7876856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p>
            <a:r>
              <a:rPr lang="en-US"/>
              <a:t>Messinger</a:t>
            </a:r>
          </a:p>
        </p:txBody>
      </p:sp>
      <p:sp>
        <p:nvSpPr>
          <p:cNvPr id="14339" name="Rectangle 2"/>
          <p:cNvSpPr>
            <a:spLocks noGrp="1" noChangeArrowheads="1"/>
          </p:cNvSpPr>
          <p:nvPr>
            <p:ph type="title"/>
          </p:nvPr>
        </p:nvSpPr>
        <p:spPr/>
        <p:txBody>
          <a:bodyPr/>
          <a:lstStyle/>
          <a:p>
            <a:pPr eaLnBrk="1" hangingPunct="1"/>
            <a:r>
              <a:rPr lang="en-US" i="1" dirty="0"/>
              <a:t>Intervention</a:t>
            </a:r>
            <a:r>
              <a:rPr lang="en-US" dirty="0"/>
              <a:t> </a:t>
            </a:r>
          </a:p>
        </p:txBody>
      </p:sp>
      <p:sp>
        <p:nvSpPr>
          <p:cNvPr id="14340" name="Rectangle 3"/>
          <p:cNvSpPr>
            <a:spLocks noGrp="1" noChangeArrowheads="1"/>
          </p:cNvSpPr>
          <p:nvPr>
            <p:ph type="body" idx="1"/>
          </p:nvPr>
        </p:nvSpPr>
        <p:spPr/>
        <p:txBody>
          <a:bodyPr>
            <a:normAutofit lnSpcReduction="10000"/>
          </a:bodyPr>
          <a:lstStyle/>
          <a:p>
            <a:pPr eaLnBrk="1" hangingPunct="1"/>
            <a:r>
              <a:rPr lang="en-US" sz="4800" dirty="0"/>
              <a:t>“It is in contrast to severe deprivation that enrichment shows its statistically significant effects.”</a:t>
            </a:r>
          </a:p>
          <a:p>
            <a:pPr eaLnBrk="1" hangingPunct="1"/>
            <a:r>
              <a:rPr lang="en-US" sz="4800" dirty="0"/>
              <a:t>Timing</a:t>
            </a:r>
          </a:p>
          <a:p>
            <a:pPr eaLnBrk="1" hangingPunct="1"/>
            <a:endParaRPr lang="en-US" dirty="0"/>
          </a:p>
          <a:p>
            <a:pPr lvl="2" eaLnBrk="1" hangingPunct="1"/>
            <a:r>
              <a:rPr lang="en-US" dirty="0"/>
              <a:t>Gottlieb &amp; Blair, 2004</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0"/>
            <a:ext cx="8229600" cy="1143000"/>
          </a:xfrm>
        </p:spPr>
        <p:txBody>
          <a:bodyPr>
            <a:normAutofit fontScale="90000"/>
          </a:bodyPr>
          <a:lstStyle/>
          <a:p>
            <a:r>
              <a:rPr lang="en-US" dirty="0"/>
              <a:t>Intervention only benefits deprived… Does this fit?</a:t>
            </a:r>
          </a:p>
        </p:txBody>
      </p:sp>
      <p:sp>
        <p:nvSpPr>
          <p:cNvPr id="15363" name="Content Placeholder 2"/>
          <p:cNvSpPr>
            <a:spLocks noGrp="1"/>
          </p:cNvSpPr>
          <p:nvPr>
            <p:ph idx="1"/>
          </p:nvPr>
        </p:nvSpPr>
        <p:spPr>
          <a:xfrm>
            <a:off x="228600" y="1295400"/>
            <a:ext cx="8534400" cy="5410200"/>
          </a:xfrm>
        </p:spPr>
        <p:txBody>
          <a:bodyPr/>
          <a:lstStyle/>
          <a:p>
            <a:endParaRPr lang="en-US" dirty="0"/>
          </a:p>
          <a:p>
            <a:r>
              <a:rPr lang="en-US" dirty="0"/>
              <a:t>Rodent research: early experiences avert the deterioration of learning ability seen when rodents are reared in impoverished conditions</a:t>
            </a:r>
          </a:p>
          <a:p>
            <a:r>
              <a:rPr lang="en-US" dirty="0"/>
              <a:t>It is only in comparison to impoverished conditions that enrichment shows an influence</a:t>
            </a:r>
          </a:p>
          <a:p>
            <a:r>
              <a:rPr lang="en-US" dirty="0"/>
              <a:t>Exposure to enriched conditions after exposure to impoverished conditions does not matter</a:t>
            </a:r>
          </a:p>
        </p:txBody>
      </p:sp>
      <p:sp>
        <p:nvSpPr>
          <p:cNvPr id="15364" name="Footer Placeholder 3"/>
          <p:cNvSpPr>
            <a:spLocks noGrp="1"/>
          </p:cNvSpPr>
          <p:nvPr>
            <p:ph type="ftr" sz="quarter" idx="11"/>
          </p:nvPr>
        </p:nvSpPr>
        <p:spPr>
          <a:noFill/>
        </p:spPr>
        <p:txBody>
          <a:bodyPr/>
          <a:lstStyle/>
          <a:p>
            <a:r>
              <a:rPr lang="en-US"/>
              <a:t>Bell</a:t>
            </a:r>
          </a:p>
        </p:txBody>
      </p:sp>
      <p:sp>
        <p:nvSpPr>
          <p:cNvPr id="2" name="Rectangle 1"/>
          <p:cNvSpPr/>
          <p:nvPr/>
        </p:nvSpPr>
        <p:spPr>
          <a:xfrm>
            <a:off x="6248400" y="6139933"/>
            <a:ext cx="2300630" cy="369332"/>
          </a:xfrm>
          <a:prstGeom prst="rect">
            <a:avLst/>
          </a:prstGeom>
        </p:spPr>
        <p:txBody>
          <a:bodyPr wrap="none">
            <a:spAutoFit/>
          </a:bodyPr>
          <a:lstStyle/>
          <a:p>
            <a:r>
              <a:rPr lang="en-US" dirty="0"/>
              <a:t>Gottlieb &amp; Blair 2004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Footer Placeholder 3"/>
          <p:cNvSpPr>
            <a:spLocks noGrp="1"/>
          </p:cNvSpPr>
          <p:nvPr>
            <p:ph type="ftr" sz="quarter" idx="11"/>
          </p:nvPr>
        </p:nvSpPr>
        <p:spPr>
          <a:noFill/>
        </p:spPr>
        <p:txBody>
          <a:bodyPr/>
          <a:lstStyle/>
          <a:p>
            <a:r>
              <a:rPr lang="en-US"/>
              <a:t>Messinger</a:t>
            </a:r>
          </a:p>
        </p:txBody>
      </p:sp>
      <p:sp>
        <p:nvSpPr>
          <p:cNvPr id="16387" name="Rectangle 4"/>
          <p:cNvSpPr>
            <a:spLocks noGrp="1" noChangeArrowheads="1"/>
          </p:cNvSpPr>
          <p:nvPr>
            <p:ph type="title"/>
          </p:nvPr>
        </p:nvSpPr>
        <p:spPr>
          <a:xfrm>
            <a:off x="685800" y="617538"/>
            <a:ext cx="8458200" cy="1143000"/>
          </a:xfrm>
        </p:spPr>
        <p:txBody>
          <a:bodyPr/>
          <a:lstStyle/>
          <a:p>
            <a:pPr eaLnBrk="1" hangingPunct="1"/>
            <a:r>
              <a:rPr lang="en-US" sz="4000"/>
              <a:t>Early visual experience &amp; exploration!</a:t>
            </a:r>
          </a:p>
        </p:txBody>
      </p:sp>
      <p:pic>
        <p:nvPicPr>
          <p:cNvPr id="16388" name="Picture 5"/>
          <p:cNvPicPr>
            <a:picLocks noChangeAspect="1" noChangeArrowheads="1"/>
          </p:cNvPicPr>
          <p:nvPr/>
        </p:nvPicPr>
        <p:blipFill>
          <a:blip r:embed="rId3" cstate="print"/>
          <a:srcRect/>
          <a:stretch>
            <a:fillRect/>
          </a:stretch>
        </p:blipFill>
        <p:spPr bwMode="auto">
          <a:xfrm>
            <a:off x="457200" y="1920875"/>
            <a:ext cx="8229600" cy="2651125"/>
          </a:xfrm>
          <a:prstGeom prst="rect">
            <a:avLst/>
          </a:prstGeom>
          <a:noFill/>
          <a:ln w="9525">
            <a:noFill/>
            <a:miter lim="800000"/>
            <a:headEnd/>
            <a:tailEnd/>
          </a:ln>
        </p:spPr>
      </p:pic>
      <p:sp>
        <p:nvSpPr>
          <p:cNvPr id="61446" name="Rectangle 6"/>
          <p:cNvSpPr>
            <a:spLocks noChangeArrowheads="1"/>
          </p:cNvSpPr>
          <p:nvPr/>
        </p:nvSpPr>
        <p:spPr bwMode="auto">
          <a:xfrm>
            <a:off x="381000" y="4559300"/>
            <a:ext cx="8915400" cy="1169551"/>
          </a:xfrm>
          <a:prstGeom prst="rect">
            <a:avLst/>
          </a:prstGeom>
          <a:noFill/>
          <a:ln w="9525">
            <a:noFill/>
            <a:miter lim="800000"/>
            <a:headEnd/>
            <a:tailEnd/>
          </a:ln>
          <a:effectLst/>
        </p:spPr>
        <p:txBody>
          <a:bodyPr>
            <a:spAutoFit/>
          </a:bodyPr>
          <a:lstStyle/>
          <a:p>
            <a:pPr>
              <a:defRPr/>
            </a:pPr>
            <a:r>
              <a:rPr lang="en-US" sz="1400" dirty="0"/>
              <a:t>From about 27 days of age to 100 days of age:</a:t>
            </a:r>
          </a:p>
          <a:p>
            <a:pPr marL="342900" indent="-342900">
              <a:buFontTx/>
              <a:buAutoNum type="arabicParenBoth"/>
              <a:defRPr/>
            </a:pPr>
            <a:r>
              <a:rPr lang="en-US" sz="1400" dirty="0"/>
              <a:t>a stovepipe cage (little motor or visual experience), </a:t>
            </a:r>
          </a:p>
          <a:p>
            <a:pPr marL="342900" indent="-342900">
              <a:buFontTx/>
              <a:buAutoNum type="arabicParenBoth"/>
              <a:defRPr/>
            </a:pPr>
            <a:r>
              <a:rPr lang="en-US" sz="1400" dirty="0"/>
              <a:t>an enclosed running wheel (motor activity but little variation in visual experience), </a:t>
            </a:r>
          </a:p>
          <a:p>
            <a:pPr marL="342900" indent="-342900">
              <a:buFontTx/>
              <a:buAutoNum type="arabicParenBoth"/>
              <a:defRPr/>
            </a:pPr>
            <a:r>
              <a:rPr lang="en-US" sz="1400" dirty="0"/>
              <a:t>a mesh cage restricted motor activity but variation in visual  experience as cage moved daily in lab. </a:t>
            </a:r>
          </a:p>
          <a:p>
            <a:pPr>
              <a:defRPr/>
            </a:pPr>
            <a:r>
              <a:rPr lang="en-US" sz="1400" dirty="0"/>
              <a:t>(4)   large free environment box – socially and physically stimulating</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1143000"/>
          </a:xfrm>
          <a:prstGeom prst="rect">
            <a:avLst/>
          </a:prstGeom>
        </p:spPr>
        <p:txBody>
          <a:bodyPr anchor="ctr">
            <a:normAutofit fontScale="92500" lnSpcReduction="20000"/>
          </a:bodyPr>
          <a:lstStyle/>
          <a:p>
            <a:pPr algn="ctr" fontAlgn="auto">
              <a:spcAft>
                <a:spcPts val="0"/>
              </a:spcAft>
              <a:defRPr/>
            </a:pPr>
            <a:r>
              <a:rPr lang="en-US" sz="4400" dirty="0"/>
              <a:t>Its </a:t>
            </a:r>
            <a:r>
              <a:rPr lang="en-US" sz="4400" i="1" dirty="0"/>
              <a:t>early</a:t>
            </a:r>
            <a:r>
              <a:rPr lang="en-US" sz="4400" dirty="0"/>
              <a:t> experience that’s important</a:t>
            </a:r>
            <a:endParaRPr lang="en-US" sz="4400" dirty="0">
              <a:latin typeface="+mj-lt"/>
              <a:ea typeface="+mj-ea"/>
              <a:cs typeface="+mj-cs"/>
            </a:endParaRPr>
          </a:p>
        </p:txBody>
      </p:sp>
      <p:graphicFrame>
        <p:nvGraphicFramePr>
          <p:cNvPr id="8" name="Table 7"/>
          <p:cNvGraphicFramePr>
            <a:graphicFrameLocks noGrp="1"/>
          </p:cNvGraphicFramePr>
          <p:nvPr/>
        </p:nvGraphicFramePr>
        <p:xfrm>
          <a:off x="457200" y="3048000"/>
          <a:ext cx="8077200" cy="1716088"/>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1188567">
                <a:tc>
                  <a:txBody>
                    <a:bodyPr/>
                    <a:lstStyle/>
                    <a:p>
                      <a:r>
                        <a:rPr lang="en-US" sz="1800" dirty="0"/>
                        <a:t>Free</a:t>
                      </a:r>
                      <a:r>
                        <a:rPr lang="en-US" sz="1800" baseline="0" dirty="0"/>
                        <a:t> environment/</a:t>
                      </a:r>
                    </a:p>
                    <a:p>
                      <a:r>
                        <a:rPr lang="en-US" sz="1800" baseline="0" dirty="0"/>
                        <a:t>Stovepipe</a:t>
                      </a:r>
                      <a:endParaRPr lang="en-US" sz="1800" dirty="0"/>
                    </a:p>
                  </a:txBody>
                  <a:tcPr marT="45707" marB="45707"/>
                </a:tc>
                <a:tc>
                  <a:txBody>
                    <a:bodyPr/>
                    <a:lstStyle/>
                    <a:p>
                      <a:r>
                        <a:rPr lang="en-US" sz="1800" dirty="0"/>
                        <a:t>Stovepipe/</a:t>
                      </a:r>
                    </a:p>
                    <a:p>
                      <a:r>
                        <a:rPr lang="en-US" sz="1800" dirty="0"/>
                        <a:t>Free</a:t>
                      </a:r>
                      <a:r>
                        <a:rPr lang="en-US" sz="1800" baseline="0" dirty="0"/>
                        <a:t> environment</a:t>
                      </a:r>
                      <a:endParaRPr lang="en-US" sz="1800" dirty="0"/>
                    </a:p>
                  </a:txBody>
                  <a:tcPr marT="45707" marB="45707"/>
                </a:tc>
                <a:tc>
                  <a:txBody>
                    <a:bodyPr/>
                    <a:lstStyle/>
                    <a:p>
                      <a:r>
                        <a:rPr lang="en-US" sz="1800" dirty="0"/>
                        <a:t>Free environment/</a:t>
                      </a:r>
                      <a:r>
                        <a:rPr lang="en-US" sz="1800" baseline="0" dirty="0"/>
                        <a:t> Free environment</a:t>
                      </a:r>
                      <a:endParaRPr lang="en-US" sz="1800" dirty="0"/>
                    </a:p>
                  </a:txBody>
                  <a:tcPr marT="45707" marB="45707"/>
                </a:tc>
                <a:tc>
                  <a:txBody>
                    <a:bodyPr/>
                    <a:lstStyle/>
                    <a:p>
                      <a:r>
                        <a:rPr lang="en-US" sz="1800" dirty="0"/>
                        <a:t>Normal Cage/ Normal</a:t>
                      </a:r>
                      <a:r>
                        <a:rPr lang="en-US" sz="1800" baseline="0" dirty="0"/>
                        <a:t> Cage</a:t>
                      </a:r>
                      <a:endParaRPr lang="en-US" sz="1800" dirty="0"/>
                    </a:p>
                  </a:txBody>
                  <a:tcPr marT="45707" marB="45707"/>
                </a:tc>
                <a:extLst>
                  <a:ext uri="{0D108BD9-81ED-4DB2-BD59-A6C34878D82A}">
                    <a16:rowId xmlns:a16="http://schemas.microsoft.com/office/drawing/2014/main" val="10000"/>
                  </a:ext>
                </a:extLst>
              </a:tr>
              <a:tr h="527521">
                <a:tc>
                  <a:txBody>
                    <a:bodyPr/>
                    <a:lstStyle/>
                    <a:p>
                      <a:pPr algn="ctr"/>
                      <a:r>
                        <a:rPr lang="en-US" sz="1800" dirty="0"/>
                        <a:t>161</a:t>
                      </a:r>
                    </a:p>
                  </a:txBody>
                  <a:tcPr marT="45707" marB="45707"/>
                </a:tc>
                <a:tc>
                  <a:txBody>
                    <a:bodyPr/>
                    <a:lstStyle/>
                    <a:p>
                      <a:pPr algn="ctr"/>
                      <a:r>
                        <a:rPr lang="en-US" sz="1800" dirty="0"/>
                        <a:t>248</a:t>
                      </a:r>
                    </a:p>
                  </a:txBody>
                  <a:tcPr marT="45707" marB="45707"/>
                </a:tc>
                <a:tc>
                  <a:txBody>
                    <a:bodyPr/>
                    <a:lstStyle/>
                    <a:p>
                      <a:pPr algn="ctr"/>
                      <a:r>
                        <a:rPr lang="en-US" sz="1800" dirty="0"/>
                        <a:t>152</a:t>
                      </a:r>
                    </a:p>
                  </a:txBody>
                  <a:tcPr marT="45707" marB="45707"/>
                </a:tc>
                <a:tc>
                  <a:txBody>
                    <a:bodyPr/>
                    <a:lstStyle/>
                    <a:p>
                      <a:pPr algn="ctr"/>
                      <a:r>
                        <a:rPr lang="en-US" sz="1800" dirty="0"/>
                        <a:t>221</a:t>
                      </a:r>
                    </a:p>
                  </a:txBody>
                  <a:tcPr marT="45707" marB="45707"/>
                </a:tc>
                <a:extLst>
                  <a:ext uri="{0D108BD9-81ED-4DB2-BD59-A6C34878D82A}">
                    <a16:rowId xmlns:a16="http://schemas.microsoft.com/office/drawing/2014/main" val="10001"/>
                  </a:ext>
                </a:extLst>
              </a:tr>
            </a:tbl>
          </a:graphicData>
        </a:graphic>
      </p:graphicFrame>
      <p:sp>
        <p:nvSpPr>
          <p:cNvPr id="17428" name="TextBox 8"/>
          <p:cNvSpPr txBox="1">
            <a:spLocks noChangeArrowheads="1"/>
          </p:cNvSpPr>
          <p:nvPr/>
        </p:nvSpPr>
        <p:spPr bwMode="auto">
          <a:xfrm>
            <a:off x="457200" y="2209800"/>
            <a:ext cx="8077200" cy="646113"/>
          </a:xfrm>
          <a:prstGeom prst="rect">
            <a:avLst/>
          </a:prstGeom>
          <a:noFill/>
          <a:ln w="9525">
            <a:noFill/>
            <a:miter lim="800000"/>
            <a:headEnd/>
            <a:tailEnd/>
          </a:ln>
        </p:spPr>
        <p:txBody>
          <a:bodyPr>
            <a:spAutoFit/>
          </a:bodyPr>
          <a:lstStyle/>
          <a:p>
            <a:r>
              <a:rPr lang="en-US" dirty="0"/>
              <a:t>Table 2. Mean Errors in Hebb-Williams Maze of Rats With Different Early and Late Environmental Experiences</a:t>
            </a:r>
          </a:p>
        </p:txBody>
      </p:sp>
      <p:sp>
        <p:nvSpPr>
          <p:cNvPr id="17429" name="TextBox 9"/>
          <p:cNvSpPr txBox="1">
            <a:spLocks noChangeArrowheads="1"/>
          </p:cNvSpPr>
          <p:nvPr/>
        </p:nvSpPr>
        <p:spPr bwMode="auto">
          <a:xfrm>
            <a:off x="457200" y="4800600"/>
            <a:ext cx="8077200" cy="523875"/>
          </a:xfrm>
          <a:prstGeom prst="rect">
            <a:avLst/>
          </a:prstGeom>
          <a:noFill/>
          <a:ln w="9525">
            <a:noFill/>
            <a:miter lim="800000"/>
            <a:headEnd/>
            <a:tailEnd/>
          </a:ln>
        </p:spPr>
        <p:txBody>
          <a:bodyPr>
            <a:spAutoFit/>
          </a:bodyPr>
          <a:lstStyle/>
          <a:p>
            <a:r>
              <a:rPr lang="en-US" sz="1400" i="1"/>
              <a:t>Note. </a:t>
            </a:r>
            <a:r>
              <a:rPr lang="en-US" sz="1400"/>
              <a:t>Data from Hymovitch (1952). The Stovepipe/Free Environment and Normal Cage groups made significant more errors than the other two groups (</a:t>
            </a:r>
            <a:r>
              <a:rPr lang="en-US" sz="1400" i="1"/>
              <a:t>p</a:t>
            </a:r>
            <a:r>
              <a:rPr lang="en-US" sz="1400"/>
              <a:t> &lt;.001).</a:t>
            </a:r>
            <a:endParaRPr lang="en-US" sz="1400" i="1"/>
          </a:p>
        </p:txBody>
      </p:sp>
      <p:sp>
        <p:nvSpPr>
          <p:cNvPr id="17430" name="Footer Placeholder 10"/>
          <p:cNvSpPr>
            <a:spLocks noGrp="1"/>
          </p:cNvSpPr>
          <p:nvPr>
            <p:ph type="ftr" sz="quarter" idx="11"/>
          </p:nvPr>
        </p:nvSpPr>
        <p:spPr>
          <a:noFill/>
        </p:spPr>
        <p:txBody>
          <a:bodyPr/>
          <a:lstStyle/>
          <a:p>
            <a:r>
              <a:rPr lang="en-US"/>
              <a:t>Bell</a:t>
            </a:r>
          </a:p>
        </p:txBody>
      </p:sp>
      <p:sp>
        <p:nvSpPr>
          <p:cNvPr id="17431" name="Rectangle 4"/>
          <p:cNvSpPr>
            <a:spLocks noGrp="1" noChangeArrowheads="1"/>
          </p:cNvSpPr>
          <p:nvPr>
            <p:ph type="title"/>
          </p:nvPr>
        </p:nvSpPr>
        <p:spPr/>
        <p:txBody>
          <a:bodyPr/>
          <a:lstStyle/>
          <a:p>
            <a:pPr eaLnBrk="1" hangingPunct="1"/>
            <a:r>
              <a:rPr lang="en-US" sz="4000" dirty="0"/>
              <a:t>Early vs. late experience</a:t>
            </a:r>
          </a:p>
        </p:txBody>
      </p:sp>
      <p:sp>
        <p:nvSpPr>
          <p:cNvPr id="17432" name="Up Arrow 5"/>
          <p:cNvSpPr>
            <a:spLocks noChangeArrowheads="1"/>
          </p:cNvSpPr>
          <p:nvPr/>
        </p:nvSpPr>
        <p:spPr bwMode="auto">
          <a:xfrm>
            <a:off x="1295400" y="4648200"/>
            <a:ext cx="304800" cy="1905000"/>
          </a:xfrm>
          <a:prstGeom prst="upArrow">
            <a:avLst>
              <a:gd name="adj1" fmla="val 50000"/>
              <a:gd name="adj2" fmla="val 50000"/>
            </a:avLst>
          </a:prstGeom>
          <a:solidFill>
            <a:schemeClr val="accent1">
              <a:alpha val="36078"/>
            </a:schemeClr>
          </a:solidFill>
          <a:ln w="9525" algn="ctr">
            <a:solidFill>
              <a:schemeClr val="tx1"/>
            </a:solidFill>
            <a:miter lim="800000"/>
            <a:headEnd/>
            <a:tailEnd/>
          </a:ln>
        </p:spPr>
        <p:txBody>
          <a:bodyPr wrap="none"/>
          <a:lstStyle/>
          <a:p>
            <a:endParaRPr lang="en-US"/>
          </a:p>
        </p:txBody>
      </p:sp>
      <p:sp>
        <p:nvSpPr>
          <p:cNvPr id="17433" name="Up Arrow 6"/>
          <p:cNvSpPr>
            <a:spLocks noChangeArrowheads="1"/>
          </p:cNvSpPr>
          <p:nvPr/>
        </p:nvSpPr>
        <p:spPr bwMode="auto">
          <a:xfrm>
            <a:off x="5334000" y="4648200"/>
            <a:ext cx="304800" cy="1905000"/>
          </a:xfrm>
          <a:prstGeom prst="upArrow">
            <a:avLst>
              <a:gd name="adj1" fmla="val 50000"/>
              <a:gd name="adj2" fmla="val 50000"/>
            </a:avLst>
          </a:prstGeom>
          <a:solidFill>
            <a:schemeClr val="accent1">
              <a:alpha val="36078"/>
            </a:schemeClr>
          </a:solidFill>
          <a:ln w="9525" algn="ctr">
            <a:solidFill>
              <a:schemeClr val="tx1"/>
            </a:solidFill>
            <a:miter lim="800000"/>
            <a:headEnd/>
            <a:tailEnd/>
          </a:ln>
        </p:spPr>
        <p:txBody>
          <a:bodyPr wrap="none"/>
          <a:lstStyle/>
          <a:p>
            <a:endParaRPr lang="en-US"/>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Cognitive Development - Applications</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Gottlieb &amp; Blair (2004)</a:t>
            </a:r>
          </a:p>
          <a:p>
            <a:pPr lvl="1"/>
            <a:r>
              <a:rPr lang="en-US" dirty="0"/>
              <a:t>Summary of impact of environmental variation in later learning in rodents</a:t>
            </a:r>
          </a:p>
          <a:p>
            <a:pPr lvl="2"/>
            <a:r>
              <a:rPr lang="en-US" dirty="0"/>
              <a:t>Role of experience type</a:t>
            </a:r>
          </a:p>
          <a:p>
            <a:pPr lvl="2"/>
            <a:endParaRPr lang="en-US" dirty="0"/>
          </a:p>
          <a:p>
            <a:pPr lvl="2"/>
            <a:endParaRPr lang="en-US" dirty="0"/>
          </a:p>
          <a:p>
            <a:pPr lvl="2"/>
            <a:endParaRPr lang="en-US" dirty="0"/>
          </a:p>
          <a:p>
            <a:pPr lvl="2"/>
            <a:r>
              <a:rPr lang="en-US" dirty="0"/>
              <a:t>Role of timing</a:t>
            </a:r>
          </a:p>
        </p:txBody>
      </p:sp>
      <p:pic>
        <p:nvPicPr>
          <p:cNvPr id="4" name="Picture 4"/>
          <p:cNvPicPr>
            <a:picLocks noChangeAspect="1" noChangeArrowheads="1"/>
          </p:cNvPicPr>
          <p:nvPr/>
        </p:nvPicPr>
        <p:blipFill>
          <a:blip r:embed="rId3" cstate="print"/>
          <a:srcRect/>
          <a:stretch>
            <a:fillRect/>
          </a:stretch>
        </p:blipFill>
        <p:spPr bwMode="auto">
          <a:xfrm>
            <a:off x="5105400" y="2714512"/>
            <a:ext cx="3511213" cy="2086088"/>
          </a:xfrm>
          <a:prstGeom prst="rect">
            <a:avLst/>
          </a:prstGeom>
          <a:noFill/>
          <a:ln w="9525">
            <a:noFill/>
            <a:miter lim="800000"/>
            <a:headEnd/>
            <a:tailEnd/>
          </a:ln>
          <a:effectLst/>
        </p:spPr>
      </p:pic>
      <p:pic>
        <p:nvPicPr>
          <p:cNvPr id="5" name="Picture 4"/>
          <p:cNvPicPr>
            <a:picLocks noChangeAspect="1" noChangeArrowheads="1"/>
          </p:cNvPicPr>
          <p:nvPr/>
        </p:nvPicPr>
        <p:blipFill>
          <a:blip r:embed="rId4" cstate="print"/>
          <a:srcRect/>
          <a:stretch>
            <a:fillRect/>
          </a:stretch>
        </p:blipFill>
        <p:spPr bwMode="auto">
          <a:xfrm>
            <a:off x="4928612" y="4800600"/>
            <a:ext cx="4069001" cy="1931472"/>
          </a:xfrm>
          <a:prstGeom prst="rect">
            <a:avLst/>
          </a:prstGeom>
          <a:noFill/>
          <a:ln w="9525">
            <a:noFill/>
            <a:miter lim="800000"/>
            <a:headEnd/>
            <a:tailEnd/>
          </a:ln>
          <a:effectLst/>
        </p:spPr>
      </p:pic>
    </p:spTree>
    <p:extLst>
      <p:ext uri="{BB962C8B-B14F-4D97-AF65-F5344CB8AC3E}">
        <p14:creationId xmlns:p14="http://schemas.microsoft.com/office/powerpoint/2010/main" val="354120454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normAutofit fontScale="90000"/>
          </a:bodyPr>
          <a:lstStyle/>
          <a:p>
            <a:pPr algn="ctr"/>
            <a:r>
              <a:rPr lang="en-US" sz="4000" dirty="0"/>
              <a:t>The Abecedarian Project: Early Intervention in High Risk Families</a:t>
            </a:r>
          </a:p>
        </p:txBody>
      </p:sp>
      <p:sp>
        <p:nvSpPr>
          <p:cNvPr id="431107" name="Rectangle 3"/>
          <p:cNvSpPr>
            <a:spLocks noGrp="1" noChangeArrowheads="1"/>
          </p:cNvSpPr>
          <p:nvPr>
            <p:ph type="body" idx="4294967295"/>
          </p:nvPr>
        </p:nvSpPr>
        <p:spPr>
          <a:xfrm>
            <a:off x="457200" y="1646237"/>
            <a:ext cx="8229600" cy="4526280"/>
          </a:xfrm>
          <a:prstGeom prst="rect">
            <a:avLst/>
          </a:prstGeom>
        </p:spPr>
        <p:txBody>
          <a:bodyPr>
            <a:normAutofit fontScale="92500"/>
          </a:bodyPr>
          <a:lstStyle/>
          <a:p>
            <a:pPr lvl="1"/>
            <a:r>
              <a:rPr lang="en-US" dirty="0"/>
              <a:t>Multiple risks</a:t>
            </a:r>
          </a:p>
          <a:p>
            <a:pPr lvl="2"/>
            <a:r>
              <a:rPr lang="en-US" sz="2200" dirty="0"/>
              <a:t>Low parental education</a:t>
            </a:r>
          </a:p>
          <a:p>
            <a:pPr lvl="2"/>
            <a:r>
              <a:rPr lang="en-US" sz="2200" dirty="0"/>
              <a:t>Low income</a:t>
            </a:r>
          </a:p>
          <a:p>
            <a:pPr lvl="2"/>
            <a:r>
              <a:rPr lang="en-US" sz="2200" dirty="0"/>
              <a:t>Father absence</a:t>
            </a:r>
          </a:p>
          <a:p>
            <a:pPr lvl="2"/>
            <a:r>
              <a:rPr lang="en-US" sz="2200" dirty="0"/>
              <a:t>Unstable work history</a:t>
            </a:r>
          </a:p>
          <a:p>
            <a:pPr lvl="2"/>
            <a:r>
              <a:rPr lang="en-US" sz="2200" dirty="0"/>
              <a:t>Family members with low IQ</a:t>
            </a:r>
          </a:p>
          <a:p>
            <a:pPr lvl="2"/>
            <a:r>
              <a:rPr lang="en-US" sz="2200" dirty="0"/>
              <a:t>History of social service contacts</a:t>
            </a:r>
          </a:p>
          <a:p>
            <a:pPr lvl="2"/>
            <a:r>
              <a:rPr lang="en-US" sz="2200" dirty="0"/>
              <a:t>Family history of school failure and psychopathology</a:t>
            </a:r>
          </a:p>
          <a:p>
            <a:pPr lvl="1"/>
            <a:r>
              <a:rPr lang="en-US" b="1" dirty="0"/>
              <a:t>Random assignment to each = 4 conditions</a:t>
            </a:r>
          </a:p>
          <a:p>
            <a:pPr lvl="2"/>
            <a:r>
              <a:rPr lang="en-US" b="1" dirty="0"/>
              <a:t>Daycare Intervention (birth – 5 years) vs. no treatment</a:t>
            </a:r>
          </a:p>
          <a:p>
            <a:pPr lvl="2"/>
            <a:r>
              <a:rPr lang="en-US" b="1" dirty="0"/>
              <a:t>School age home-visiting intervention vs. no treatment</a:t>
            </a:r>
          </a:p>
          <a:p>
            <a:pPr lvl="2"/>
            <a:endParaRPr lang="en-US" b="1" dirty="0"/>
          </a:p>
          <a:p>
            <a:pPr lvl="3"/>
            <a:endParaRPr lang="en-US" sz="1800" dirty="0"/>
          </a:p>
        </p:txBody>
      </p:sp>
      <p:sp>
        <p:nvSpPr>
          <p:cNvPr id="431108" name="Text Box 4"/>
          <p:cNvSpPr txBox="1">
            <a:spLocks noChangeArrowheads="1"/>
          </p:cNvSpPr>
          <p:nvPr/>
        </p:nvSpPr>
        <p:spPr bwMode="auto">
          <a:xfrm>
            <a:off x="5927725" y="6361113"/>
            <a:ext cx="2967479" cy="369332"/>
          </a:xfrm>
          <a:prstGeom prst="rect">
            <a:avLst/>
          </a:prstGeom>
          <a:noFill/>
          <a:ln w="9525">
            <a:noFill/>
            <a:miter lim="800000"/>
            <a:headEnd/>
            <a:tailEnd/>
          </a:ln>
          <a:effectLst/>
        </p:spPr>
        <p:txBody>
          <a:bodyPr wrap="none">
            <a:spAutoFit/>
          </a:bodyPr>
          <a:lstStyle/>
          <a:p>
            <a:r>
              <a:rPr lang="en-US" dirty="0"/>
              <a:t>(Ramey &amp; Campbell, 1984)</a:t>
            </a:r>
          </a:p>
        </p:txBody>
      </p:sp>
      <p:sp>
        <p:nvSpPr>
          <p:cNvPr id="2" name="Rectangle 1"/>
          <p:cNvSpPr/>
          <p:nvPr/>
        </p:nvSpPr>
        <p:spPr>
          <a:xfrm>
            <a:off x="2590800" y="6339342"/>
            <a:ext cx="2518638" cy="369332"/>
          </a:xfrm>
          <a:prstGeom prst="rect">
            <a:avLst/>
          </a:prstGeom>
        </p:spPr>
        <p:txBody>
          <a:bodyPr wrap="none">
            <a:spAutoFit/>
          </a:bodyPr>
          <a:lstStyle/>
          <a:p>
            <a:r>
              <a:rPr lang="en-US" dirty="0"/>
              <a:t>Gottlieb &amp; Blair (2004) </a:t>
            </a:r>
          </a:p>
        </p:txBody>
      </p:sp>
    </p:spTree>
    <p:extLst>
      <p:ext uri="{BB962C8B-B14F-4D97-AF65-F5344CB8AC3E}">
        <p14:creationId xmlns:p14="http://schemas.microsoft.com/office/powerpoint/2010/main" val="35384643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en-US"/>
              <a:t>Messinger</a:t>
            </a:r>
          </a:p>
        </p:txBody>
      </p:sp>
      <p:sp>
        <p:nvSpPr>
          <p:cNvPr id="19459" name="Rectangle 2"/>
          <p:cNvSpPr>
            <a:spLocks noGrp="1" noChangeArrowheads="1"/>
          </p:cNvSpPr>
          <p:nvPr>
            <p:ph type="title"/>
          </p:nvPr>
        </p:nvSpPr>
        <p:spPr/>
        <p:txBody>
          <a:bodyPr>
            <a:normAutofit fontScale="90000"/>
          </a:bodyPr>
          <a:lstStyle/>
          <a:p>
            <a:pPr eaLnBrk="1" hangingPunct="1"/>
            <a:r>
              <a:rPr lang="en-US"/>
              <a:t>Abecedarian project:</a:t>
            </a:r>
            <a:br>
              <a:rPr lang="en-US"/>
            </a:br>
            <a:r>
              <a:rPr lang="en-US"/>
              <a:t>2 intervention components</a:t>
            </a:r>
          </a:p>
        </p:txBody>
      </p:sp>
      <p:sp>
        <p:nvSpPr>
          <p:cNvPr id="19460" name="Rectangle 3"/>
          <p:cNvSpPr>
            <a:spLocks noGrp="1" noChangeArrowheads="1"/>
          </p:cNvSpPr>
          <p:nvPr>
            <p:ph type="body" idx="1"/>
          </p:nvPr>
        </p:nvSpPr>
        <p:spPr/>
        <p:txBody>
          <a:bodyPr>
            <a:normAutofit lnSpcReduction="10000"/>
          </a:bodyPr>
          <a:lstStyle/>
          <a:p>
            <a:pPr eaLnBrk="1" hangingPunct="1">
              <a:lnSpc>
                <a:spcPct val="80000"/>
              </a:lnSpc>
            </a:pPr>
            <a:r>
              <a:rPr lang="en-US" dirty="0"/>
              <a:t>Birth – 5 years: “comprehensive educational daycare intervention”</a:t>
            </a:r>
          </a:p>
          <a:p>
            <a:pPr lvl="1" eaLnBrk="1" hangingPunct="1">
              <a:lnSpc>
                <a:spcPct val="80000"/>
              </a:lnSpc>
            </a:pPr>
            <a:r>
              <a:rPr lang="en-US" dirty="0"/>
              <a:t>“utilized developmentally appropriate curricula designed to facilitate children’s language, motor, social, and cognitive growth. </a:t>
            </a:r>
          </a:p>
          <a:p>
            <a:pPr lvl="2" eaLnBrk="1" hangingPunct="1">
              <a:lnSpc>
                <a:spcPct val="80000"/>
              </a:lnSpc>
            </a:pPr>
            <a:r>
              <a:rPr lang="en-US" dirty="0"/>
              <a:t>Full-day care, 50-weeks a year</a:t>
            </a:r>
          </a:p>
          <a:p>
            <a:pPr lvl="2" eaLnBrk="1" hangingPunct="1">
              <a:lnSpc>
                <a:spcPct val="80000"/>
              </a:lnSpc>
            </a:pPr>
            <a:r>
              <a:rPr lang="en-US" dirty="0"/>
              <a:t>93% enrolled by 3 months </a:t>
            </a:r>
          </a:p>
          <a:p>
            <a:pPr eaLnBrk="1" hangingPunct="1">
              <a:lnSpc>
                <a:spcPct val="80000"/>
              </a:lnSpc>
            </a:pPr>
            <a:r>
              <a:rPr lang="en-US" dirty="0"/>
              <a:t>5 – 8: “school age intervention delivered through home visitors,  liaisons between home and school. </a:t>
            </a:r>
          </a:p>
          <a:p>
            <a:pPr lvl="1" eaLnBrk="1" hangingPunct="1">
              <a:lnSpc>
                <a:spcPct val="80000"/>
              </a:lnSpc>
            </a:pPr>
            <a:r>
              <a:rPr lang="en-US" dirty="0"/>
              <a:t>designed to increase parent involvement in the educational process</a:t>
            </a:r>
          </a:p>
          <a:p>
            <a:pPr eaLnBrk="1" hangingPunct="1">
              <a:lnSpc>
                <a:spcPct val="80000"/>
              </a:lnSpc>
            </a:pPr>
            <a:endParaRPr 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en-US"/>
              <a:t>Messinger</a:t>
            </a:r>
          </a:p>
        </p:txBody>
      </p:sp>
      <p:sp>
        <p:nvSpPr>
          <p:cNvPr id="20483" name="Rectangle 2"/>
          <p:cNvSpPr>
            <a:spLocks noGrp="1" noChangeArrowheads="1"/>
          </p:cNvSpPr>
          <p:nvPr>
            <p:ph type="title"/>
          </p:nvPr>
        </p:nvSpPr>
        <p:spPr/>
        <p:txBody>
          <a:bodyPr>
            <a:normAutofit fontScale="90000"/>
          </a:bodyPr>
          <a:lstStyle/>
          <a:p>
            <a:pPr eaLnBrk="1" hangingPunct="1"/>
            <a:r>
              <a:rPr lang="en-US" dirty="0"/>
              <a:t>Abecedarian intervention conditions</a:t>
            </a:r>
          </a:p>
        </p:txBody>
      </p:sp>
      <p:sp>
        <p:nvSpPr>
          <p:cNvPr id="20484" name="Rectangle 3"/>
          <p:cNvSpPr>
            <a:spLocks noGrp="1" noChangeArrowheads="1"/>
          </p:cNvSpPr>
          <p:nvPr>
            <p:ph type="body" idx="1"/>
          </p:nvPr>
        </p:nvSpPr>
        <p:spPr/>
        <p:txBody>
          <a:bodyPr/>
          <a:lstStyle/>
          <a:p>
            <a:pPr marL="609600" indent="-609600" eaLnBrk="1" hangingPunct="1">
              <a:buFont typeface="Wingdings" pitchFamily="2" charset="2"/>
              <a:buAutoNum type="arabicPeriod"/>
            </a:pPr>
            <a:r>
              <a:rPr lang="en-US"/>
              <a:t>Early daycare intervention (birth – 5) with follow through services to 8 years</a:t>
            </a:r>
          </a:p>
          <a:p>
            <a:pPr marL="609600" indent="-609600" eaLnBrk="1" hangingPunct="1">
              <a:buFont typeface="Wingdings" pitchFamily="2" charset="2"/>
              <a:buAutoNum type="arabicPeriod"/>
            </a:pPr>
            <a:r>
              <a:rPr lang="en-US"/>
              <a:t>Only the educational daycare intervention</a:t>
            </a:r>
          </a:p>
          <a:p>
            <a:pPr marL="609600" indent="-609600" eaLnBrk="1" hangingPunct="1">
              <a:buFont typeface="Wingdings" pitchFamily="2" charset="2"/>
              <a:buAutoNum type="arabicPeriod"/>
            </a:pPr>
            <a:r>
              <a:rPr lang="en-US"/>
              <a:t>Only the school age follow through </a:t>
            </a:r>
          </a:p>
          <a:p>
            <a:pPr marL="609600" indent="-609600" eaLnBrk="1" hangingPunct="1">
              <a:buFont typeface="Wingdings" pitchFamily="2" charset="2"/>
              <a:buAutoNum type="arabicPeriod"/>
            </a:pPr>
            <a:r>
              <a:rPr lang="en-US"/>
              <a:t>An untreated control group.</a:t>
            </a:r>
          </a:p>
          <a:p>
            <a:pPr marL="609600" indent="-609600" eaLnBrk="1" hangingPunct="1"/>
            <a:endParaRPr lang="en-US"/>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1"/>
          </p:nvPr>
        </p:nvSpPr>
        <p:spPr>
          <a:noFill/>
        </p:spPr>
        <p:txBody>
          <a:bodyPr/>
          <a:lstStyle/>
          <a:p>
            <a:r>
              <a:rPr lang="en-US"/>
              <a:t>Messinger</a:t>
            </a:r>
          </a:p>
        </p:txBody>
      </p:sp>
      <p:pic>
        <p:nvPicPr>
          <p:cNvPr id="24579" name="Picture 5"/>
          <p:cNvPicPr>
            <a:picLocks noChangeAspect="1" noChangeArrowheads="1"/>
          </p:cNvPicPr>
          <p:nvPr/>
        </p:nvPicPr>
        <p:blipFill>
          <a:blip r:embed="rId3" cstate="print"/>
          <a:srcRect/>
          <a:stretch>
            <a:fillRect/>
          </a:stretch>
        </p:blipFill>
        <p:spPr bwMode="auto">
          <a:xfrm>
            <a:off x="685800" y="1004888"/>
            <a:ext cx="7489825" cy="5043258"/>
          </a:xfrm>
          <a:prstGeom prst="rect">
            <a:avLst/>
          </a:prstGeom>
          <a:noFill/>
          <a:ln w="9525">
            <a:noFill/>
            <a:miter lim="800000"/>
            <a:headEnd/>
            <a:tailEnd/>
          </a:ln>
        </p:spPr>
      </p:pic>
      <p:pic>
        <p:nvPicPr>
          <p:cNvPr id="24580" name="Picture 6"/>
          <p:cNvPicPr>
            <a:picLocks noGrp="1" noChangeAspect="1" noChangeArrowheads="1"/>
          </p:cNvPicPr>
          <p:nvPr>
            <p:ph type="title"/>
          </p:nvPr>
        </p:nvPicPr>
        <p:blipFill>
          <a:blip r:embed="rId4" cstate="print"/>
          <a:srcRect/>
          <a:stretch>
            <a:fillRect/>
          </a:stretch>
        </p:blipFill>
        <p:spPr>
          <a:xfrm>
            <a:off x="1150938" y="1073150"/>
            <a:ext cx="7793037" cy="230188"/>
          </a:xfr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normAutofit/>
          </a:bodyPr>
          <a:lstStyle/>
          <a:p>
            <a:pPr algn="ctr"/>
            <a:r>
              <a:rPr lang="en-US" sz="3600" i="1" dirty="0"/>
              <a:t>Early</a:t>
            </a:r>
            <a:r>
              <a:rPr lang="en-US" sz="3600" dirty="0"/>
              <a:t> intervention counts!</a:t>
            </a:r>
            <a:endParaRPr lang="en-US" sz="4000" dirty="0"/>
          </a:p>
        </p:txBody>
      </p:sp>
      <p:sp>
        <p:nvSpPr>
          <p:cNvPr id="435203" name="Rectangle 3"/>
          <p:cNvSpPr>
            <a:spLocks noGrp="1" noChangeArrowheads="1"/>
          </p:cNvSpPr>
          <p:nvPr>
            <p:ph type="body" idx="4294967295"/>
          </p:nvPr>
        </p:nvSpPr>
        <p:spPr>
          <a:xfrm>
            <a:off x="0" y="1646237"/>
            <a:ext cx="9372600" cy="4526280"/>
          </a:xfrm>
          <a:prstGeom prst="rect">
            <a:avLst/>
          </a:prstGeom>
        </p:spPr>
        <p:txBody>
          <a:bodyPr/>
          <a:lstStyle/>
          <a:p>
            <a:r>
              <a:rPr lang="en-US" dirty="0"/>
              <a:t>Gottlieb &amp; Blair (2004) (</a:t>
            </a:r>
            <a:r>
              <a:rPr lang="en-US" dirty="0" err="1"/>
              <a:t>cont</a:t>
            </a:r>
            <a:r>
              <a:rPr lang="en-US" dirty="0"/>
              <a:t>)</a:t>
            </a:r>
          </a:p>
          <a:p>
            <a:pPr marL="118872" indent="0">
              <a:buNone/>
            </a:pPr>
            <a:endParaRPr lang="en-US" sz="1800" dirty="0"/>
          </a:p>
          <a:p>
            <a:pPr marL="118872" indent="0">
              <a:buNone/>
            </a:pPr>
            <a:r>
              <a:rPr lang="en-US" sz="1600" dirty="0"/>
              <a:t>Short-term Effects of Early Intervention on IQ               Longer-term Effects of Early vs. Later Intervention</a:t>
            </a:r>
          </a:p>
        </p:txBody>
      </p:sp>
      <p:pic>
        <p:nvPicPr>
          <p:cNvPr id="435205" name="Picture 5"/>
          <p:cNvPicPr>
            <a:picLocks noChangeAspect="1" noChangeArrowheads="1"/>
          </p:cNvPicPr>
          <p:nvPr/>
        </p:nvPicPr>
        <p:blipFill>
          <a:blip r:embed="rId3" cstate="print"/>
          <a:srcRect/>
          <a:stretch>
            <a:fillRect/>
          </a:stretch>
        </p:blipFill>
        <p:spPr bwMode="auto">
          <a:xfrm>
            <a:off x="0" y="2990222"/>
            <a:ext cx="4894262" cy="2890836"/>
          </a:xfrm>
          <a:prstGeom prst="rect">
            <a:avLst/>
          </a:prstGeom>
          <a:noFill/>
          <a:ln w="9525">
            <a:noFill/>
            <a:miter lim="800000"/>
            <a:headEnd/>
            <a:tailEnd/>
          </a:ln>
          <a:effectLst/>
        </p:spPr>
      </p:pic>
      <p:pic>
        <p:nvPicPr>
          <p:cNvPr id="5" name="Picture 5"/>
          <p:cNvPicPr>
            <a:picLocks noChangeAspect="1" noChangeArrowheads="1"/>
          </p:cNvPicPr>
          <p:nvPr/>
        </p:nvPicPr>
        <p:blipFill>
          <a:blip r:embed="rId4" cstate="print"/>
          <a:srcRect/>
          <a:stretch>
            <a:fillRect/>
          </a:stretch>
        </p:blipFill>
        <p:spPr bwMode="auto">
          <a:xfrm>
            <a:off x="4601570" y="3038161"/>
            <a:ext cx="4710110" cy="2794958"/>
          </a:xfrm>
          <a:prstGeom prst="rect">
            <a:avLst/>
          </a:prstGeom>
          <a:noFill/>
          <a:ln w="9525">
            <a:noFill/>
            <a:miter lim="800000"/>
            <a:headEnd/>
            <a:tailEnd/>
          </a:ln>
          <a:effectLst/>
        </p:spPr>
      </p:pic>
    </p:spTree>
    <p:extLst>
      <p:ext uri="{BB962C8B-B14F-4D97-AF65-F5344CB8AC3E}">
        <p14:creationId xmlns:p14="http://schemas.microsoft.com/office/powerpoint/2010/main" val="198035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r>
              <a:rPr lang="en-US" altLang="en-US" dirty="0">
                <a:solidFill>
                  <a:schemeClr val="accent1"/>
                </a:solidFill>
              </a:rPr>
              <a:t>Lab-based assessments of intelligence</a:t>
            </a:r>
          </a:p>
        </p:txBody>
      </p:sp>
      <p:sp>
        <p:nvSpPr>
          <p:cNvPr id="46084" name="Rectangle 3"/>
          <p:cNvSpPr>
            <a:spLocks noGrp="1" noChangeArrowheads="1"/>
          </p:cNvSpPr>
          <p:nvPr>
            <p:ph idx="1"/>
          </p:nvPr>
        </p:nvSpPr>
        <p:spPr/>
        <p:txBody>
          <a:bodyPr>
            <a:normAutofit lnSpcReduction="10000"/>
          </a:bodyPr>
          <a:lstStyle/>
          <a:p>
            <a:r>
              <a:rPr lang="en-US" altLang="en-US" sz="2800" dirty="0">
                <a:solidFill>
                  <a:schemeClr val="accent1"/>
                </a:solidFill>
              </a:rPr>
              <a:t>Fagan Test of Infant Intelligence</a:t>
            </a:r>
          </a:p>
          <a:p>
            <a:r>
              <a:rPr lang="en-US" altLang="en-US" sz="2800" dirty="0"/>
              <a:t>Assesses cognitive development in infancy.</a:t>
            </a:r>
          </a:p>
          <a:p>
            <a:r>
              <a:rPr lang="en-US" altLang="en-US" sz="2800" dirty="0"/>
              <a:t>Composed of habituation-dishabituation items.</a:t>
            </a:r>
          </a:p>
          <a:p>
            <a:pPr lvl="1"/>
            <a:r>
              <a:rPr lang="en-US" altLang="en-US" sz="2400" dirty="0"/>
              <a:t>“a “novelty score” -- amount of fixation during the test phase devoted to the novel picture </a:t>
            </a:r>
          </a:p>
          <a:p>
            <a:pPr lvl="3"/>
            <a:r>
              <a:rPr lang="en-US" altLang="en-US" sz="1600" dirty="0"/>
              <a:t>divided by the total fixation time to both the novel and familiar picture.” </a:t>
            </a:r>
          </a:p>
          <a:p>
            <a:pPr lvl="2"/>
            <a:r>
              <a:rPr lang="en-US" altLang="en-US" sz="1200" dirty="0">
                <a:hlinkClick r:id="rId3"/>
              </a:rPr>
              <a:t>Fagan manual: http://infantest.com/ftii.pdf</a:t>
            </a:r>
            <a:r>
              <a:rPr lang="en-US" altLang="en-US" sz="1200" dirty="0"/>
              <a:t> </a:t>
            </a:r>
          </a:p>
          <a:p>
            <a:r>
              <a:rPr lang="en-US" altLang="en-US" sz="2800" dirty="0"/>
              <a:t>Used for research studies—index of the relative level of functioning in group being studied </a:t>
            </a:r>
          </a:p>
          <a:p>
            <a:pPr lvl="1"/>
            <a:r>
              <a:rPr lang="en-US" altLang="en-US" sz="2400" dirty="0"/>
              <a:t>Does not determine an individual child’s performance relative to children in the norming sample</a:t>
            </a:r>
          </a:p>
          <a:p>
            <a:pPr lvl="2"/>
            <a:r>
              <a:rPr lang="en-US" altLang="en-US" sz="2000" dirty="0"/>
              <a:t>like in the Bayley</a:t>
            </a:r>
          </a:p>
        </p:txBody>
      </p:sp>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326DAA40-412D-41FB-99E0-1E964DC4361C}" type="slidenum">
              <a:rPr lang="en-US" altLang="en-US" sz="1400">
                <a:solidFill>
                  <a:srgbClr val="000000"/>
                </a:solidFill>
              </a:rPr>
              <a:pPr>
                <a:spcBef>
                  <a:spcPct val="0"/>
                </a:spcBef>
                <a:buClrTx/>
                <a:buSzTx/>
                <a:buFontTx/>
                <a:buNone/>
              </a:pPr>
              <a:t>6</a:t>
            </a:fld>
            <a:endParaRPr lang="en-US" altLang="en-US" sz="1400">
              <a:solidFill>
                <a:srgbClr val="000000"/>
              </a:solidFill>
            </a:endParaRPr>
          </a:p>
        </p:txBody>
      </p:sp>
    </p:spTree>
    <p:extLst>
      <p:ext uri="{BB962C8B-B14F-4D97-AF65-F5344CB8AC3E}">
        <p14:creationId xmlns:p14="http://schemas.microsoft.com/office/powerpoint/2010/main" val="40277884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3"/>
          <p:cNvSpPr>
            <a:spLocks noGrp="1"/>
          </p:cNvSpPr>
          <p:nvPr>
            <p:ph type="ftr" sz="quarter" idx="11"/>
          </p:nvPr>
        </p:nvSpPr>
        <p:spPr>
          <a:noFill/>
        </p:spPr>
        <p:txBody>
          <a:bodyPr/>
          <a:lstStyle/>
          <a:p>
            <a:r>
              <a:rPr lang="en-US"/>
              <a:t>Messinger</a:t>
            </a:r>
          </a:p>
        </p:txBody>
      </p:sp>
      <p:pic>
        <p:nvPicPr>
          <p:cNvPr id="23556" name="Picture 5"/>
          <p:cNvPicPr>
            <a:picLocks noChangeAspect="1" noChangeArrowheads="1"/>
          </p:cNvPicPr>
          <p:nvPr/>
        </p:nvPicPr>
        <p:blipFill>
          <a:blip r:embed="rId3" cstate="print"/>
          <a:srcRect b="17307"/>
          <a:stretch>
            <a:fillRect/>
          </a:stretch>
        </p:blipFill>
        <p:spPr bwMode="auto">
          <a:xfrm>
            <a:off x="-162856" y="762000"/>
            <a:ext cx="9389878" cy="6096000"/>
          </a:xfrm>
          <a:prstGeom prst="rect">
            <a:avLst/>
          </a:prstGeom>
          <a:noFill/>
          <a:ln w="9525">
            <a:noFill/>
            <a:miter lim="800000"/>
            <a:headEnd/>
            <a:tailEnd/>
          </a:ln>
        </p:spPr>
      </p:pic>
      <p:sp>
        <p:nvSpPr>
          <p:cNvPr id="23555" name="Rectangle 4"/>
          <p:cNvSpPr>
            <a:spLocks noGrp="1" noChangeArrowheads="1"/>
          </p:cNvSpPr>
          <p:nvPr>
            <p:ph type="title"/>
          </p:nvPr>
        </p:nvSpPr>
        <p:spPr>
          <a:xfrm>
            <a:off x="1279655" y="3810000"/>
            <a:ext cx="8229600" cy="1251062"/>
          </a:xfrm>
        </p:spPr>
        <p:txBody>
          <a:bodyPr/>
          <a:lstStyle/>
          <a:p>
            <a:pPr eaLnBrk="1" hangingPunct="1"/>
            <a:r>
              <a:rPr lang="en-US" i="1" dirty="0"/>
              <a:t>Early</a:t>
            </a:r>
            <a:r>
              <a:rPr lang="en-US" dirty="0"/>
              <a:t> intervention counts!</a:t>
            </a:r>
          </a:p>
        </p:txBody>
      </p:sp>
      <p:sp>
        <p:nvSpPr>
          <p:cNvPr id="2" name="Oval 1"/>
          <p:cNvSpPr/>
          <p:nvPr/>
        </p:nvSpPr>
        <p:spPr>
          <a:xfrm>
            <a:off x="1676400" y="609600"/>
            <a:ext cx="6324600" cy="21336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3"/>
          <p:cNvSpPr>
            <a:spLocks noGrp="1"/>
          </p:cNvSpPr>
          <p:nvPr>
            <p:ph type="ftr" sz="quarter" idx="11"/>
          </p:nvPr>
        </p:nvSpPr>
        <p:spPr>
          <a:noFill/>
        </p:spPr>
        <p:txBody>
          <a:bodyPr/>
          <a:lstStyle/>
          <a:p>
            <a:r>
              <a:rPr lang="en-US"/>
              <a:t>Messinger</a:t>
            </a:r>
          </a:p>
        </p:txBody>
      </p:sp>
      <p:sp>
        <p:nvSpPr>
          <p:cNvPr id="25603" name="Rectangle 4"/>
          <p:cNvSpPr>
            <a:spLocks noGrp="1" noChangeArrowheads="1"/>
          </p:cNvSpPr>
          <p:nvPr>
            <p:ph type="title"/>
          </p:nvPr>
        </p:nvSpPr>
        <p:spPr/>
        <p:txBody>
          <a:bodyPr/>
          <a:lstStyle/>
          <a:p>
            <a:pPr eaLnBrk="1" hangingPunct="1"/>
            <a:r>
              <a:rPr lang="en-US"/>
              <a:t>Real life: % retained in grade</a:t>
            </a:r>
          </a:p>
        </p:txBody>
      </p:sp>
      <p:pic>
        <p:nvPicPr>
          <p:cNvPr id="25604" name="Picture 5"/>
          <p:cNvPicPr>
            <a:picLocks noChangeAspect="1" noChangeArrowheads="1"/>
          </p:cNvPicPr>
          <p:nvPr/>
        </p:nvPicPr>
        <p:blipFill>
          <a:blip r:embed="rId3" cstate="print"/>
          <a:srcRect b="9683"/>
          <a:stretch>
            <a:fillRect/>
          </a:stretch>
        </p:blipFill>
        <p:spPr bwMode="auto">
          <a:xfrm>
            <a:off x="1143000" y="1819275"/>
            <a:ext cx="6657975" cy="4352925"/>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Later school: Reading level</a:t>
            </a:r>
          </a:p>
        </p:txBody>
      </p:sp>
      <p:pic>
        <p:nvPicPr>
          <p:cNvPr id="3074" name="Picture 2"/>
          <p:cNvPicPr>
            <a:picLocks noChangeAspect="1" noChangeArrowheads="1"/>
          </p:cNvPicPr>
          <p:nvPr/>
        </p:nvPicPr>
        <p:blipFill>
          <a:blip r:embed="rId3" cstate="print"/>
          <a:srcRect/>
          <a:stretch>
            <a:fillRect/>
          </a:stretch>
        </p:blipFill>
        <p:spPr bwMode="auto">
          <a:xfrm>
            <a:off x="1143000" y="1556285"/>
            <a:ext cx="6705600" cy="4920715"/>
          </a:xfrm>
          <a:prstGeom prst="rect">
            <a:avLst/>
          </a:prstGeom>
          <a:noFill/>
          <a:ln w="9525">
            <a:noFill/>
            <a:miter lim="800000"/>
            <a:headEnd/>
            <a:tailEnd/>
          </a:ln>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Cognitive Development -  Applications</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Experiment 2</a:t>
            </a:r>
          </a:p>
          <a:p>
            <a:pPr lvl="1"/>
            <a:r>
              <a:rPr lang="en-US" dirty="0"/>
              <a:t>Participants</a:t>
            </a:r>
          </a:p>
          <a:p>
            <a:pPr lvl="1"/>
            <a:endParaRPr lang="en-US" dirty="0"/>
          </a:p>
          <a:p>
            <a:pPr lvl="1"/>
            <a:r>
              <a:rPr lang="en-US" dirty="0"/>
              <a:t>Conditions</a:t>
            </a:r>
          </a:p>
          <a:p>
            <a:pPr lvl="1"/>
            <a:endParaRPr lang="en-US" dirty="0"/>
          </a:p>
          <a:p>
            <a:pPr lvl="1"/>
            <a:endParaRPr lang="en-US" dirty="0"/>
          </a:p>
          <a:p>
            <a:pPr lvl="1"/>
            <a:endParaRPr lang="en-US" dirty="0"/>
          </a:p>
          <a:p>
            <a:pPr lvl="1"/>
            <a:r>
              <a:rPr lang="en-US" dirty="0"/>
              <a:t>Interpretation</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00200"/>
            <a:ext cx="4189696"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36820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F75DF1-6ECC-437A-8E56-713518AD6A0B}"/>
              </a:ext>
            </a:extLst>
          </p:cNvPr>
          <p:cNvPicPr>
            <a:picLocks noChangeAspect="1"/>
          </p:cNvPicPr>
          <p:nvPr/>
        </p:nvPicPr>
        <p:blipFill>
          <a:blip r:embed="rId2"/>
          <a:stretch>
            <a:fillRect/>
          </a:stretch>
        </p:blipFill>
        <p:spPr>
          <a:xfrm>
            <a:off x="230505" y="1676400"/>
            <a:ext cx="8682990" cy="3142326"/>
          </a:xfrm>
          <a:prstGeom prst="rect">
            <a:avLst/>
          </a:prstGeom>
          <a:ln>
            <a:noFill/>
          </a:ln>
          <a:effectLst>
            <a:outerShdw blurRad="292100" dist="139700" dir="2700000" algn="tl" rotWithShape="0">
              <a:srgbClr val="333333">
                <a:alpha val="65000"/>
              </a:srgbClr>
            </a:outerShdw>
          </a:effectLst>
        </p:spPr>
      </p:pic>
      <p:sp>
        <p:nvSpPr>
          <p:cNvPr id="13" name="Title 12">
            <a:extLst>
              <a:ext uri="{FF2B5EF4-FFF2-40B4-BE49-F238E27FC236}">
                <a16:creationId xmlns:a16="http://schemas.microsoft.com/office/drawing/2014/main" id="{6D3B94EB-45C8-4754-BA4E-76E1DC32A32B}"/>
              </a:ext>
            </a:extLst>
          </p:cNvPr>
          <p:cNvSpPr>
            <a:spLocks noGrp="1"/>
          </p:cNvSpPr>
          <p:nvPr>
            <p:ph type="title"/>
          </p:nvPr>
        </p:nvSpPr>
        <p:spPr/>
        <p:txBody>
          <a:bodyPr/>
          <a:lstStyle/>
          <a:p>
            <a:r>
              <a:rPr lang="en-US" dirty="0"/>
              <a:t>Education </a:t>
            </a:r>
            <a:r>
              <a:rPr lang="en-US" dirty="0">
                <a:sym typeface="Wingdings" panose="05000000000000000000" pitchFamily="2" charset="2"/>
              </a:rPr>
              <a:t> Intelligence?</a:t>
            </a: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383696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Education &amp; Intelligence</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fontScale="92500" lnSpcReduction="10000"/>
          </a:bodyPr>
          <a:lstStyle/>
          <a:p>
            <a:r>
              <a:rPr lang="en-US" b="1" dirty="0"/>
              <a:t>Question</a:t>
            </a:r>
            <a:r>
              <a:rPr lang="en-US" dirty="0"/>
              <a:t>:</a:t>
            </a:r>
          </a:p>
          <a:p>
            <a:endParaRPr lang="en-US" dirty="0"/>
          </a:p>
          <a:p>
            <a:pPr marL="118872" indent="0">
              <a:buNone/>
            </a:pPr>
            <a:r>
              <a:rPr lang="en-US" i="1" dirty="0"/>
              <a:t>“Do increases in normal-range educational duration after early childhood have a positive effects on student’s later intelligence?”</a:t>
            </a:r>
          </a:p>
          <a:p>
            <a:pPr marL="118872" indent="0">
              <a:buNone/>
            </a:pPr>
            <a:endParaRPr lang="en-US" dirty="0"/>
          </a:p>
          <a:p>
            <a:r>
              <a:rPr lang="en-US" dirty="0"/>
              <a:t>Why do we care?</a:t>
            </a:r>
          </a:p>
          <a:p>
            <a:pPr lvl="1"/>
            <a:r>
              <a:rPr lang="en-US" dirty="0"/>
              <a:t>Cognitive skills asses by IQ tests have been linked to…</a:t>
            </a:r>
          </a:p>
          <a:p>
            <a:pPr lvl="2"/>
            <a:r>
              <a:rPr lang="en-US" dirty="0"/>
              <a:t>Superior work performance</a:t>
            </a:r>
          </a:p>
          <a:p>
            <a:pPr lvl="2"/>
            <a:r>
              <a:rPr lang="en-US" dirty="0"/>
              <a:t>Better physical &amp; mental health</a:t>
            </a:r>
          </a:p>
          <a:p>
            <a:pPr lvl="2"/>
            <a:r>
              <a:rPr lang="en-US" dirty="0"/>
              <a:t>Greater longevity</a:t>
            </a:r>
          </a:p>
          <a:p>
            <a:pPr lvl="1"/>
            <a:endParaRPr lang="en-US" dirty="0"/>
          </a:p>
          <a:p>
            <a:pPr lvl="1"/>
            <a:endParaRPr lang="en-US" dirty="0"/>
          </a:p>
        </p:txBody>
      </p:sp>
      <p:sp>
        <p:nvSpPr>
          <p:cNvPr id="4"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813812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Education &amp; Intelligence</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fontScale="92500" lnSpcReduction="20000"/>
          </a:bodyPr>
          <a:lstStyle/>
          <a:p>
            <a:r>
              <a:rPr lang="en-US" dirty="0"/>
              <a:t>Positive correlation between IQ test scores and years of education completed</a:t>
            </a:r>
          </a:p>
          <a:p>
            <a:pPr marL="118872" indent="0">
              <a:buNone/>
            </a:pPr>
            <a:endParaRPr lang="en-US" dirty="0"/>
          </a:p>
          <a:p>
            <a:r>
              <a:rPr lang="en-US" dirty="0"/>
              <a:t>Possible explanations:</a:t>
            </a:r>
          </a:p>
          <a:p>
            <a:pPr lvl="1"/>
            <a:r>
              <a:rPr lang="en-US" dirty="0"/>
              <a:t>More education </a:t>
            </a:r>
            <a:r>
              <a:rPr lang="en-US" i="1" dirty="0"/>
              <a:t>leads</a:t>
            </a:r>
            <a:r>
              <a:rPr lang="en-US" dirty="0"/>
              <a:t> to greater intelligence</a:t>
            </a:r>
          </a:p>
          <a:p>
            <a:pPr lvl="1"/>
            <a:r>
              <a:rPr lang="en-US" dirty="0"/>
              <a:t>Selection processes are at work such that more intelligent children end up spending more years in school</a:t>
            </a:r>
          </a:p>
          <a:p>
            <a:pPr marL="457200" lvl="1" indent="0">
              <a:buNone/>
            </a:pPr>
            <a:endParaRPr lang="en-US" dirty="0"/>
          </a:p>
          <a:p>
            <a:r>
              <a:rPr lang="en-US" dirty="0"/>
              <a:t>How do we know if one is true, the other, or both?</a:t>
            </a:r>
          </a:p>
          <a:p>
            <a:pPr marL="457200" lvl="1" indent="0">
              <a:buNone/>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1501227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3 Types of Studies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441960" y="1524000"/>
            <a:ext cx="8229600" cy="4953000"/>
          </a:xfrm>
        </p:spPr>
        <p:txBody>
          <a:bodyPr>
            <a:normAutofit lnSpcReduction="10000"/>
          </a:bodyPr>
          <a:lstStyle/>
          <a:p>
            <a:pPr>
              <a:spcBef>
                <a:spcPts val="1200"/>
              </a:spcBef>
              <a:buFont typeface="Wingdings" panose="05000000000000000000" pitchFamily="2" charset="2"/>
              <a:buChar char="§"/>
            </a:pPr>
            <a:r>
              <a:rPr lang="en-US" dirty="0"/>
              <a:t>Control prior intelligence:</a:t>
            </a:r>
          </a:p>
          <a:p>
            <a:pPr marL="925830" lvl="1" indent="-514350">
              <a:spcBef>
                <a:spcPts val="1200"/>
              </a:spcBef>
              <a:buFont typeface="Wingdings" panose="05000000000000000000" pitchFamily="2" charset="2"/>
              <a:buChar char="§"/>
            </a:pPr>
            <a:r>
              <a:rPr lang="en-US" sz="2400" dirty="0"/>
              <a:t>Longitudinal study</a:t>
            </a:r>
          </a:p>
          <a:p>
            <a:pPr marL="925830" lvl="1" indent="-514350">
              <a:spcBef>
                <a:spcPts val="1200"/>
              </a:spcBef>
              <a:buFont typeface="Wingdings" panose="05000000000000000000" pitchFamily="2" charset="2"/>
              <a:buChar char="§"/>
            </a:pPr>
            <a:r>
              <a:rPr lang="en-US" sz="2400" dirty="0"/>
              <a:t>Cognitive testing data from </a:t>
            </a:r>
            <a:r>
              <a:rPr lang="en-US" sz="2400" i="1" dirty="0"/>
              <a:t>before</a:t>
            </a:r>
            <a:r>
              <a:rPr lang="en-US" sz="2400" dirty="0"/>
              <a:t> and </a:t>
            </a:r>
            <a:r>
              <a:rPr lang="en-US" sz="2400" i="1" dirty="0"/>
              <a:t>after</a:t>
            </a:r>
            <a:r>
              <a:rPr lang="en-US" sz="2400" dirty="0"/>
              <a:t> variation education duration</a:t>
            </a:r>
          </a:p>
          <a:p>
            <a:pPr>
              <a:spcBef>
                <a:spcPts val="1200"/>
              </a:spcBef>
              <a:buFont typeface="Wingdings" panose="05000000000000000000" pitchFamily="2" charset="2"/>
              <a:buChar char="§"/>
            </a:pPr>
            <a:r>
              <a:rPr lang="en-US" dirty="0"/>
              <a:t>Policy change:</a:t>
            </a:r>
          </a:p>
          <a:p>
            <a:pPr marL="925830" lvl="1" indent="-514350">
              <a:spcBef>
                <a:spcPts val="1200"/>
              </a:spcBef>
              <a:buFont typeface="Wingdings" panose="05000000000000000000" pitchFamily="2" charset="2"/>
              <a:buChar char="§"/>
            </a:pPr>
            <a:r>
              <a:rPr lang="en-US" sz="2400" dirty="0"/>
              <a:t>Studies in which education duration changes because of some broader factor not specific to the individual</a:t>
            </a:r>
          </a:p>
          <a:p>
            <a:pPr>
              <a:spcBef>
                <a:spcPts val="1200"/>
              </a:spcBef>
              <a:buFont typeface="Wingdings" panose="05000000000000000000" pitchFamily="2" charset="2"/>
              <a:buChar char="§"/>
            </a:pPr>
            <a:r>
              <a:rPr lang="en-US" dirty="0"/>
              <a:t>School-age cut-off</a:t>
            </a:r>
          </a:p>
          <a:p>
            <a:pPr lvl="1">
              <a:spcBef>
                <a:spcPts val="1200"/>
              </a:spcBef>
              <a:buFont typeface="Wingdings" panose="05000000000000000000" pitchFamily="2" charset="2"/>
              <a:buChar char="§"/>
            </a:pPr>
            <a:r>
              <a:rPr lang="en-US" dirty="0"/>
              <a:t>Regression-discontinuity analyses used to study impact of school district date-of-birth cutoffs</a:t>
            </a:r>
          </a:p>
          <a:p>
            <a:pPr marL="633222" indent="-514350">
              <a:spcBef>
                <a:spcPts val="1200"/>
              </a:spcBef>
              <a:buFont typeface="+mj-lt"/>
              <a:buAutoNum type="arabicPeriod"/>
            </a:pPr>
            <a:endParaRPr lang="en-US" dirty="0"/>
          </a:p>
          <a:p>
            <a:pPr marL="457200" lvl="1" indent="0">
              <a:spcBef>
                <a:spcPts val="1200"/>
              </a:spcBef>
              <a:buNone/>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5193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Primary Questions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a:bodyPr>
          <a:lstStyle/>
          <a:p>
            <a:pPr marL="678942" indent="-514350">
              <a:buFont typeface="+mj-lt"/>
              <a:buAutoNum type="arabicPeriod"/>
            </a:pPr>
            <a:r>
              <a:rPr lang="en-US" sz="2400" dirty="0"/>
              <a:t>Do increases in normal-range educational duration after early childhood have positive effects on student’s later intelligence?</a:t>
            </a:r>
          </a:p>
          <a:p>
            <a:pPr marL="164592" indent="0">
              <a:buNone/>
            </a:pPr>
            <a:endParaRPr lang="en-US" sz="2400" dirty="0"/>
          </a:p>
          <a:p>
            <a:pPr marL="678942" indent="-514350">
              <a:buFont typeface="+mj-lt"/>
              <a:buAutoNum type="arabicPeriod" startAt="2"/>
            </a:pPr>
            <a:r>
              <a:rPr lang="en-US" sz="2400" dirty="0"/>
              <a:t>What factors might moderate the effect of education on intelligence?</a:t>
            </a:r>
          </a:p>
          <a:p>
            <a:pPr marL="164592" indent="0">
              <a:buNone/>
            </a:pPr>
            <a:endParaRPr lang="en-US" sz="2400" dirty="0"/>
          </a:p>
          <a:p>
            <a:pPr marL="678942" indent="-514350">
              <a:buFont typeface="+mj-lt"/>
              <a:buAutoNum type="arabicPeriod" startAt="3"/>
            </a:pPr>
            <a:r>
              <a:rPr lang="en-US" sz="2400" dirty="0"/>
              <a:t>To what extent might the obtained meta-analytic effects be impacted by publication bias?</a:t>
            </a:r>
          </a:p>
          <a:p>
            <a:pPr marL="678942" indent="-514350">
              <a:buFont typeface="+mj-lt"/>
              <a:buAutoNum type="arabicPeriod" startAt="3"/>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563420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Method</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304800" y="1600200"/>
            <a:ext cx="8229600" cy="4625609"/>
          </a:xfrm>
        </p:spPr>
        <p:txBody>
          <a:bodyPr>
            <a:normAutofit/>
          </a:bodyPr>
          <a:lstStyle/>
          <a:p>
            <a:pPr marL="621792" indent="-457200"/>
            <a:r>
              <a:rPr lang="en-US" sz="2800" u="sng" dirty="0"/>
              <a:t>Study Inclusion Criteria</a:t>
            </a:r>
          </a:p>
          <a:p>
            <a:pPr marL="914400" lvl="1" indent="-457200"/>
            <a:r>
              <a:rPr lang="en-US" sz="2400" dirty="0"/>
              <a:t>Objective, continuous cognitive outcome measures</a:t>
            </a:r>
          </a:p>
          <a:p>
            <a:pPr marL="914400" lvl="1" indent="-457200"/>
            <a:r>
              <a:rPr lang="en-US" sz="2400" dirty="0"/>
              <a:t>Variation in education </a:t>
            </a:r>
            <a:r>
              <a:rPr lang="en-US" sz="2400" i="1" dirty="0"/>
              <a:t>after age 6</a:t>
            </a:r>
            <a:endParaRPr lang="en-US" sz="2400" dirty="0"/>
          </a:p>
          <a:p>
            <a:pPr marL="914400" lvl="1" indent="-457200"/>
            <a:r>
              <a:rPr lang="en-US" sz="2400" dirty="0"/>
              <a:t>Population studied generally healthy &amp; neurotypical</a:t>
            </a:r>
          </a:p>
          <a:p>
            <a:pPr marL="914400" lvl="1" indent="-457200"/>
            <a:r>
              <a:rPr lang="en-US" sz="2400" dirty="0"/>
              <a:t>Fit one of the 3 study type categories</a:t>
            </a:r>
          </a:p>
        </p:txBody>
      </p:sp>
      <p:pic>
        <p:nvPicPr>
          <p:cNvPr id="8" name="Picture 7">
            <a:extLst>
              <a:ext uri="{FF2B5EF4-FFF2-40B4-BE49-F238E27FC236}">
                <a16:creationId xmlns:a16="http://schemas.microsoft.com/office/drawing/2014/main" id="{1550793B-56DF-41A5-879D-ECB8CF7CDC27}"/>
              </a:ext>
            </a:extLst>
          </p:cNvPr>
          <p:cNvPicPr>
            <a:picLocks noChangeAspect="1"/>
          </p:cNvPicPr>
          <p:nvPr/>
        </p:nvPicPr>
        <p:blipFill>
          <a:blip r:embed="rId3"/>
          <a:stretch>
            <a:fillRect/>
          </a:stretch>
        </p:blipFill>
        <p:spPr>
          <a:xfrm>
            <a:off x="1740108" y="4038600"/>
            <a:ext cx="5358984" cy="1981200"/>
          </a:xfrm>
          <a:prstGeom prst="rect">
            <a:avLst/>
          </a:prstGeom>
        </p:spPr>
      </p:pic>
      <p:sp>
        <p:nvSpPr>
          <p:cNvPr id="5" name="Content Placeholder 10">
            <a:extLst>
              <a:ext uri="{FF2B5EF4-FFF2-40B4-BE49-F238E27FC236}">
                <a16:creationId xmlns:a16="http://schemas.microsoft.com/office/drawing/2014/main" id="{3EFAD5FF-829A-46D6-BF33-A60C7BF69826}"/>
              </a:ext>
            </a:extLst>
          </p:cNvPr>
          <p:cNvSpPr txBox="1">
            <a:spLocks/>
          </p:cNvSpPr>
          <p:nvPr/>
        </p:nvSpPr>
        <p:spPr>
          <a:xfrm>
            <a:off x="0" y="6019800"/>
            <a:ext cx="8915400" cy="509707"/>
          </a:xfrm>
          <a:prstGeom prst="rect">
            <a:avLst/>
          </a:prstGeom>
          <a:noFill/>
          <a:ln w="48000" cap="flat" cmpd="thickThin"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54864" tIns="91440" rtlCol="0" anchor="ctr">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lt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lt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lt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lt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lt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lt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lt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lt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lt1"/>
                </a:solidFill>
                <a:latin typeface="+mn-lt"/>
                <a:ea typeface="+mn-ea"/>
                <a:cs typeface="+mn-cs"/>
              </a:defRPr>
            </a:lvl9pPr>
            <a:extLst/>
          </a:lstStyle>
          <a:p>
            <a:pPr marL="118872" marR="0" lvl="0" indent="0" algn="ctr" defTabSz="914400" rtl="0" eaLnBrk="1" fontAlgn="auto" latinLnBrk="0" hangingPunct="1">
              <a:lnSpc>
                <a:spcPct val="100000"/>
              </a:lnSpc>
              <a:spcBef>
                <a:spcPts val="0"/>
              </a:spcBef>
              <a:spcAft>
                <a:spcPts val="0"/>
              </a:spcAft>
              <a:buClr>
                <a:srgbClr val="F0AD00"/>
              </a:buClr>
              <a:buSzPct val="80000"/>
              <a:buFont typeface="Wingdings 2"/>
              <a:buNone/>
              <a:tabLst/>
              <a:defRPr/>
            </a:pPr>
            <a:r>
              <a:rPr kumimoji="0" lang="en-US" sz="2000" b="0" i="0" u="none" strike="noStrike" kern="1200" cap="none" spc="0" normalizeH="0" baseline="0" noProof="0">
                <a:ln>
                  <a:noFill/>
                </a:ln>
                <a:solidFill>
                  <a:prstClr val="black"/>
                </a:solidFill>
                <a:effectLst/>
                <a:uLnTx/>
                <a:uFillTx/>
                <a:latin typeface="Corbel"/>
                <a:ea typeface="+mn-ea"/>
                <a:cs typeface="+mn-cs"/>
              </a:rPr>
              <a:t>28 studies </a:t>
            </a:r>
            <a:r>
              <a:rPr kumimoji="0" lang="en-US" sz="2000" b="0" i="0" u="none" strike="noStrike" kern="1200" cap="none" spc="0" normalizeH="0" baseline="0" noProof="0">
                <a:ln>
                  <a:noFill/>
                </a:ln>
                <a:solidFill>
                  <a:prstClr val="black"/>
                </a:solidFill>
                <a:effectLst/>
                <a:uLnTx/>
                <a:uFillTx/>
                <a:latin typeface="Corbel"/>
                <a:ea typeface="+mn-ea"/>
                <a:cs typeface="+mn-cs"/>
                <a:sym typeface="Wingdings" panose="05000000000000000000" pitchFamily="2" charset="2"/>
              </a:rPr>
              <a:t> 42 datasets  142 effect sizes  615,812 individuals</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p:txBody>
      </p:sp>
      <p:sp>
        <p:nvSpPr>
          <p:cNvPr id="7"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10901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30A9-2C0B-4402-8F8F-6864A8B8263C}"/>
              </a:ext>
            </a:extLst>
          </p:cNvPr>
          <p:cNvSpPr>
            <a:spLocks noGrp="1"/>
          </p:cNvSpPr>
          <p:nvPr>
            <p:ph type="title"/>
          </p:nvPr>
        </p:nvSpPr>
        <p:spPr/>
        <p:txBody>
          <a:bodyPr>
            <a:normAutofit fontScale="90000"/>
          </a:bodyPr>
          <a:lstStyle/>
          <a:p>
            <a:r>
              <a:rPr lang="en-US" dirty="0"/>
              <a:t>Standardizing lab protocols--MAAP</a:t>
            </a:r>
          </a:p>
        </p:txBody>
      </p:sp>
      <p:sp>
        <p:nvSpPr>
          <p:cNvPr id="3" name="Content Placeholder 2">
            <a:extLst>
              <a:ext uri="{FF2B5EF4-FFF2-40B4-BE49-F238E27FC236}">
                <a16:creationId xmlns:a16="http://schemas.microsoft.com/office/drawing/2014/main" id="{1AC440EE-243C-4957-A0B0-BE63E330C871}"/>
              </a:ext>
            </a:extLst>
          </p:cNvPr>
          <p:cNvSpPr>
            <a:spLocks noGrp="1"/>
          </p:cNvSpPr>
          <p:nvPr>
            <p:ph idx="1"/>
          </p:nvPr>
        </p:nvSpPr>
        <p:spPr>
          <a:xfrm>
            <a:off x="6095614" y="1828800"/>
            <a:ext cx="2340078" cy="1252729"/>
          </a:xfrm>
        </p:spPr>
        <p:txBody>
          <a:bodyPr>
            <a:normAutofit fontScale="70000" lnSpcReduction="20000"/>
          </a:bodyPr>
          <a:lstStyle/>
          <a:p>
            <a:endParaRPr lang="en-US" dirty="0">
              <a:hlinkClick r:id="rId2"/>
            </a:endParaRPr>
          </a:p>
          <a:p>
            <a:r>
              <a:rPr lang="en-US" dirty="0">
                <a:hlinkClick r:id="rId2"/>
              </a:rPr>
              <a:t>https://nyu.databrary.org/volume/326</a:t>
            </a:r>
            <a:r>
              <a:rPr lang="en-US" dirty="0"/>
              <a:t> </a:t>
            </a:r>
          </a:p>
        </p:txBody>
      </p:sp>
      <p:pic>
        <p:nvPicPr>
          <p:cNvPr id="5" name="Picture 4">
            <a:extLst>
              <a:ext uri="{FF2B5EF4-FFF2-40B4-BE49-F238E27FC236}">
                <a16:creationId xmlns:a16="http://schemas.microsoft.com/office/drawing/2014/main" id="{13EA57CE-2118-4816-8778-C5C2068BAE3C}"/>
              </a:ext>
            </a:extLst>
          </p:cNvPr>
          <p:cNvPicPr>
            <a:picLocks noChangeAspect="1"/>
          </p:cNvPicPr>
          <p:nvPr/>
        </p:nvPicPr>
        <p:blipFill>
          <a:blip r:embed="rId3"/>
          <a:stretch>
            <a:fillRect/>
          </a:stretch>
        </p:blipFill>
        <p:spPr>
          <a:xfrm>
            <a:off x="152400" y="1600200"/>
            <a:ext cx="5321403" cy="5257800"/>
          </a:xfrm>
          <a:prstGeom prst="rect">
            <a:avLst/>
          </a:prstGeom>
        </p:spPr>
      </p:pic>
      <p:pic>
        <p:nvPicPr>
          <p:cNvPr id="7" name="Picture 6">
            <a:extLst>
              <a:ext uri="{FF2B5EF4-FFF2-40B4-BE49-F238E27FC236}">
                <a16:creationId xmlns:a16="http://schemas.microsoft.com/office/drawing/2014/main" id="{1CD8299D-E1DF-48CC-A5B6-D913489CC420}"/>
              </a:ext>
            </a:extLst>
          </p:cNvPr>
          <p:cNvPicPr>
            <a:picLocks noChangeAspect="1"/>
          </p:cNvPicPr>
          <p:nvPr/>
        </p:nvPicPr>
        <p:blipFill rotWithShape="1">
          <a:blip r:embed="rId4"/>
          <a:srcRect t="28901" b="9561"/>
          <a:stretch/>
        </p:blipFill>
        <p:spPr>
          <a:xfrm>
            <a:off x="5473803" y="3273553"/>
            <a:ext cx="3583700" cy="1252729"/>
          </a:xfrm>
          <a:prstGeom prst="rect">
            <a:avLst/>
          </a:prstGeom>
        </p:spPr>
      </p:pic>
    </p:spTree>
    <p:extLst>
      <p:ext uri="{BB962C8B-B14F-4D97-AF65-F5344CB8AC3E}">
        <p14:creationId xmlns:p14="http://schemas.microsoft.com/office/powerpoint/2010/main" val="19442346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Primary Questions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a:bodyPr>
          <a:lstStyle/>
          <a:p>
            <a:pPr marL="678942" indent="-514350">
              <a:buFont typeface="+mj-lt"/>
              <a:buAutoNum type="arabicPeriod"/>
            </a:pPr>
            <a:r>
              <a:rPr lang="en-US" sz="2400" dirty="0"/>
              <a:t>Do increases in normal-range educational duration after early childhood have a positive effects on student’s later intelligence?</a:t>
            </a:r>
          </a:p>
          <a:p>
            <a:pPr marL="164592" indent="0">
              <a:buNone/>
            </a:pPr>
            <a:endParaRPr lang="en-US" sz="2400" dirty="0"/>
          </a:p>
          <a:p>
            <a:pPr marL="678942" indent="-514350">
              <a:buFont typeface="+mj-lt"/>
              <a:buAutoNum type="arabicPeriod" startAt="2"/>
            </a:pPr>
            <a:r>
              <a:rPr lang="en-US" sz="2400" dirty="0">
                <a:solidFill>
                  <a:schemeClr val="bg1">
                    <a:lumMod val="75000"/>
                  </a:schemeClr>
                </a:solidFill>
              </a:rPr>
              <a:t>What factors might moderate the effect of education on intelligence?</a:t>
            </a:r>
          </a:p>
          <a:p>
            <a:pPr marL="164592" indent="0">
              <a:buNone/>
            </a:pPr>
            <a:endParaRPr lang="en-US" sz="2400" dirty="0">
              <a:solidFill>
                <a:schemeClr val="bg1">
                  <a:lumMod val="75000"/>
                </a:schemeClr>
              </a:solidFill>
            </a:endParaRPr>
          </a:p>
          <a:p>
            <a:pPr marL="678942" indent="-514350">
              <a:buFont typeface="+mj-lt"/>
              <a:buAutoNum type="arabicPeriod" startAt="3"/>
            </a:pPr>
            <a:r>
              <a:rPr lang="en-US" sz="2400" dirty="0">
                <a:solidFill>
                  <a:schemeClr val="bg1">
                    <a:lumMod val="75000"/>
                  </a:schemeClr>
                </a:solidFill>
              </a:rPr>
              <a:t>To what extent might the obtained meta-analytic effects be impacted by publication bias?</a:t>
            </a:r>
          </a:p>
          <a:p>
            <a:pPr marL="678942" indent="-514350">
              <a:buFont typeface="+mj-lt"/>
              <a:buAutoNum type="arabicPeriod" startAt="3"/>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15893591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918-2D0A-4C95-9500-BB019673695D}"/>
              </a:ext>
            </a:extLst>
          </p:cNvPr>
          <p:cNvSpPr>
            <a:spLocks noGrp="1"/>
          </p:cNvSpPr>
          <p:nvPr>
            <p:ph type="title"/>
          </p:nvPr>
        </p:nvSpPr>
        <p:spPr>
          <a:xfrm>
            <a:off x="258504" y="155448"/>
            <a:ext cx="8733096" cy="1252728"/>
          </a:xfrm>
        </p:spPr>
        <p:txBody>
          <a:bodyPr>
            <a:normAutofit fontScale="90000"/>
          </a:bodyPr>
          <a:lstStyle/>
          <a:p>
            <a:r>
              <a:rPr lang="en-US" sz="3600" dirty="0"/>
              <a:t>Increases in educational duration after early childhood positively affect later intelligence</a:t>
            </a:r>
          </a:p>
        </p:txBody>
      </p:sp>
      <p:graphicFrame>
        <p:nvGraphicFramePr>
          <p:cNvPr id="4" name="Content Placeholder 3">
            <a:extLst>
              <a:ext uri="{FF2B5EF4-FFF2-40B4-BE49-F238E27FC236}">
                <a16:creationId xmlns:a16="http://schemas.microsoft.com/office/drawing/2014/main" id="{FA20465F-49DF-42FD-BE9A-97E647EB2827}"/>
              </a:ext>
            </a:extLst>
          </p:cNvPr>
          <p:cNvGraphicFramePr>
            <a:graphicFrameLocks noGrp="1"/>
          </p:cNvGraphicFramePr>
          <p:nvPr>
            <p:ph idx="1"/>
          </p:nvPr>
        </p:nvGraphicFramePr>
        <p:xfrm>
          <a:off x="208974" y="2940184"/>
          <a:ext cx="8656896" cy="949960"/>
        </p:xfrm>
        <a:graphic>
          <a:graphicData uri="http://schemas.openxmlformats.org/drawingml/2006/table">
            <a:tbl>
              <a:tblPr firstRow="1" bandRow="1">
                <a:tableStyleId>{9D7B26C5-4107-4FEC-AEDC-1716B250A1EF}</a:tableStyleId>
              </a:tblPr>
              <a:tblGrid>
                <a:gridCol w="1623126">
                  <a:extLst>
                    <a:ext uri="{9D8B030D-6E8A-4147-A177-3AD203B41FA5}">
                      <a16:colId xmlns:a16="http://schemas.microsoft.com/office/drawing/2014/main" val="399128474"/>
                    </a:ext>
                  </a:extLst>
                </a:gridCol>
                <a:gridCol w="1771015">
                  <a:extLst>
                    <a:ext uri="{9D8B030D-6E8A-4147-A177-3AD203B41FA5}">
                      <a16:colId xmlns:a16="http://schemas.microsoft.com/office/drawing/2014/main" val="3809175478"/>
                    </a:ext>
                  </a:extLst>
                </a:gridCol>
                <a:gridCol w="1771015">
                  <a:extLst>
                    <a:ext uri="{9D8B030D-6E8A-4147-A177-3AD203B41FA5}">
                      <a16:colId xmlns:a16="http://schemas.microsoft.com/office/drawing/2014/main" val="2919282363"/>
                    </a:ext>
                  </a:extLst>
                </a:gridCol>
                <a:gridCol w="1801622">
                  <a:extLst>
                    <a:ext uri="{9D8B030D-6E8A-4147-A177-3AD203B41FA5}">
                      <a16:colId xmlns:a16="http://schemas.microsoft.com/office/drawing/2014/main" val="2297322421"/>
                    </a:ext>
                  </a:extLst>
                </a:gridCol>
                <a:gridCol w="1690118">
                  <a:extLst>
                    <a:ext uri="{9D8B030D-6E8A-4147-A177-3AD203B41FA5}">
                      <a16:colId xmlns:a16="http://schemas.microsoft.com/office/drawing/2014/main" val="1341371281"/>
                    </a:ext>
                  </a:extLst>
                </a:gridCol>
              </a:tblGrid>
              <a:tr h="370840">
                <a:tc>
                  <a:txBody>
                    <a:bodyPr/>
                    <a:lstStyle/>
                    <a:p>
                      <a:pPr algn="ctr"/>
                      <a:endParaRPr lang="en-US" sz="1600" dirty="0"/>
                    </a:p>
                  </a:txBody>
                  <a:tcPr/>
                </a:tc>
                <a:tc>
                  <a:txBody>
                    <a:bodyPr/>
                    <a:lstStyle/>
                    <a:p>
                      <a:pPr algn="ctr"/>
                      <a:r>
                        <a:rPr lang="en-US" sz="1600" dirty="0"/>
                        <a:t>Control Prior </a:t>
                      </a:r>
                    </a:p>
                    <a:p>
                      <a:pPr algn="ctr"/>
                      <a:r>
                        <a:rPr lang="en-US" sz="1600" dirty="0"/>
                        <a:t>Intelligence</a:t>
                      </a:r>
                    </a:p>
                  </a:txBody>
                  <a:tcPr anchor="b"/>
                </a:tc>
                <a:tc>
                  <a:txBody>
                    <a:bodyPr/>
                    <a:lstStyle/>
                    <a:p>
                      <a:pPr algn="ctr"/>
                      <a:r>
                        <a:rPr lang="en-US" sz="1600" dirty="0"/>
                        <a:t>Policy Change</a:t>
                      </a:r>
                    </a:p>
                  </a:txBody>
                  <a:tcPr anchor="b"/>
                </a:tc>
                <a:tc>
                  <a:txBody>
                    <a:bodyPr/>
                    <a:lstStyle/>
                    <a:p>
                      <a:pPr algn="ctr"/>
                      <a:r>
                        <a:rPr lang="en-US" sz="1600" dirty="0"/>
                        <a:t>School-Age</a:t>
                      </a:r>
                    </a:p>
                    <a:p>
                      <a:pPr algn="ctr"/>
                      <a:r>
                        <a:rPr lang="en-US" sz="1600" dirty="0"/>
                        <a:t>Cutoff</a:t>
                      </a:r>
                    </a:p>
                  </a:txBody>
                  <a:tcPr anchor="b"/>
                </a:tc>
                <a:tc>
                  <a:txBody>
                    <a:bodyPr/>
                    <a:lstStyle/>
                    <a:p>
                      <a:pPr algn="ctr"/>
                      <a:r>
                        <a:rPr lang="en-US" sz="1600" dirty="0"/>
                        <a:t>TOTAL</a:t>
                      </a:r>
                    </a:p>
                  </a:txBody>
                  <a:tcPr anchor="b"/>
                </a:tc>
                <a:extLst>
                  <a:ext uri="{0D108BD9-81ED-4DB2-BD59-A6C34878D82A}">
                    <a16:rowId xmlns:a16="http://schemas.microsoft.com/office/drawing/2014/main" val="3235453503"/>
                  </a:ext>
                </a:extLst>
              </a:tr>
              <a:tr h="370840">
                <a:tc>
                  <a:txBody>
                    <a:bodyPr/>
                    <a:lstStyle/>
                    <a:p>
                      <a:r>
                        <a:rPr lang="en-US" sz="1600" dirty="0"/>
                        <a:t>Effect Size (</a:t>
                      </a:r>
                      <a:r>
                        <a:rPr lang="en-US" sz="1600" i="1" dirty="0"/>
                        <a:t>SE</a:t>
                      </a:r>
                      <a:r>
                        <a:rPr lang="en-US" sz="1600" dirty="0"/>
                        <a:t>) </a:t>
                      </a:r>
                      <a:endParaRPr lang="en-US" sz="1600" b="0" i="0" dirty="0"/>
                    </a:p>
                  </a:txBody>
                  <a:tcPr/>
                </a:tc>
                <a:tc>
                  <a:txBody>
                    <a:bodyPr/>
                    <a:lstStyle/>
                    <a:p>
                      <a:pPr algn="ctr"/>
                      <a:r>
                        <a:rPr lang="en-US" sz="1600" dirty="0"/>
                        <a:t>1.197 (0.203)***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2.506 (0.583)***</a:t>
                      </a:r>
                    </a:p>
                  </a:txBody>
                  <a:tcPr/>
                </a:tc>
                <a:tc>
                  <a:txBody>
                    <a:bodyPr/>
                    <a:lstStyle/>
                    <a:p>
                      <a:pPr algn="ctr"/>
                      <a:r>
                        <a:rPr lang="en-US" sz="1600" dirty="0"/>
                        <a:t>5.229 (0.530)***</a:t>
                      </a:r>
                    </a:p>
                  </a:txBody>
                  <a:tcPr/>
                </a:tc>
                <a:tc>
                  <a:txBody>
                    <a:bodyPr/>
                    <a:lstStyle/>
                    <a:p>
                      <a:pPr algn="ctr"/>
                      <a:r>
                        <a:rPr lang="en-US" sz="1600" dirty="0"/>
                        <a:t>3.394 (0.503)***</a:t>
                      </a:r>
                    </a:p>
                  </a:txBody>
                  <a:tcPr/>
                </a:tc>
                <a:extLst>
                  <a:ext uri="{0D108BD9-81ED-4DB2-BD59-A6C34878D82A}">
                    <a16:rowId xmlns:a16="http://schemas.microsoft.com/office/drawing/2014/main" val="3364450707"/>
                  </a:ext>
                </a:extLst>
              </a:tr>
            </a:tbl>
          </a:graphicData>
        </a:graphic>
      </p:graphicFrame>
      <p:sp>
        <p:nvSpPr>
          <p:cNvPr id="7" name="Content Placeholder 2">
            <a:extLst>
              <a:ext uri="{FF2B5EF4-FFF2-40B4-BE49-F238E27FC236}">
                <a16:creationId xmlns:a16="http://schemas.microsoft.com/office/drawing/2014/main" id="{39FDB9D9-8679-4739-A7A9-A9E968DD9586}"/>
              </a:ext>
            </a:extLst>
          </p:cNvPr>
          <p:cNvSpPr txBox="1">
            <a:spLocks/>
          </p:cNvSpPr>
          <p:nvPr/>
        </p:nvSpPr>
        <p:spPr>
          <a:xfrm>
            <a:off x="609600" y="4500133"/>
            <a:ext cx="6248400" cy="94996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ctr"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1" u="none" strike="noStrike" kern="1200" cap="none" spc="0" normalizeH="0" baseline="0" noProof="0" dirty="0">
              <a:ln>
                <a:noFill/>
              </a:ln>
              <a:solidFill>
                <a:prstClr val="black"/>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05757D4A-73B7-4747-8FCA-8BE2A6D3C5CD}"/>
              </a:ext>
            </a:extLst>
          </p:cNvPr>
          <p:cNvSpPr txBox="1">
            <a:spLocks/>
          </p:cNvSpPr>
          <p:nvPr/>
        </p:nvSpPr>
        <p:spPr>
          <a:xfrm>
            <a:off x="304800" y="1600200"/>
            <a:ext cx="8229600" cy="4625609"/>
          </a:xfrm>
          <a:prstGeom prst="rect">
            <a:avLst/>
          </a:prstGeom>
        </p:spPr>
        <p:txBody>
          <a:bodyPr vert="horz" lIns="54864" tIns="91440" rtlCol="0">
            <a:normAutofit lnSpcReduction="10000"/>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Effect sizes rescaled into the # of IQ point units, on the standard IQ scale (</a:t>
            </a:r>
            <a:r>
              <a:rPr kumimoji="0" lang="en-US" sz="2000" b="0" i="1" u="none" strike="noStrike" kern="1200" cap="none" spc="0" normalizeH="0" baseline="0" noProof="0" dirty="0">
                <a:ln>
                  <a:noFill/>
                </a:ln>
                <a:solidFill>
                  <a:prstClr val="black"/>
                </a:solidFill>
                <a:effectLst/>
                <a:uLnTx/>
                <a:uFillTx/>
                <a:latin typeface="Corbel"/>
                <a:ea typeface="+mn-ea"/>
                <a:cs typeface="+mn-cs"/>
              </a:rPr>
              <a:t>M = </a:t>
            </a:r>
            <a:r>
              <a:rPr kumimoji="0" lang="en-US" sz="2000" b="0" i="0" u="none" strike="noStrike" kern="1200" cap="none" spc="0" normalizeH="0" baseline="0" noProof="0" dirty="0">
                <a:ln>
                  <a:noFill/>
                </a:ln>
                <a:solidFill>
                  <a:prstClr val="black"/>
                </a:solidFill>
                <a:effectLst/>
                <a:uLnTx/>
                <a:uFillTx/>
                <a:latin typeface="Corbel"/>
                <a:ea typeface="+mn-ea"/>
                <a:cs typeface="+mn-cs"/>
              </a:rPr>
              <a:t>100, </a:t>
            </a:r>
            <a:r>
              <a:rPr kumimoji="0" lang="en-US" sz="2000" b="0" i="1" u="none" strike="noStrike" kern="1200" cap="none" spc="0" normalizeH="0" baseline="0" noProof="0" dirty="0">
                <a:ln>
                  <a:noFill/>
                </a:ln>
                <a:solidFill>
                  <a:prstClr val="black"/>
                </a:solidFill>
                <a:effectLst/>
                <a:uLnTx/>
                <a:uFillTx/>
                <a:latin typeface="Corbel"/>
                <a:ea typeface="+mn-ea"/>
                <a:cs typeface="+mn-cs"/>
              </a:rPr>
              <a:t>SD</a:t>
            </a:r>
            <a:r>
              <a:rPr kumimoji="0" lang="en-US" sz="2000" b="0" i="0" u="none" strike="noStrike" kern="1200" cap="none" spc="0" normalizeH="0" baseline="0" noProof="0" dirty="0">
                <a:ln>
                  <a:noFill/>
                </a:ln>
                <a:solidFill>
                  <a:prstClr val="black"/>
                </a:solidFill>
                <a:effectLst/>
                <a:uLnTx/>
                <a:uFillTx/>
                <a:latin typeface="Corbel"/>
                <a:ea typeface="+mn-ea"/>
                <a:cs typeface="+mn-cs"/>
              </a:rPr>
              <a:t> = 15), associated with 1 additional year of education</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Effect size estimate for school-age cutoff group was significantly larger than that for the other two categories</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However, there was considerable heterogeneity both within each group and in the overall model</a:t>
            </a: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Looked at moderators to potentially explain the heterogeneity</a:t>
            </a:r>
          </a:p>
        </p:txBody>
      </p:sp>
      <p:sp>
        <p:nvSpPr>
          <p:cNvPr id="8"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32804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Primary Questions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a:bodyPr>
          <a:lstStyle/>
          <a:p>
            <a:pPr marL="678942" indent="-514350">
              <a:buFont typeface="+mj-lt"/>
              <a:buAutoNum type="arabicPeriod"/>
            </a:pPr>
            <a:r>
              <a:rPr lang="en-US" sz="2400" dirty="0">
                <a:solidFill>
                  <a:schemeClr val="bg2">
                    <a:lumMod val="90000"/>
                  </a:schemeClr>
                </a:solidFill>
              </a:rPr>
              <a:t>Do increases in normal-range educational duration after early childhood have a positive effects on student’s later intelligence?</a:t>
            </a:r>
          </a:p>
          <a:p>
            <a:pPr marL="164592" indent="0">
              <a:buNone/>
            </a:pPr>
            <a:endParaRPr lang="en-US" sz="2400" dirty="0"/>
          </a:p>
          <a:p>
            <a:pPr marL="678942" indent="-514350">
              <a:buFont typeface="+mj-lt"/>
              <a:buAutoNum type="arabicPeriod" startAt="2"/>
            </a:pPr>
            <a:r>
              <a:rPr lang="en-US" sz="2400" dirty="0"/>
              <a:t>What factors might moderate the effect of education on intelligence?</a:t>
            </a:r>
          </a:p>
          <a:p>
            <a:pPr marL="164592" indent="0">
              <a:buNone/>
            </a:pPr>
            <a:endParaRPr lang="en-US" sz="2400" dirty="0">
              <a:solidFill>
                <a:schemeClr val="bg1">
                  <a:lumMod val="75000"/>
                </a:schemeClr>
              </a:solidFill>
            </a:endParaRPr>
          </a:p>
          <a:p>
            <a:pPr marL="678942" indent="-514350">
              <a:buFont typeface="+mj-lt"/>
              <a:buAutoNum type="arabicPeriod" startAt="3"/>
            </a:pPr>
            <a:r>
              <a:rPr lang="en-US" sz="2400" dirty="0">
                <a:solidFill>
                  <a:schemeClr val="bg1">
                    <a:lumMod val="75000"/>
                  </a:schemeClr>
                </a:solidFill>
              </a:rPr>
              <a:t>To what extent might the obtained meta-analytic effects be impacted by publication bias?</a:t>
            </a:r>
          </a:p>
          <a:p>
            <a:pPr marL="678942" indent="-514350">
              <a:buFont typeface="+mj-lt"/>
              <a:buAutoNum type="arabicPeriod" startAt="3"/>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36009829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srcRect t="14086"/>
          <a:stretch/>
        </p:blipFill>
        <p:spPr>
          <a:xfrm>
            <a:off x="1904995" y="5029200"/>
            <a:ext cx="5410205" cy="863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07559918-2D0A-4C95-9500-BB019673695D}"/>
              </a:ext>
            </a:extLst>
          </p:cNvPr>
          <p:cNvSpPr>
            <a:spLocks noGrp="1"/>
          </p:cNvSpPr>
          <p:nvPr>
            <p:ph type="title"/>
          </p:nvPr>
        </p:nvSpPr>
        <p:spPr>
          <a:xfrm>
            <a:off x="258504" y="155448"/>
            <a:ext cx="8733096" cy="1252728"/>
          </a:xfrm>
        </p:spPr>
        <p:txBody>
          <a:bodyPr>
            <a:normAutofit/>
          </a:bodyPr>
          <a:lstStyle/>
          <a:p>
            <a:r>
              <a:rPr lang="en-US" dirty="0"/>
              <a:t>Results: Moderator Analyses</a:t>
            </a:r>
          </a:p>
        </p:txBody>
      </p:sp>
      <p:sp>
        <p:nvSpPr>
          <p:cNvPr id="7" name="Content Placeholder 2">
            <a:extLst>
              <a:ext uri="{FF2B5EF4-FFF2-40B4-BE49-F238E27FC236}">
                <a16:creationId xmlns:a16="http://schemas.microsoft.com/office/drawing/2014/main" id="{39FDB9D9-8679-4739-A7A9-A9E968DD9586}"/>
              </a:ext>
            </a:extLst>
          </p:cNvPr>
          <p:cNvSpPr txBox="1">
            <a:spLocks/>
          </p:cNvSpPr>
          <p:nvPr/>
        </p:nvSpPr>
        <p:spPr>
          <a:xfrm>
            <a:off x="381000" y="3124200"/>
            <a:ext cx="7848600" cy="94996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Age at early test: </a:t>
            </a:r>
            <a:r>
              <a:rPr kumimoji="0" lang="en-US" sz="2000" b="0" i="1" u="none" strike="noStrike" kern="1200" cap="none" spc="0" normalizeH="0" baseline="0" noProof="0" dirty="0">
                <a:ln>
                  <a:noFill/>
                </a:ln>
                <a:solidFill>
                  <a:prstClr val="black"/>
                </a:solidFill>
                <a:effectLst/>
                <a:uLnTx/>
                <a:uFillTx/>
                <a:latin typeface="Corbel"/>
                <a:ea typeface="+mn-ea"/>
                <a:cs typeface="+mn-cs"/>
              </a:rPr>
              <a:t>not significant</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Time lag between tests: </a:t>
            </a:r>
            <a:r>
              <a:rPr kumimoji="0" lang="en-US" sz="2000" b="0" i="1" u="none" strike="noStrike" kern="1200" cap="none" spc="0" normalizeH="0" baseline="0" noProof="0" dirty="0">
                <a:ln>
                  <a:noFill/>
                </a:ln>
                <a:solidFill>
                  <a:prstClr val="black"/>
                </a:solidFill>
                <a:effectLst/>
                <a:uLnTx/>
                <a:uFillTx/>
                <a:latin typeface="Corbel"/>
                <a:ea typeface="+mn-ea"/>
                <a:cs typeface="+mn-cs"/>
              </a:rPr>
              <a:t>significant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Smallest age gap (5 years)</a:t>
            </a:r>
            <a:r>
              <a:rPr kumimoji="0" lang="en-US" sz="1600" b="0" i="0" u="none" strike="noStrike" kern="1200" cap="none" spc="0" normalizeH="0" baseline="0" noProof="0" dirty="0">
                <a:ln>
                  <a:noFill/>
                </a:ln>
                <a:solidFill>
                  <a:prstClr val="black"/>
                </a:solidFill>
                <a:effectLst/>
                <a:uLnTx/>
                <a:uFillTx/>
                <a:latin typeface="Corbel"/>
                <a:ea typeface="+mn-ea"/>
                <a:cs typeface="+mn-cs"/>
              </a:rPr>
              <a:t>: ~2.4 IQ points gained per additional year of education</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Largest age gap (~72 years)</a:t>
            </a:r>
            <a:r>
              <a:rPr kumimoji="0" lang="en-US" sz="1600" b="0" i="0" u="none" strike="noStrike" kern="1200" cap="none" spc="0" normalizeH="0" baseline="0" noProof="0" dirty="0">
                <a:ln>
                  <a:noFill/>
                </a:ln>
                <a:solidFill>
                  <a:prstClr val="black"/>
                </a:solidFill>
                <a:effectLst/>
                <a:uLnTx/>
                <a:uFillTx/>
                <a:latin typeface="Corbel"/>
                <a:ea typeface="+mn-ea"/>
                <a:cs typeface="+mn-cs"/>
              </a:rPr>
              <a:t>: ~0.3 IQ points gained per additional year of education</a:t>
            </a: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ctr"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1" u="none" strike="noStrike" kern="1200" cap="none" spc="0" normalizeH="0" baseline="0" noProof="0" dirty="0">
              <a:ln>
                <a:noFill/>
              </a:ln>
              <a:solidFill>
                <a:prstClr val="black"/>
              </a:solidFill>
              <a:effectLst/>
              <a:uLnTx/>
              <a:uFillTx/>
              <a:latin typeface="Corbel"/>
              <a:ea typeface="+mn-ea"/>
              <a:cs typeface="+mn-cs"/>
            </a:endParaRPr>
          </a:p>
        </p:txBody>
      </p:sp>
      <p:sp>
        <p:nvSpPr>
          <p:cNvPr id="12" name="Content Placeholder 2">
            <a:extLst>
              <a:ext uri="{FF2B5EF4-FFF2-40B4-BE49-F238E27FC236}">
                <a16:creationId xmlns:a16="http://schemas.microsoft.com/office/drawing/2014/main" id="{05757D4A-73B7-4747-8FCA-8BE2A6D3C5CD}"/>
              </a:ext>
            </a:extLst>
          </p:cNvPr>
          <p:cNvSpPr txBox="1">
            <a:spLocks/>
          </p:cNvSpPr>
          <p:nvPr/>
        </p:nvSpPr>
        <p:spPr>
          <a:xfrm>
            <a:off x="228600" y="1524000"/>
            <a:ext cx="8229600" cy="7620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sng" strike="noStrike" kern="1200" cap="none" spc="0" normalizeH="0" baseline="0" noProof="0" dirty="0">
                <a:ln>
                  <a:noFill/>
                </a:ln>
                <a:solidFill>
                  <a:prstClr val="black"/>
                </a:solidFill>
                <a:effectLst/>
                <a:uLnTx/>
                <a:uFillTx/>
                <a:latin typeface="Corbel"/>
                <a:ea typeface="+mn-ea"/>
                <a:cs typeface="+mn-cs"/>
              </a:rPr>
              <a:t>Control Prior Intelligence Studies</a:t>
            </a:r>
          </a:p>
        </p:txBody>
      </p:sp>
      <p:sp>
        <p:nvSpPr>
          <p:cNvPr id="9"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pic>
        <p:nvPicPr>
          <p:cNvPr id="14" name="Picture 13"/>
          <p:cNvPicPr>
            <a:picLocks noChangeAspect="1"/>
          </p:cNvPicPr>
          <p:nvPr/>
        </p:nvPicPr>
        <p:blipFill rotWithShape="1">
          <a:blip r:embed="rId4"/>
          <a:srcRect t="29412"/>
          <a:stretch/>
        </p:blipFill>
        <p:spPr>
          <a:xfrm>
            <a:off x="1850561" y="2061186"/>
            <a:ext cx="6760039" cy="10066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Content Placeholder 2">
            <a:extLst>
              <a:ext uri="{FF2B5EF4-FFF2-40B4-BE49-F238E27FC236}">
                <a16:creationId xmlns:a16="http://schemas.microsoft.com/office/drawing/2014/main" id="{39FDB9D9-8679-4739-A7A9-A9E968DD9586}"/>
              </a:ext>
            </a:extLst>
          </p:cNvPr>
          <p:cNvSpPr txBox="1">
            <a:spLocks/>
          </p:cNvSpPr>
          <p:nvPr/>
        </p:nvSpPr>
        <p:spPr>
          <a:xfrm>
            <a:off x="228600" y="5715000"/>
            <a:ext cx="7848600" cy="949960"/>
          </a:xfrm>
          <a:prstGeom prst="rect">
            <a:avLst/>
          </a:prstGeom>
        </p:spPr>
        <p:txBody>
          <a:bodyPr vert="horz" lIns="54864" tIns="91440" rtlCol="0">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Age at which policy change occurred (to change required # years of education): </a:t>
            </a:r>
            <a:r>
              <a:rPr kumimoji="0" lang="en-US" sz="2000" b="0" i="1" u="none" strike="noStrike" kern="1200" cap="none" spc="0" normalizeH="0" baseline="0" noProof="0" dirty="0">
                <a:ln>
                  <a:noFill/>
                </a:ln>
                <a:solidFill>
                  <a:prstClr val="black"/>
                </a:solidFill>
                <a:effectLst/>
                <a:uLnTx/>
                <a:uFillTx/>
                <a:latin typeface="Corbel"/>
                <a:ea typeface="+mn-ea"/>
                <a:cs typeface="+mn-cs"/>
              </a:rPr>
              <a:t>not significant</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ctr"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1600" b="0" i="1" u="none" strike="noStrike" kern="1200" cap="none" spc="0" normalizeH="0" baseline="0" noProof="0" dirty="0">
              <a:ln>
                <a:noFill/>
              </a:ln>
              <a:solidFill>
                <a:prstClr val="black"/>
              </a:solidFill>
              <a:effectLst/>
              <a:uLnTx/>
              <a:uFillTx/>
              <a:latin typeface="Corbel"/>
              <a:ea typeface="+mn-ea"/>
              <a:cs typeface="+mn-cs"/>
            </a:endParaRPr>
          </a:p>
        </p:txBody>
      </p:sp>
      <p:sp>
        <p:nvSpPr>
          <p:cNvPr id="20" name="Content Placeholder 2">
            <a:extLst>
              <a:ext uri="{FF2B5EF4-FFF2-40B4-BE49-F238E27FC236}">
                <a16:creationId xmlns:a16="http://schemas.microsoft.com/office/drawing/2014/main" id="{05757D4A-73B7-4747-8FCA-8BE2A6D3C5CD}"/>
              </a:ext>
            </a:extLst>
          </p:cNvPr>
          <p:cNvSpPr txBox="1">
            <a:spLocks/>
          </p:cNvSpPr>
          <p:nvPr/>
        </p:nvSpPr>
        <p:spPr>
          <a:xfrm>
            <a:off x="304800" y="4495800"/>
            <a:ext cx="8229600" cy="6096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sng" strike="noStrike" kern="1200" cap="none" spc="0" normalizeH="0" baseline="0" noProof="0" dirty="0">
                <a:ln>
                  <a:noFill/>
                </a:ln>
                <a:solidFill>
                  <a:prstClr val="black"/>
                </a:solidFill>
                <a:effectLst/>
                <a:uLnTx/>
                <a:uFillTx/>
                <a:latin typeface="Corbel"/>
                <a:ea typeface="+mn-ea"/>
                <a:cs typeface="+mn-cs"/>
              </a:rPr>
              <a:t>Policy Change Design Studies</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228542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9" grpId="0"/>
      <p:bldP spid="20" grpId="0"/>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Moderator Analyses</a:t>
            </a:r>
          </a:p>
        </p:txBody>
      </p:sp>
      <p:pic>
        <p:nvPicPr>
          <p:cNvPr id="7" name="Picture 6"/>
          <p:cNvPicPr>
            <a:picLocks noChangeAspect="1"/>
          </p:cNvPicPr>
          <p:nvPr/>
        </p:nvPicPr>
        <p:blipFill>
          <a:blip r:embed="rId3"/>
          <a:stretch>
            <a:fillRect/>
          </a:stretch>
        </p:blipFill>
        <p:spPr>
          <a:xfrm>
            <a:off x="0" y="3352800"/>
            <a:ext cx="4343400" cy="2282384"/>
          </a:xfrm>
          <a:prstGeom prst="rect">
            <a:avLst/>
          </a:prstGeom>
        </p:spPr>
      </p:pic>
      <p:pic>
        <p:nvPicPr>
          <p:cNvPr id="10" name="Picture 9"/>
          <p:cNvPicPr>
            <a:picLocks noChangeAspect="1"/>
          </p:cNvPicPr>
          <p:nvPr/>
        </p:nvPicPr>
        <p:blipFill>
          <a:blip r:embed="rId4"/>
          <a:stretch>
            <a:fillRect/>
          </a:stretch>
        </p:blipFill>
        <p:spPr>
          <a:xfrm>
            <a:off x="1828800" y="1905000"/>
            <a:ext cx="5067300" cy="8001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648200" y="1905000"/>
            <a:ext cx="1447800" cy="8382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cxnSp>
        <p:nvCxnSpPr>
          <p:cNvPr id="14" name="Straight Arrow Connector 13"/>
          <p:cNvCxnSpPr/>
          <p:nvPr/>
        </p:nvCxnSpPr>
        <p:spPr>
          <a:xfrm>
            <a:off x="1066800" y="5181600"/>
            <a:ext cx="0" cy="609600"/>
          </a:xfrm>
          <a:prstGeom prst="straightConnector1">
            <a:avLst/>
          </a:prstGeom>
          <a:ln w="57150">
            <a:solidFill>
              <a:srgbClr val="A3AEDD"/>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 y="5741805"/>
            <a:ext cx="25908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Age 18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~2.15 IQ </a:t>
            </a:r>
            <a:r>
              <a:rPr kumimoji="0" lang="en-US" sz="14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400" b="0" i="0" u="none" strike="noStrike" kern="1200" cap="none" spc="0" normalizeH="0" baseline="0" noProof="0" dirty="0">
                <a:ln>
                  <a:noFill/>
                </a:ln>
                <a:solidFill>
                  <a:prstClr val="black"/>
                </a:solidFill>
                <a:effectLst/>
                <a:uLnTx/>
                <a:uFillTx/>
                <a:latin typeface="Corbel"/>
                <a:ea typeface="+mn-ea"/>
                <a:cs typeface="+mn-cs"/>
              </a:rPr>
              <a:t> gained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per </a:t>
            </a:r>
            <a:r>
              <a:rPr kumimoji="0" lang="en-US" sz="1400" b="0" i="0" u="none" strike="noStrike" kern="1200" cap="none" spc="0" normalizeH="0" baseline="0" noProof="0" dirty="0" err="1">
                <a:ln>
                  <a:noFill/>
                </a:ln>
                <a:solidFill>
                  <a:prstClr val="black"/>
                </a:solidFill>
                <a:effectLst/>
                <a:uLnTx/>
                <a:uFillTx/>
                <a:latin typeface="Corbel"/>
                <a:ea typeface="+mn-ea"/>
                <a:cs typeface="+mn-cs"/>
              </a:rPr>
              <a:t>yr</a:t>
            </a:r>
            <a:r>
              <a:rPr kumimoji="0" lang="en-US" sz="1400" b="0" i="0" u="none" strike="noStrike" kern="1200" cap="none" spc="0" normalizeH="0" baseline="0" noProof="0" dirty="0">
                <a:ln>
                  <a:noFill/>
                </a:ln>
                <a:solidFill>
                  <a:prstClr val="black"/>
                </a:solidFill>
                <a:effectLst/>
                <a:uLnTx/>
                <a:uFillTx/>
                <a:latin typeface="Corbel"/>
                <a:ea typeface="+mn-ea"/>
                <a:cs typeface="+mn-cs"/>
              </a:rPr>
              <a:t> of education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17" name="Straight Arrow Connector 16"/>
          <p:cNvCxnSpPr/>
          <p:nvPr/>
        </p:nvCxnSpPr>
        <p:spPr>
          <a:xfrm>
            <a:off x="3810000" y="5181600"/>
            <a:ext cx="0" cy="609600"/>
          </a:xfrm>
          <a:prstGeom prst="straightConnector1">
            <a:avLst/>
          </a:prstGeom>
          <a:ln w="57150">
            <a:solidFill>
              <a:srgbClr val="A3AEDD"/>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514600" y="5715000"/>
            <a:ext cx="25908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Age 83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~0.49 IQ </a:t>
            </a:r>
            <a:r>
              <a:rPr kumimoji="0" lang="en-US" sz="14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400" b="0" i="0" u="none" strike="noStrike" kern="1200" cap="none" spc="0" normalizeH="0" baseline="0" noProof="0" dirty="0">
                <a:ln>
                  <a:noFill/>
                </a:ln>
                <a:solidFill>
                  <a:prstClr val="black"/>
                </a:solidFill>
                <a:effectLst/>
                <a:uLnTx/>
                <a:uFillTx/>
                <a:latin typeface="Corbel"/>
                <a:ea typeface="+mn-ea"/>
                <a:cs typeface="+mn-cs"/>
              </a:rPr>
              <a:t> gained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per </a:t>
            </a:r>
            <a:r>
              <a:rPr kumimoji="0" lang="en-US" sz="1400" b="0" i="0" u="none" strike="noStrike" kern="1200" cap="none" spc="0" normalizeH="0" baseline="0" noProof="0" dirty="0" err="1">
                <a:ln>
                  <a:noFill/>
                </a:ln>
                <a:solidFill>
                  <a:prstClr val="black"/>
                </a:solidFill>
                <a:effectLst/>
                <a:uLnTx/>
                <a:uFillTx/>
                <a:latin typeface="Corbel"/>
                <a:ea typeface="+mn-ea"/>
                <a:cs typeface="+mn-cs"/>
              </a:rPr>
              <a:t>yr</a:t>
            </a:r>
            <a:r>
              <a:rPr kumimoji="0" lang="en-US" sz="1400" b="0" i="0" u="none" strike="noStrike" kern="1200" cap="none" spc="0" normalizeH="0" baseline="0" noProof="0" dirty="0">
                <a:ln>
                  <a:noFill/>
                </a:ln>
                <a:solidFill>
                  <a:prstClr val="black"/>
                </a:solidFill>
                <a:effectLst/>
                <a:uLnTx/>
                <a:uFillTx/>
                <a:latin typeface="Corbel"/>
                <a:ea typeface="+mn-ea"/>
                <a:cs typeface="+mn-cs"/>
              </a:rPr>
              <a:t> of education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0" name="TextBox 19"/>
          <p:cNvSpPr txBox="1"/>
          <p:nvPr/>
        </p:nvSpPr>
        <p:spPr>
          <a:xfrm>
            <a:off x="4343400" y="5715000"/>
            <a:ext cx="25908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Age 18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~1.69 IQ </a:t>
            </a:r>
            <a:r>
              <a:rPr kumimoji="0" lang="en-US" sz="14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400" b="0" i="0" u="none" strike="noStrike" kern="1200" cap="none" spc="0" normalizeH="0" baseline="0" noProof="0" dirty="0">
                <a:ln>
                  <a:noFill/>
                </a:ln>
                <a:solidFill>
                  <a:prstClr val="black"/>
                </a:solidFill>
                <a:effectLst/>
                <a:uLnTx/>
                <a:uFillTx/>
                <a:latin typeface="Corbel"/>
                <a:ea typeface="+mn-ea"/>
                <a:cs typeface="+mn-cs"/>
              </a:rPr>
              <a:t> gained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per </a:t>
            </a:r>
            <a:r>
              <a:rPr kumimoji="0" lang="en-US" sz="1400" b="0" i="0" u="none" strike="noStrike" kern="1200" cap="none" spc="0" normalizeH="0" baseline="0" noProof="0" dirty="0" err="1">
                <a:ln>
                  <a:noFill/>
                </a:ln>
                <a:solidFill>
                  <a:prstClr val="black"/>
                </a:solidFill>
                <a:effectLst/>
                <a:uLnTx/>
                <a:uFillTx/>
                <a:latin typeface="Corbel"/>
                <a:ea typeface="+mn-ea"/>
                <a:cs typeface="+mn-cs"/>
              </a:rPr>
              <a:t>yr</a:t>
            </a:r>
            <a:r>
              <a:rPr kumimoji="0" lang="en-US" sz="1400" b="0" i="0" u="none" strike="noStrike" kern="1200" cap="none" spc="0" normalizeH="0" baseline="0" noProof="0" dirty="0">
                <a:ln>
                  <a:noFill/>
                </a:ln>
                <a:solidFill>
                  <a:prstClr val="black"/>
                </a:solidFill>
                <a:effectLst/>
                <a:uLnTx/>
                <a:uFillTx/>
                <a:latin typeface="Corbel"/>
                <a:ea typeface="+mn-ea"/>
                <a:cs typeface="+mn-cs"/>
              </a:rPr>
              <a:t> of education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pic>
        <p:nvPicPr>
          <p:cNvPr id="22" name="Picture 21"/>
          <p:cNvPicPr>
            <a:picLocks noChangeAspect="1"/>
          </p:cNvPicPr>
          <p:nvPr/>
        </p:nvPicPr>
        <p:blipFill>
          <a:blip r:embed="rId5"/>
          <a:stretch>
            <a:fillRect/>
          </a:stretch>
        </p:blipFill>
        <p:spPr>
          <a:xfrm>
            <a:off x="4572000" y="3276600"/>
            <a:ext cx="4331576" cy="2347957"/>
          </a:xfrm>
          <a:prstGeom prst="rect">
            <a:avLst/>
          </a:prstGeom>
        </p:spPr>
      </p:pic>
      <p:cxnSp>
        <p:nvCxnSpPr>
          <p:cNvPr id="21" name="Straight Arrow Connector 20"/>
          <p:cNvCxnSpPr/>
          <p:nvPr/>
        </p:nvCxnSpPr>
        <p:spPr>
          <a:xfrm>
            <a:off x="5410200" y="5105400"/>
            <a:ext cx="0" cy="60960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81800" y="5638800"/>
            <a:ext cx="2590800"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black"/>
                </a:solidFill>
                <a:effectLst/>
                <a:uLnTx/>
                <a:uFillTx/>
                <a:latin typeface="Corbel"/>
                <a:ea typeface="+mn-ea"/>
                <a:cs typeface="+mn-cs"/>
              </a:rPr>
              <a:t>Age 71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~2.41 IQ </a:t>
            </a:r>
            <a:r>
              <a:rPr kumimoji="0" lang="en-US" sz="14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400" b="0" i="0" u="none" strike="noStrike" kern="1200" cap="none" spc="0" normalizeH="0" baseline="0" noProof="0" dirty="0">
                <a:ln>
                  <a:noFill/>
                </a:ln>
                <a:solidFill>
                  <a:prstClr val="black"/>
                </a:solidFill>
                <a:effectLst/>
                <a:uLnTx/>
                <a:uFillTx/>
                <a:latin typeface="Corbel"/>
                <a:ea typeface="+mn-ea"/>
                <a:cs typeface="+mn-cs"/>
              </a:rPr>
              <a:t> gained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rbel"/>
                <a:ea typeface="+mn-ea"/>
                <a:cs typeface="+mn-cs"/>
              </a:rPr>
              <a:t>per </a:t>
            </a:r>
            <a:r>
              <a:rPr kumimoji="0" lang="en-US" sz="1400" b="0" i="0" u="none" strike="noStrike" kern="1200" cap="none" spc="0" normalizeH="0" baseline="0" noProof="0" dirty="0" err="1">
                <a:ln>
                  <a:noFill/>
                </a:ln>
                <a:solidFill>
                  <a:prstClr val="black"/>
                </a:solidFill>
                <a:effectLst/>
                <a:uLnTx/>
                <a:uFillTx/>
                <a:latin typeface="Corbel"/>
                <a:ea typeface="+mn-ea"/>
                <a:cs typeface="+mn-cs"/>
              </a:rPr>
              <a:t>yr</a:t>
            </a:r>
            <a:r>
              <a:rPr kumimoji="0" lang="en-US" sz="1400" b="0" i="0" u="none" strike="noStrike" kern="1200" cap="none" spc="0" normalizeH="0" baseline="0" noProof="0" dirty="0">
                <a:ln>
                  <a:noFill/>
                </a:ln>
                <a:solidFill>
                  <a:prstClr val="black"/>
                </a:solidFill>
                <a:effectLst/>
                <a:uLnTx/>
                <a:uFillTx/>
                <a:latin typeface="Corbel"/>
                <a:ea typeface="+mn-ea"/>
                <a:cs typeface="+mn-cs"/>
              </a:rPr>
              <a:t> of education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p:txBody>
      </p:sp>
      <p:cxnSp>
        <p:nvCxnSpPr>
          <p:cNvPr id="24" name="Straight Arrow Connector 23"/>
          <p:cNvCxnSpPr/>
          <p:nvPr/>
        </p:nvCxnSpPr>
        <p:spPr>
          <a:xfrm>
            <a:off x="7848600" y="5029200"/>
            <a:ext cx="0" cy="609600"/>
          </a:xfrm>
          <a:prstGeom prst="straightConnector1">
            <a:avLst/>
          </a:prstGeom>
          <a:ln w="571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2793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3" grpId="0"/>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5757D4A-73B7-4747-8FCA-8BE2A6D3C5CD}"/>
              </a:ext>
            </a:extLst>
          </p:cNvPr>
          <p:cNvSpPr txBox="1">
            <a:spLocks/>
          </p:cNvSpPr>
          <p:nvPr/>
        </p:nvSpPr>
        <p:spPr>
          <a:xfrm>
            <a:off x="304800" y="1600200"/>
            <a:ext cx="8305800" cy="50292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r>
              <a:rPr kumimoji="0" lang="en-US" sz="2000" b="0" i="0" u="sng" strike="noStrike" kern="1200" cap="none" spc="0" normalizeH="0" baseline="0" noProof="0" dirty="0">
                <a:ln>
                  <a:noFill/>
                </a:ln>
                <a:solidFill>
                  <a:prstClr val="black"/>
                </a:solidFill>
                <a:effectLst/>
                <a:uLnTx/>
                <a:uFillTx/>
                <a:latin typeface="Corbel"/>
                <a:ea typeface="+mn-ea"/>
                <a:cs typeface="+mn-cs"/>
              </a:rPr>
              <a:t>Outcome Test Category:</a:t>
            </a: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control-prior-intelligence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Stronger education impacts on </a:t>
            </a:r>
            <a:r>
              <a:rPr kumimoji="0" lang="en-US" sz="1600" b="0" i="0" u="sng" strike="noStrike" kern="1200" cap="none" spc="0" normalizeH="0" baseline="0" noProof="0" dirty="0">
                <a:ln>
                  <a:noFill/>
                </a:ln>
                <a:solidFill>
                  <a:prstClr val="black"/>
                </a:solidFill>
                <a:effectLst/>
                <a:uLnTx/>
                <a:uFillTx/>
                <a:latin typeface="Corbel"/>
                <a:ea typeface="+mn-ea"/>
                <a:cs typeface="+mn-cs"/>
              </a:rPr>
              <a:t>composite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(~1.88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than on </a:t>
            </a:r>
            <a:r>
              <a:rPr kumimoji="0" lang="en-US" sz="1600" b="0" i="0" u="sng" strike="noStrike" kern="1200" cap="none" spc="0" normalizeH="0" baseline="0" noProof="0" dirty="0">
                <a:ln>
                  <a:noFill/>
                </a:ln>
                <a:solidFill>
                  <a:prstClr val="black"/>
                </a:solidFill>
                <a:effectLst/>
                <a:uLnTx/>
                <a:uFillTx/>
                <a:latin typeface="Corbel"/>
                <a:ea typeface="+mn-ea"/>
                <a:cs typeface="+mn-cs"/>
              </a:rPr>
              <a:t>fluid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(~0.84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policy-change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Education significantly impacted performance on </a:t>
            </a:r>
            <a:r>
              <a:rPr kumimoji="0" lang="en-US" sz="1600" b="0" i="0" u="sng" strike="noStrike" kern="1200" cap="none" spc="0" normalizeH="0" baseline="0" noProof="0" dirty="0">
                <a:ln>
                  <a:noFill/>
                </a:ln>
                <a:solidFill>
                  <a:prstClr val="black"/>
                </a:solidFill>
                <a:effectLst/>
                <a:uLnTx/>
                <a:uFillTx/>
                <a:latin typeface="Corbel"/>
                <a:ea typeface="+mn-ea"/>
                <a:cs typeface="+mn-cs"/>
              </a:rPr>
              <a:t>composite</a:t>
            </a:r>
            <a:r>
              <a:rPr kumimoji="0" lang="en-US" sz="1600" b="0" i="0" u="none" strike="noStrike" kern="1200" cap="none" spc="0" normalizeH="0" baseline="0" noProof="0" dirty="0">
                <a:ln>
                  <a:noFill/>
                </a:ln>
                <a:solidFill>
                  <a:prstClr val="black"/>
                </a:solidFill>
                <a:effectLst/>
                <a:uLnTx/>
                <a:uFillTx/>
                <a:latin typeface="Corbel"/>
                <a:ea typeface="+mn-ea"/>
                <a:cs typeface="+mn-cs"/>
              </a:rPr>
              <a:t> (~2.31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and </a:t>
            </a:r>
            <a:r>
              <a:rPr kumimoji="0" lang="en-US" sz="1600" b="0" i="0" u="sng" strike="noStrike" kern="1200" cap="none" spc="0" normalizeH="0" baseline="0" noProof="0" dirty="0">
                <a:ln>
                  <a:noFill/>
                </a:ln>
                <a:solidFill>
                  <a:prstClr val="black"/>
                </a:solidFill>
                <a:effectLst/>
                <a:uLnTx/>
                <a:uFillTx/>
                <a:latin typeface="Corbel"/>
                <a:ea typeface="+mn-ea"/>
                <a:cs typeface="+mn-cs"/>
              </a:rPr>
              <a:t>fluid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(~0.2.27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but NOT crystallized tests</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school-age cutoff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Education significantly impacted performance on </a:t>
            </a:r>
            <a:r>
              <a:rPr kumimoji="0" lang="en-US" sz="1600" b="0" i="0" u="sng" strike="noStrike" kern="1200" cap="none" spc="0" normalizeH="0" baseline="0" noProof="0" dirty="0">
                <a:ln>
                  <a:noFill/>
                </a:ln>
                <a:solidFill>
                  <a:prstClr val="black"/>
                </a:solidFill>
                <a:effectLst/>
                <a:uLnTx/>
                <a:uFillTx/>
                <a:latin typeface="Corbel"/>
                <a:ea typeface="+mn-ea"/>
                <a:cs typeface="+mn-cs"/>
              </a:rPr>
              <a:t>composite</a:t>
            </a:r>
            <a:r>
              <a:rPr kumimoji="0" lang="en-US" sz="1600" b="0" i="0" u="none" strike="noStrike" kern="1200" cap="none" spc="0" normalizeH="0" baseline="0" noProof="0" dirty="0">
                <a:ln>
                  <a:noFill/>
                </a:ln>
                <a:solidFill>
                  <a:prstClr val="black"/>
                </a:solidFill>
                <a:effectLst/>
                <a:uLnTx/>
                <a:uFillTx/>
                <a:latin typeface="Corbel"/>
                <a:ea typeface="+mn-ea"/>
                <a:cs typeface="+mn-cs"/>
              </a:rPr>
              <a:t> (~6.53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a:t>
            </a:r>
            <a:r>
              <a:rPr kumimoji="0" lang="en-US" sz="1600" b="0" i="0" u="sng" strike="noStrike" kern="1200" cap="none" spc="0" normalizeH="0" baseline="0" noProof="0" dirty="0">
                <a:ln>
                  <a:noFill/>
                </a:ln>
                <a:solidFill>
                  <a:prstClr val="black"/>
                </a:solidFill>
                <a:effectLst/>
                <a:uLnTx/>
                <a:uFillTx/>
                <a:latin typeface="Corbel"/>
                <a:ea typeface="+mn-ea"/>
                <a:cs typeface="+mn-cs"/>
              </a:rPr>
              <a:t>fluid</a:t>
            </a:r>
            <a:r>
              <a:rPr kumimoji="0" lang="en-US" sz="1600" b="0" i="0" u="none" strike="noStrike" kern="1200" cap="none" spc="0" normalizeH="0" baseline="0" noProof="0" dirty="0">
                <a:ln>
                  <a:noFill/>
                </a:ln>
                <a:solidFill>
                  <a:prstClr val="black"/>
                </a:solidFill>
                <a:effectLst/>
                <a:uLnTx/>
                <a:uFillTx/>
                <a:latin typeface="Corbel"/>
                <a:ea typeface="+mn-ea"/>
                <a:cs typeface="+mn-cs"/>
              </a:rPr>
              <a:t> (~5.10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and </a:t>
            </a:r>
            <a:r>
              <a:rPr kumimoji="0" lang="en-US" sz="1600" b="0" i="0" u="sng" strike="noStrike" kern="1200" cap="none" spc="0" normalizeH="0" baseline="0" noProof="0" dirty="0">
                <a:ln>
                  <a:noFill/>
                </a:ln>
                <a:solidFill>
                  <a:prstClr val="black"/>
                </a:solidFill>
                <a:effectLst/>
                <a:uLnTx/>
                <a:uFillTx/>
                <a:latin typeface="Corbel"/>
                <a:ea typeface="+mn-ea"/>
                <a:cs typeface="+mn-cs"/>
              </a:rPr>
              <a:t>crystallized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(~5.43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a:t>
            </a:r>
            <a:endParaRPr kumimoji="0" lang="en-US" sz="1600" b="0" i="0" u="sng"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p:txBody>
      </p:sp>
      <p:sp>
        <p:nvSpPr>
          <p:cNvPr id="2" name="Title 1"/>
          <p:cNvSpPr>
            <a:spLocks noGrp="1"/>
          </p:cNvSpPr>
          <p:nvPr>
            <p:ph type="title"/>
          </p:nvPr>
        </p:nvSpPr>
        <p:spPr/>
        <p:txBody>
          <a:bodyPr/>
          <a:lstStyle/>
          <a:p>
            <a:r>
              <a:rPr lang="en-US" dirty="0"/>
              <a:t>Results: Moderator Analyses</a:t>
            </a:r>
          </a:p>
        </p:txBody>
      </p:sp>
      <p:pic>
        <p:nvPicPr>
          <p:cNvPr id="5" name="Picture 4"/>
          <p:cNvPicPr>
            <a:picLocks noChangeAspect="1"/>
          </p:cNvPicPr>
          <p:nvPr/>
        </p:nvPicPr>
        <p:blipFill>
          <a:blip r:embed="rId3"/>
          <a:stretch>
            <a:fillRect/>
          </a:stretch>
        </p:blipFill>
        <p:spPr>
          <a:xfrm>
            <a:off x="3429000" y="1524000"/>
            <a:ext cx="5029200" cy="1785800"/>
          </a:xfrm>
          <a:prstGeom prst="rect">
            <a:avLst/>
          </a:prstGeom>
        </p:spPr>
      </p:pic>
      <p:sp>
        <p:nvSpPr>
          <p:cNvPr id="11"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17334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05757D4A-73B7-4747-8FCA-8BE2A6D3C5CD}"/>
              </a:ext>
            </a:extLst>
          </p:cNvPr>
          <p:cNvSpPr txBox="1">
            <a:spLocks/>
          </p:cNvSpPr>
          <p:nvPr/>
        </p:nvSpPr>
        <p:spPr>
          <a:xfrm>
            <a:off x="304800" y="1600200"/>
            <a:ext cx="8305800" cy="5029200"/>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r>
              <a:rPr kumimoji="0" lang="en-US" sz="2000" b="0" i="0" u="sng" strike="noStrike" kern="1200" cap="none" spc="0" normalizeH="0" baseline="0" noProof="0" dirty="0">
                <a:ln>
                  <a:noFill/>
                </a:ln>
                <a:solidFill>
                  <a:prstClr val="black"/>
                </a:solidFill>
                <a:effectLst/>
                <a:uLnTx/>
                <a:uFillTx/>
                <a:latin typeface="Corbel"/>
                <a:ea typeface="+mn-ea"/>
                <a:cs typeface="+mn-cs"/>
              </a:rPr>
              <a:t>Outcome Test Category:</a:t>
            </a: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8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policy-change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Education did not have a significantly different impact on “</a:t>
            </a:r>
            <a:r>
              <a:rPr kumimoji="0" lang="en-US" sz="1600" b="0" i="0" u="sng" strike="noStrike" kern="1200" cap="none" spc="0" normalizeH="0" baseline="0" noProof="0" dirty="0">
                <a:ln>
                  <a:noFill/>
                </a:ln>
                <a:solidFill>
                  <a:prstClr val="black"/>
                </a:solidFill>
                <a:effectLst/>
                <a:uLnTx/>
                <a:uFillTx/>
                <a:latin typeface="Corbel"/>
                <a:ea typeface="+mn-ea"/>
                <a:cs typeface="+mn-cs"/>
              </a:rPr>
              <a:t>achievement</a:t>
            </a:r>
            <a:r>
              <a:rPr kumimoji="0" lang="en-US" sz="1600" b="0" i="0" u="none" strike="noStrike" kern="1200" cap="none" spc="0" normalizeH="0" baseline="0" noProof="0" dirty="0">
                <a:ln>
                  <a:noFill/>
                </a:ln>
                <a:solidFill>
                  <a:prstClr val="black"/>
                </a:solidFill>
                <a:effectLst/>
                <a:uLnTx/>
                <a:uFillTx/>
                <a:latin typeface="Corbel"/>
                <a:ea typeface="+mn-ea"/>
                <a:cs typeface="+mn-cs"/>
              </a:rPr>
              <a:t>” (~2.76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versus </a:t>
            </a:r>
            <a:r>
              <a:rPr kumimoji="0" lang="en-US" sz="1600" b="0" i="0" u="sng" strike="noStrike" kern="1200" cap="none" spc="0" normalizeH="0" baseline="0" noProof="0" dirty="0">
                <a:ln>
                  <a:noFill/>
                </a:ln>
                <a:solidFill>
                  <a:prstClr val="black"/>
                </a:solidFill>
                <a:effectLst/>
                <a:uLnTx/>
                <a:uFillTx/>
                <a:latin typeface="Corbel"/>
                <a:ea typeface="+mn-ea"/>
                <a:cs typeface="+mn-cs"/>
              </a:rPr>
              <a:t>other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(~1.78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a:t>
            </a: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r>
              <a:rPr kumimoji="0" lang="en-US" sz="2000" b="0" i="0" u="none" strike="noStrike" kern="1200" cap="none" spc="0" normalizeH="0" baseline="0" noProof="0" dirty="0">
                <a:ln>
                  <a:noFill/>
                </a:ln>
                <a:solidFill>
                  <a:prstClr val="black"/>
                </a:solidFill>
                <a:effectLst/>
                <a:uLnTx/>
                <a:uFillTx/>
                <a:latin typeface="Corbel"/>
                <a:ea typeface="+mn-ea"/>
                <a:cs typeface="+mn-cs"/>
              </a:rPr>
              <a:t>For </a:t>
            </a:r>
            <a:r>
              <a:rPr kumimoji="0" lang="en-US" sz="2000" b="0" i="0" u="sng" strike="noStrike" kern="1200" cap="none" spc="0" normalizeH="0" baseline="0" noProof="0" dirty="0">
                <a:ln>
                  <a:noFill/>
                </a:ln>
                <a:solidFill>
                  <a:prstClr val="black"/>
                </a:solidFill>
                <a:effectLst/>
                <a:uLnTx/>
                <a:uFillTx/>
                <a:latin typeface="Corbel"/>
                <a:ea typeface="+mn-ea"/>
                <a:cs typeface="+mn-cs"/>
              </a:rPr>
              <a:t>school-age cutoff studies</a:t>
            </a:r>
            <a:r>
              <a:rPr kumimoji="0" lang="en-US" sz="2000" b="1" i="0" u="sng" strike="noStrike" kern="1200" cap="none" spc="0" normalizeH="0" baseline="0" noProof="0" dirty="0">
                <a:ln>
                  <a:noFill/>
                </a:ln>
                <a:solidFill>
                  <a:prstClr val="black"/>
                </a:solidFill>
                <a:effectLst/>
                <a:uLnTx/>
                <a:uFillTx/>
                <a:latin typeface="Corbel"/>
                <a:ea typeface="+mn-ea"/>
                <a:cs typeface="+mn-cs"/>
              </a:rPr>
              <a:t>:</a:t>
            </a:r>
          </a:p>
          <a:p>
            <a:pPr marL="731520" marR="0" lvl="1" indent="-274320" algn="l" defTabSz="914400" rtl="0" eaLnBrk="1" fontAlgn="base" latinLnBrk="0" hangingPunct="1">
              <a:lnSpc>
                <a:spcPct val="100000"/>
              </a:lnSpc>
              <a:spcBef>
                <a:spcPct val="20000"/>
              </a:spcBef>
              <a:spcAft>
                <a:spcPct val="0"/>
              </a:spcAft>
              <a:buClr>
                <a:srgbClr val="60B5CC"/>
              </a:buClr>
              <a:buSzPct val="90000"/>
              <a:buFont typeface="Wingdings"/>
              <a:buChar char=""/>
              <a:tabLst/>
              <a:defRPr/>
            </a:pPr>
            <a:r>
              <a:rPr kumimoji="0" lang="en-US" sz="1600" b="0" i="0" u="none" strike="noStrike" kern="1200" cap="none" spc="0" normalizeH="0" baseline="0" noProof="0" dirty="0">
                <a:ln>
                  <a:noFill/>
                </a:ln>
                <a:solidFill>
                  <a:prstClr val="black"/>
                </a:solidFill>
                <a:effectLst/>
                <a:uLnTx/>
                <a:uFillTx/>
                <a:latin typeface="Corbel"/>
                <a:ea typeface="+mn-ea"/>
                <a:cs typeface="+mn-cs"/>
              </a:rPr>
              <a:t>Education had a significantly greater impact on “</a:t>
            </a:r>
            <a:r>
              <a:rPr kumimoji="0" lang="en-US" sz="1600" b="0" i="0" u="sng" strike="noStrike" kern="1200" cap="none" spc="0" normalizeH="0" baseline="0" noProof="0" dirty="0">
                <a:ln>
                  <a:noFill/>
                </a:ln>
                <a:solidFill>
                  <a:prstClr val="black"/>
                </a:solidFill>
                <a:effectLst/>
                <a:uLnTx/>
                <a:uFillTx/>
                <a:latin typeface="Corbel"/>
                <a:ea typeface="+mn-ea"/>
                <a:cs typeface="+mn-cs"/>
              </a:rPr>
              <a:t>achievement</a:t>
            </a:r>
            <a:r>
              <a:rPr kumimoji="0" lang="en-US" sz="1600" b="0" i="0" u="none" strike="noStrike" kern="1200" cap="none" spc="0" normalizeH="0" baseline="0" noProof="0" dirty="0">
                <a:ln>
                  <a:noFill/>
                </a:ln>
                <a:solidFill>
                  <a:prstClr val="black"/>
                </a:solidFill>
                <a:effectLst/>
                <a:uLnTx/>
                <a:uFillTx/>
                <a:latin typeface="Corbel"/>
                <a:ea typeface="+mn-ea"/>
                <a:cs typeface="+mn-cs"/>
              </a:rPr>
              <a:t>”  (~6.23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 per </a:t>
            </a:r>
            <a:r>
              <a:rPr kumimoji="0" lang="en-US" sz="1600" b="0" i="0" u="none" strike="noStrike" kern="1200" cap="none" spc="0" normalizeH="0" baseline="0" noProof="0" dirty="0" err="1">
                <a:ln>
                  <a:noFill/>
                </a:ln>
                <a:solidFill>
                  <a:prstClr val="black"/>
                </a:solidFill>
                <a:effectLst/>
                <a:uLnTx/>
                <a:uFillTx/>
                <a:latin typeface="Corbel"/>
                <a:ea typeface="+mn-ea"/>
                <a:cs typeface="+mn-cs"/>
              </a:rPr>
              <a:t>yr</a:t>
            </a:r>
            <a:r>
              <a:rPr kumimoji="0" lang="en-US" sz="1600" b="0" i="0" u="none" strike="noStrike" kern="1200" cap="none" spc="0" normalizeH="0" baseline="0" noProof="0" dirty="0">
                <a:ln>
                  <a:noFill/>
                </a:ln>
                <a:solidFill>
                  <a:prstClr val="black"/>
                </a:solidFill>
                <a:effectLst/>
                <a:uLnTx/>
                <a:uFillTx/>
                <a:latin typeface="Corbel"/>
                <a:ea typeface="+mn-ea"/>
                <a:cs typeface="+mn-cs"/>
              </a:rPr>
              <a:t> of </a:t>
            </a:r>
            <a:r>
              <a:rPr kumimoji="0" lang="en-US" sz="1600" b="0" i="0" u="none" strike="noStrike" kern="1200" cap="none" spc="0" normalizeH="0" baseline="0" noProof="0" dirty="0" err="1">
                <a:ln>
                  <a:noFill/>
                </a:ln>
                <a:solidFill>
                  <a:prstClr val="black"/>
                </a:solidFill>
                <a:effectLst/>
                <a:uLnTx/>
                <a:uFillTx/>
                <a:latin typeface="Corbel"/>
                <a:ea typeface="+mn-ea"/>
                <a:cs typeface="+mn-cs"/>
              </a:rPr>
              <a:t>edu</a:t>
            </a:r>
            <a:r>
              <a:rPr kumimoji="0" lang="en-US" sz="1600" b="0" i="0" u="none" strike="noStrike" kern="1200" cap="none" spc="0" normalizeH="0" baseline="0" noProof="0" dirty="0">
                <a:ln>
                  <a:noFill/>
                </a:ln>
                <a:solidFill>
                  <a:prstClr val="black"/>
                </a:solidFill>
                <a:effectLst/>
                <a:uLnTx/>
                <a:uFillTx/>
                <a:latin typeface="Corbel"/>
                <a:ea typeface="+mn-ea"/>
                <a:cs typeface="+mn-cs"/>
              </a:rPr>
              <a:t>) versus </a:t>
            </a:r>
            <a:r>
              <a:rPr kumimoji="0" lang="en-US" sz="1600" b="0" i="0" u="sng" strike="noStrike" kern="1200" cap="none" spc="0" normalizeH="0" baseline="0" noProof="0" dirty="0">
                <a:ln>
                  <a:noFill/>
                </a:ln>
                <a:solidFill>
                  <a:prstClr val="black"/>
                </a:solidFill>
                <a:effectLst/>
                <a:uLnTx/>
                <a:uFillTx/>
                <a:latin typeface="Corbel"/>
                <a:ea typeface="+mn-ea"/>
                <a:cs typeface="+mn-cs"/>
              </a:rPr>
              <a:t>other tests</a:t>
            </a:r>
            <a:r>
              <a:rPr kumimoji="0" lang="en-US" sz="1600" b="0" i="0" u="none" strike="noStrike" kern="1200" cap="none" spc="0" normalizeH="0" baseline="0" noProof="0" dirty="0">
                <a:ln>
                  <a:noFill/>
                </a:ln>
                <a:solidFill>
                  <a:prstClr val="black"/>
                </a:solidFill>
                <a:effectLst/>
                <a:uLnTx/>
                <a:uFillTx/>
                <a:latin typeface="Corbel"/>
                <a:ea typeface="+mn-ea"/>
                <a:cs typeface="+mn-cs"/>
              </a:rPr>
              <a:t> (~3.84 IQ </a:t>
            </a:r>
            <a:r>
              <a:rPr kumimoji="0" lang="en-US" sz="1600" b="0" i="0" u="none" strike="noStrike" kern="1200" cap="none" spc="0" normalizeH="0" baseline="0" noProof="0" dirty="0" err="1">
                <a:ln>
                  <a:noFill/>
                </a:ln>
                <a:solidFill>
                  <a:prstClr val="black"/>
                </a:solidFill>
                <a:effectLst/>
                <a:uLnTx/>
                <a:uFillTx/>
                <a:latin typeface="Corbel"/>
                <a:ea typeface="+mn-ea"/>
                <a:cs typeface="+mn-cs"/>
              </a:rPr>
              <a:t>pnts</a:t>
            </a:r>
            <a:r>
              <a:rPr kumimoji="0" lang="en-US" sz="1600" b="0" i="0" u="none" strike="noStrike" kern="1200" cap="none" spc="0" normalizeH="0" baseline="0" noProof="0" dirty="0">
                <a:ln>
                  <a:noFill/>
                </a:ln>
                <a:solidFill>
                  <a:prstClr val="black"/>
                </a:solidFill>
                <a:effectLst/>
                <a:uLnTx/>
                <a:uFillTx/>
                <a:latin typeface="Corbel"/>
                <a:ea typeface="+mn-ea"/>
                <a:cs typeface="+mn-cs"/>
              </a:rPr>
              <a:t> gained)</a:t>
            </a:r>
            <a:endParaRPr kumimoji="0" lang="en-US" sz="1600" b="0" i="0" u="sng"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438912" marR="0" lvl="0" indent="-320040" algn="l" defTabSz="914400" rtl="0" eaLnBrk="1" fontAlgn="base" latinLnBrk="0" hangingPunct="1">
              <a:lnSpc>
                <a:spcPct val="100000"/>
              </a:lnSpc>
              <a:spcBef>
                <a:spcPts val="0"/>
              </a:spcBef>
              <a:spcAft>
                <a:spcPct val="0"/>
              </a:spcAft>
              <a:buClr>
                <a:srgbClr val="F0AD00"/>
              </a:buClr>
              <a:buSzPct val="80000"/>
              <a:buFont typeface="Wingdings 2"/>
              <a:buChar char=""/>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a:p>
            <a:pPr marL="118872" marR="0" lvl="0" indent="0" algn="l" defTabSz="914400" rtl="0" eaLnBrk="1" fontAlgn="base" latinLnBrk="0" hangingPunct="1">
              <a:lnSpc>
                <a:spcPct val="100000"/>
              </a:lnSpc>
              <a:spcBef>
                <a:spcPts val="0"/>
              </a:spcBef>
              <a:spcAft>
                <a:spcPct val="0"/>
              </a:spcAft>
              <a:buClr>
                <a:srgbClr val="F0AD00"/>
              </a:buClr>
              <a:buSzPct val="80000"/>
              <a:buFont typeface="Wingdings 2"/>
              <a:buNone/>
              <a:tabLst/>
              <a:defRPr/>
            </a:pPr>
            <a:endParaRPr kumimoji="0" lang="en-US" sz="2000" b="0" i="0" u="none" strike="noStrike" kern="1200" cap="none" spc="0" normalizeH="0" baseline="0" noProof="0" dirty="0">
              <a:ln>
                <a:noFill/>
              </a:ln>
              <a:solidFill>
                <a:prstClr val="black"/>
              </a:solidFill>
              <a:effectLst/>
              <a:uLnTx/>
              <a:uFillTx/>
              <a:latin typeface="Corbel"/>
              <a:ea typeface="+mn-ea"/>
              <a:cs typeface="+mn-cs"/>
            </a:endParaRPr>
          </a:p>
        </p:txBody>
      </p:sp>
      <p:sp>
        <p:nvSpPr>
          <p:cNvPr id="2" name="Title 1"/>
          <p:cNvSpPr>
            <a:spLocks noGrp="1"/>
          </p:cNvSpPr>
          <p:nvPr>
            <p:ph type="title"/>
          </p:nvPr>
        </p:nvSpPr>
        <p:spPr/>
        <p:txBody>
          <a:bodyPr/>
          <a:lstStyle/>
          <a:p>
            <a:r>
              <a:rPr lang="en-US" dirty="0"/>
              <a:t>Results: Moderator Analyses</a:t>
            </a:r>
          </a:p>
        </p:txBody>
      </p:sp>
      <p:pic>
        <p:nvPicPr>
          <p:cNvPr id="4" name="Picture 3"/>
          <p:cNvPicPr>
            <a:picLocks noChangeAspect="1"/>
          </p:cNvPicPr>
          <p:nvPr/>
        </p:nvPicPr>
        <p:blipFill>
          <a:blip r:embed="rId3"/>
          <a:stretch>
            <a:fillRect/>
          </a:stretch>
        </p:blipFill>
        <p:spPr>
          <a:xfrm>
            <a:off x="3886200" y="1752600"/>
            <a:ext cx="3914775" cy="1762125"/>
          </a:xfrm>
          <a:prstGeom prst="rect">
            <a:avLst/>
          </a:prstGeom>
        </p:spPr>
      </p:pic>
      <p:sp>
        <p:nvSpPr>
          <p:cNvPr id="8"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359447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Primary Questions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p:txBody>
          <a:bodyPr>
            <a:normAutofit/>
          </a:bodyPr>
          <a:lstStyle/>
          <a:p>
            <a:pPr marL="678942" indent="-514350">
              <a:buFont typeface="+mj-lt"/>
              <a:buAutoNum type="arabicPeriod"/>
            </a:pPr>
            <a:r>
              <a:rPr lang="en-US" sz="2400" dirty="0">
                <a:solidFill>
                  <a:schemeClr val="bg2">
                    <a:lumMod val="90000"/>
                  </a:schemeClr>
                </a:solidFill>
              </a:rPr>
              <a:t>Do increases in normal-range educational duration after early childhood have a positive effects on student’s later intelligence?</a:t>
            </a:r>
          </a:p>
          <a:p>
            <a:pPr marL="164592" indent="0">
              <a:buNone/>
            </a:pPr>
            <a:endParaRPr lang="en-US" sz="2400" dirty="0"/>
          </a:p>
          <a:p>
            <a:pPr marL="678942" indent="-514350">
              <a:buFont typeface="+mj-lt"/>
              <a:buAutoNum type="arabicPeriod" startAt="2"/>
            </a:pPr>
            <a:r>
              <a:rPr lang="en-US" sz="2400" dirty="0">
                <a:solidFill>
                  <a:schemeClr val="bg2">
                    <a:lumMod val="90000"/>
                  </a:schemeClr>
                </a:solidFill>
              </a:rPr>
              <a:t>What factors might moderate the effect of education on intelligence?</a:t>
            </a:r>
          </a:p>
          <a:p>
            <a:pPr marL="164592" indent="0">
              <a:buNone/>
            </a:pPr>
            <a:endParaRPr lang="en-US" sz="2400" dirty="0">
              <a:solidFill>
                <a:schemeClr val="bg1">
                  <a:lumMod val="75000"/>
                </a:schemeClr>
              </a:solidFill>
            </a:endParaRPr>
          </a:p>
          <a:p>
            <a:pPr marL="678942" indent="-514350">
              <a:buFont typeface="+mj-lt"/>
              <a:buAutoNum type="arabicPeriod" startAt="3"/>
            </a:pPr>
            <a:r>
              <a:rPr lang="en-US" sz="2400" dirty="0"/>
              <a:t>To what extent might the obtained meta-analytic effects be impacted by publication bias?</a:t>
            </a:r>
          </a:p>
          <a:p>
            <a:pPr marL="678942" indent="-514350">
              <a:buFont typeface="+mj-lt"/>
              <a:buAutoNum type="arabicPeriod" startAt="3"/>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34508955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Testing for Publication Bias</a:t>
            </a:r>
          </a:p>
        </p:txBody>
      </p:sp>
      <p:sp>
        <p:nvSpPr>
          <p:cNvPr id="3" name="Content Placeholder 2"/>
          <p:cNvSpPr>
            <a:spLocks noGrp="1"/>
          </p:cNvSpPr>
          <p:nvPr>
            <p:ph idx="1"/>
          </p:nvPr>
        </p:nvSpPr>
        <p:spPr/>
        <p:txBody>
          <a:bodyPr>
            <a:normAutofit/>
          </a:bodyPr>
          <a:lstStyle/>
          <a:p>
            <a:r>
              <a:rPr lang="en-US" sz="2400" dirty="0"/>
              <a:t>Compared published and unpublished studies in each group (control-prior intelligence, policy-change, school-age cutoff) to see if effect sizes differ</a:t>
            </a:r>
          </a:p>
          <a:p>
            <a:pPr lvl="1"/>
            <a:r>
              <a:rPr lang="en-US" sz="2000" dirty="0"/>
              <a:t>Effect sizes either didn’t differ or were actually </a:t>
            </a:r>
            <a:r>
              <a:rPr lang="en-US" sz="2000" i="1" dirty="0"/>
              <a:t>larger</a:t>
            </a:r>
            <a:r>
              <a:rPr lang="en-US" sz="2000" dirty="0"/>
              <a:t> in the unpublished work</a:t>
            </a:r>
          </a:p>
          <a:p>
            <a:pPr marL="457200" lvl="1" indent="0">
              <a:buNone/>
            </a:pPr>
            <a:endParaRPr lang="en-US" sz="2000" dirty="0"/>
          </a:p>
          <a:p>
            <a:r>
              <a:rPr lang="en-US" sz="2400" dirty="0"/>
              <a:t>Also conducted 3 other types of tests (funnel plots, </a:t>
            </a:r>
            <a:r>
              <a:rPr lang="en-US" sz="2400" i="1" dirty="0"/>
              <a:t>p-</a:t>
            </a:r>
            <a:r>
              <a:rPr lang="en-US" sz="2400" dirty="0"/>
              <a:t>curve, and PET-PEESE analyses)</a:t>
            </a:r>
          </a:p>
          <a:p>
            <a:pPr marL="118872" indent="0">
              <a:buNone/>
            </a:pPr>
            <a:endParaRPr lang="en-US" sz="2400" dirty="0"/>
          </a:p>
          <a:p>
            <a:r>
              <a:rPr lang="en-US" sz="2400" dirty="0"/>
              <a:t>Overall, these publication bias tests suggested that there was “minimal systematic bias” in the results</a:t>
            </a:r>
          </a:p>
        </p:txBody>
      </p:sp>
      <p:sp>
        <p:nvSpPr>
          <p:cNvPr id="6"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31214689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sz="2400" dirty="0"/>
              <a:t>Consistently found that having more years of education associated with greater intelligence test scores</a:t>
            </a:r>
          </a:p>
          <a:p>
            <a:endParaRPr lang="en-US" sz="2400" dirty="0"/>
          </a:p>
          <a:p>
            <a:r>
              <a:rPr lang="en-US" sz="2400" dirty="0"/>
              <a:t>The studies included in the meta-analysis were intentionally chosen for their designs to limit potential confounds of selection processes (i.e. intelligent people end up with more years of education </a:t>
            </a:r>
            <a:r>
              <a:rPr lang="en-US" sz="2400" i="1" dirty="0"/>
              <a:t>because</a:t>
            </a:r>
            <a:r>
              <a:rPr lang="en-US" sz="2400" dirty="0"/>
              <a:t> they are more intelligent)</a:t>
            </a:r>
          </a:p>
          <a:p>
            <a:endParaRPr lang="en-US" sz="2400" dirty="0"/>
          </a:p>
          <a:p>
            <a:r>
              <a:rPr lang="en-US" sz="2400" dirty="0"/>
              <a:t>Because of this approach, results support the idea that education may have a </a:t>
            </a:r>
            <a:r>
              <a:rPr lang="en-US" sz="2400" i="1" dirty="0"/>
              <a:t>causal</a:t>
            </a:r>
            <a:r>
              <a:rPr lang="en-US" sz="2400" dirty="0"/>
              <a:t> effect on intelligence</a:t>
            </a:r>
          </a:p>
          <a:p>
            <a:endParaRPr lang="en-US" sz="2400" dirty="0"/>
          </a:p>
          <a:p>
            <a:r>
              <a:rPr lang="en-US" sz="2400" dirty="0"/>
              <a:t>Overall, found that there were approximately 1-5 IQ points gained per additional year of school</a:t>
            </a:r>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15795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rmAutofit fontScale="90000"/>
          </a:bodyPr>
          <a:lstStyle/>
          <a:p>
            <a:r>
              <a:rPr lang="en-US" altLang="en-US" dirty="0">
                <a:solidFill>
                  <a:schemeClr val="accent1">
                    <a:lumMod val="60000"/>
                    <a:lumOff val="40000"/>
                  </a:schemeClr>
                </a:solidFill>
              </a:rPr>
              <a:t>Normed assessments of cognitive development in infancy</a:t>
            </a:r>
          </a:p>
        </p:txBody>
      </p:sp>
      <p:sp>
        <p:nvSpPr>
          <p:cNvPr id="48132" name="Rectangle 3"/>
          <p:cNvSpPr>
            <a:spLocks noGrp="1" noChangeArrowheads="1"/>
          </p:cNvSpPr>
          <p:nvPr>
            <p:ph idx="1"/>
          </p:nvPr>
        </p:nvSpPr>
        <p:spPr/>
        <p:txBody>
          <a:bodyPr/>
          <a:lstStyle/>
          <a:p>
            <a:r>
              <a:rPr lang="en-US" altLang="en-US" dirty="0" err="1"/>
              <a:t>Eg</a:t>
            </a:r>
            <a:r>
              <a:rPr lang="en-US" altLang="en-US" dirty="0"/>
              <a:t> Bayley, Mullen, Battel</a:t>
            </a:r>
          </a:p>
          <a:p>
            <a:r>
              <a:rPr lang="en-US" altLang="en-US" dirty="0"/>
              <a:t>Extensive research use</a:t>
            </a:r>
          </a:p>
          <a:p>
            <a:pPr lvl="1"/>
            <a:r>
              <a:rPr lang="en-US" altLang="en-US" dirty="0"/>
              <a:t>Exposure, prematurity, autism risk, ZIKA…</a:t>
            </a:r>
          </a:p>
          <a:p>
            <a:r>
              <a:rPr lang="en-US" altLang="en-US" dirty="0"/>
              <a:t>Identification of infants at risk for developmental delay in order to provide early intervention services.</a:t>
            </a:r>
          </a:p>
          <a:p>
            <a:r>
              <a:rPr lang="en-US" altLang="en-US" dirty="0"/>
              <a:t>Scaled scores used at every age</a:t>
            </a:r>
          </a:p>
          <a:p>
            <a:endParaRPr lang="en-US" altLang="en-US" dirty="0"/>
          </a:p>
        </p:txBody>
      </p:sp>
      <p:sp>
        <p:nvSpPr>
          <p:cNvPr id="481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Monotype Sorts"/>
              <a:buChar char="n"/>
              <a:defRPr sz="3200">
                <a:solidFill>
                  <a:schemeClr val="tx1"/>
                </a:solidFill>
                <a:latin typeface="Times New Roman" panose="02020603050405020304" pitchFamily="18" charset="0"/>
              </a:defRPr>
            </a:lvl1pPr>
            <a:lvl2pPr marL="742950" indent="-285750">
              <a:spcBef>
                <a:spcPct val="20000"/>
              </a:spcBef>
              <a:buClr>
                <a:schemeClr val="bg2"/>
              </a:buClr>
              <a:buSzPct val="75000"/>
              <a:buChar char="–"/>
              <a:defRPr sz="2800">
                <a:solidFill>
                  <a:schemeClr val="tx1"/>
                </a:solidFill>
                <a:latin typeface="Times New Roman" panose="02020603050405020304" pitchFamily="18" charset="0"/>
              </a:defRPr>
            </a:lvl2pPr>
            <a:lvl3pPr marL="1143000" indent="-228600">
              <a:spcBef>
                <a:spcPct val="20000"/>
              </a:spcBef>
              <a:buClr>
                <a:schemeClr val="bg2"/>
              </a:buClr>
              <a:buSzPct val="75000"/>
              <a:buFont typeface="Monotype Sorts"/>
              <a:buChar char="n"/>
              <a:defRPr sz="2400">
                <a:solidFill>
                  <a:schemeClr val="tx1"/>
                </a:solidFill>
                <a:latin typeface="Times New Roman" panose="02020603050405020304" pitchFamily="18" charset="0"/>
              </a:defRPr>
            </a:lvl3pPr>
            <a:lvl4pPr marL="1600200" indent="-228600">
              <a:spcBef>
                <a:spcPct val="20000"/>
              </a:spcBef>
              <a:buClr>
                <a:schemeClr val="bg2"/>
              </a:buClr>
              <a:buSzPct val="75000"/>
              <a:buChar char="–"/>
              <a:defRPr sz="2000">
                <a:solidFill>
                  <a:schemeClr val="tx1"/>
                </a:solidFill>
                <a:latin typeface="Times New Roman" panose="02020603050405020304" pitchFamily="18" charset="0"/>
              </a:defRPr>
            </a:lvl4pPr>
            <a:lvl5pPr marL="2057400" indent="-228600">
              <a:spcBef>
                <a:spcPct val="20000"/>
              </a:spcBef>
              <a:buClr>
                <a:schemeClr val="bg2"/>
              </a:buClr>
              <a:buSzPct val="75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bg2"/>
              </a:buClr>
              <a:buSzPct val="75000"/>
              <a:buChar char="•"/>
              <a:defRPr sz="2000">
                <a:solidFill>
                  <a:schemeClr val="tx1"/>
                </a:solidFill>
                <a:latin typeface="Times New Roman" panose="02020603050405020304" pitchFamily="18" charset="0"/>
              </a:defRPr>
            </a:lvl9pPr>
          </a:lstStyle>
          <a:p>
            <a:pPr>
              <a:spcBef>
                <a:spcPct val="0"/>
              </a:spcBef>
              <a:buClrTx/>
              <a:buSzTx/>
              <a:buFontTx/>
              <a:buNone/>
            </a:pPr>
            <a:fld id="{53DA1B8F-2AE5-46E1-913B-14AA52D838DC}" type="slidenum">
              <a:rPr lang="en-US" altLang="en-US" sz="1400">
                <a:solidFill>
                  <a:srgbClr val="000000"/>
                </a:solidFill>
              </a:rPr>
              <a:pPr>
                <a:spcBef>
                  <a:spcPct val="0"/>
                </a:spcBef>
                <a:buClrTx/>
                <a:buSzTx/>
                <a:buFontTx/>
                <a:buNone/>
              </a:pPr>
              <a:t>8</a:t>
            </a:fld>
            <a:endParaRPr lang="en-US" altLang="en-US" sz="1400">
              <a:solidFill>
                <a:srgbClr val="000000"/>
              </a:solidFill>
            </a:endParaRPr>
          </a:p>
        </p:txBody>
      </p:sp>
    </p:spTree>
    <p:extLst>
      <p:ext uri="{BB962C8B-B14F-4D97-AF65-F5344CB8AC3E}">
        <p14:creationId xmlns:p14="http://schemas.microsoft.com/office/powerpoint/2010/main" val="165794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656-F77F-40BF-AFF7-69F7ABB4C73E}"/>
              </a:ext>
            </a:extLst>
          </p:cNvPr>
          <p:cNvSpPr>
            <a:spLocks noGrp="1"/>
          </p:cNvSpPr>
          <p:nvPr>
            <p:ph type="title"/>
          </p:nvPr>
        </p:nvSpPr>
        <p:spPr/>
        <p:txBody>
          <a:bodyPr/>
          <a:lstStyle/>
          <a:p>
            <a:r>
              <a:rPr lang="en-US" dirty="0"/>
              <a:t>Discussion Questions</a:t>
            </a:r>
          </a:p>
        </p:txBody>
      </p:sp>
      <p:sp>
        <p:nvSpPr>
          <p:cNvPr id="3" name="Content Placeholder 2">
            <a:extLst>
              <a:ext uri="{FF2B5EF4-FFF2-40B4-BE49-F238E27FC236}">
                <a16:creationId xmlns:a16="http://schemas.microsoft.com/office/drawing/2014/main" id="{A88512AF-7D3E-41E0-86BF-3DEEA4050144}"/>
              </a:ext>
            </a:extLst>
          </p:cNvPr>
          <p:cNvSpPr>
            <a:spLocks noGrp="1"/>
          </p:cNvSpPr>
          <p:nvPr>
            <p:ph idx="1"/>
          </p:nvPr>
        </p:nvSpPr>
        <p:spPr>
          <a:xfrm>
            <a:off x="457200" y="1600200"/>
            <a:ext cx="8229600" cy="5029199"/>
          </a:xfrm>
        </p:spPr>
        <p:txBody>
          <a:bodyPr>
            <a:normAutofit fontScale="85000" lnSpcReduction="20000"/>
          </a:bodyPr>
          <a:lstStyle/>
          <a:p>
            <a:pPr marL="633222" indent="-514350">
              <a:spcBef>
                <a:spcPts val="1200"/>
              </a:spcBef>
              <a:spcAft>
                <a:spcPts val="600"/>
              </a:spcAft>
              <a:buFont typeface="+mj-lt"/>
              <a:buAutoNum type="arabicPeriod"/>
            </a:pPr>
            <a:r>
              <a:rPr lang="en-US" sz="2000" dirty="0"/>
              <a:t>What do you think of the different types of studies they selected to include in this meta-analysis? Do you find the results for one type of study to be more convincing than for others? What are the relative strengths and weaknesses in trying to parse apart the intelligence-education association in this way?</a:t>
            </a:r>
          </a:p>
          <a:p>
            <a:pPr marL="633222" indent="-514350">
              <a:spcBef>
                <a:spcPts val="1200"/>
              </a:spcBef>
              <a:spcAft>
                <a:spcPts val="600"/>
              </a:spcAft>
              <a:buFont typeface="+mj-lt"/>
              <a:buAutoNum type="arabicPeriod"/>
            </a:pPr>
            <a:r>
              <a:rPr lang="en-US" sz="2000" dirty="0"/>
              <a:t>They tested several moderators, but are there other potentially moderating factors you would like to see in a meta-analysis like this one (or in the studies that it encompasses)?</a:t>
            </a:r>
          </a:p>
          <a:p>
            <a:pPr marL="633222" indent="-514350">
              <a:spcBef>
                <a:spcPts val="1200"/>
              </a:spcBef>
              <a:spcAft>
                <a:spcPts val="600"/>
              </a:spcAft>
              <a:buFont typeface="+mj-lt"/>
              <a:buAutoNum type="arabicPeriod"/>
            </a:pPr>
            <a:r>
              <a:rPr lang="en-US" sz="2000" dirty="0"/>
              <a:t>What do you think of how they collapsed a diverse set of outcome tests across studies? How does this impact the interpretation of their findings? Were you satisfied with how they addressed this issue their moderation analyses? </a:t>
            </a:r>
          </a:p>
          <a:p>
            <a:pPr marL="633222" indent="-514350">
              <a:spcBef>
                <a:spcPts val="1200"/>
              </a:spcBef>
              <a:spcAft>
                <a:spcPts val="600"/>
              </a:spcAft>
              <a:buFont typeface="+mj-lt"/>
              <a:buAutoNum type="arabicPeriod"/>
            </a:pPr>
            <a:r>
              <a:rPr lang="en-US" sz="2000" dirty="0"/>
              <a:t>Overall results suggest that each year of additional education improves IQ by 1 to 5 points. Even if this association is statistically significant, is the size of the effect large enough for us to care? Should we intervene based on these results? If so, to what extent? Do you think there are limits to this effect?</a:t>
            </a:r>
          </a:p>
          <a:p>
            <a:pPr marL="633222" indent="-514350">
              <a:spcBef>
                <a:spcPts val="1200"/>
              </a:spcBef>
              <a:spcAft>
                <a:spcPts val="1200"/>
              </a:spcAft>
              <a:buFont typeface="+mj-lt"/>
              <a:buAutoNum type="arabicPeriod"/>
            </a:pPr>
            <a:r>
              <a:rPr lang="en-US" sz="2000" dirty="0"/>
              <a:t>When we demonstrate that education improves intelligence scores, what sort of relationship do you think we are really getting at? What does it mean to improve intelligence? Which cognitive factors do you think are affected? Should we be surprised that education has an impact?</a:t>
            </a:r>
          </a:p>
          <a:p>
            <a:pPr marL="457200" lvl="1" indent="0">
              <a:buNone/>
            </a:pPr>
            <a:endParaRPr lang="en-US" dirty="0"/>
          </a:p>
        </p:txBody>
      </p:sp>
      <p:sp>
        <p:nvSpPr>
          <p:cNvPr id="5" name="Footer Placeholder 3"/>
          <p:cNvSpPr>
            <a:spLocks noGrp="1"/>
          </p:cNvSpPr>
          <p:nvPr>
            <p:ph type="ftr" sz="quarter" idx="11"/>
          </p:nvPr>
        </p:nvSpPr>
        <p:spPr>
          <a:xfrm>
            <a:off x="3352800" y="6477000"/>
            <a:ext cx="5507719" cy="2743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tint val="95000"/>
                  </a:prstClr>
                </a:solidFill>
                <a:effectLst/>
                <a:uLnTx/>
                <a:uFillTx/>
                <a:latin typeface="Arial" charset="0"/>
                <a:ea typeface="+mn-ea"/>
                <a:cs typeface="+mn-cs"/>
              </a:rPr>
              <a:t>Hudiburgh</a:t>
            </a:r>
          </a:p>
        </p:txBody>
      </p:sp>
    </p:spTree>
    <p:extLst>
      <p:ext uri="{BB962C8B-B14F-4D97-AF65-F5344CB8AC3E}">
        <p14:creationId xmlns:p14="http://schemas.microsoft.com/office/powerpoint/2010/main" val="22420423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9048"/>
            <a:ext cx="8077200" cy="1673352"/>
          </a:xfrm>
        </p:spPr>
        <p:txBody>
          <a:bodyPr>
            <a:normAutofit fontScale="90000"/>
          </a:bodyPr>
          <a:lstStyle/>
          <a:p>
            <a:r>
              <a:rPr lang="en-US" dirty="0"/>
              <a:t>The Structure of Individual</a:t>
            </a:r>
            <a:br>
              <a:rPr lang="en-US" dirty="0"/>
            </a:br>
            <a:r>
              <a:rPr lang="en-US" dirty="0"/>
              <a:t>Differences in the Cognitive Abilities</a:t>
            </a:r>
            <a:br>
              <a:rPr lang="en-US" dirty="0"/>
            </a:br>
            <a:r>
              <a:rPr lang="en-US" dirty="0"/>
              <a:t>of Children and Chimpanzees</a:t>
            </a:r>
          </a:p>
        </p:txBody>
      </p:sp>
      <p:sp>
        <p:nvSpPr>
          <p:cNvPr id="3" name="Subtitle 2"/>
          <p:cNvSpPr>
            <a:spLocks noGrp="1"/>
          </p:cNvSpPr>
          <p:nvPr>
            <p:ph type="subTitle" idx="1"/>
          </p:nvPr>
        </p:nvSpPr>
        <p:spPr>
          <a:xfrm>
            <a:off x="685800" y="762000"/>
            <a:ext cx="8077200" cy="1499616"/>
          </a:xfrm>
        </p:spPr>
        <p:txBody>
          <a:bodyPr/>
          <a:lstStyle/>
          <a:p>
            <a:r>
              <a:rPr lang="en-US" dirty="0"/>
              <a:t>Hermann et al. 2010</a:t>
            </a:r>
          </a:p>
        </p:txBody>
      </p:sp>
      <p:sp>
        <p:nvSpPr>
          <p:cNvPr id="4" name="TextBox 3"/>
          <p:cNvSpPr txBox="1"/>
          <p:nvPr/>
        </p:nvSpPr>
        <p:spPr>
          <a:xfrm>
            <a:off x="7376829" y="6365736"/>
            <a:ext cx="1515446" cy="369332"/>
          </a:xfrm>
          <a:prstGeom prst="rect">
            <a:avLst/>
          </a:prstGeom>
          <a:noFill/>
        </p:spPr>
        <p:txBody>
          <a:bodyPr wrap="none" rtlCol="0">
            <a:spAutoFit/>
          </a:bodyPr>
          <a:lstStyle/>
          <a:p>
            <a:r>
              <a:rPr lang="en-US" dirty="0">
                <a:solidFill>
                  <a:prstClr val="white"/>
                </a:solidFill>
              </a:rPr>
              <a:t>Ni Sun-Suslow</a:t>
            </a:r>
          </a:p>
        </p:txBody>
      </p:sp>
    </p:spTree>
    <p:extLst>
      <p:ext uri="{BB962C8B-B14F-4D97-AF65-F5344CB8AC3E}">
        <p14:creationId xmlns:p14="http://schemas.microsoft.com/office/powerpoint/2010/main" val="17867436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approaches to studying cognition</a:t>
            </a:r>
          </a:p>
        </p:txBody>
      </p:sp>
      <p:sp>
        <p:nvSpPr>
          <p:cNvPr id="3" name="Content Placeholder 2"/>
          <p:cNvSpPr>
            <a:spLocks noGrp="1"/>
          </p:cNvSpPr>
          <p:nvPr>
            <p:ph idx="1"/>
          </p:nvPr>
        </p:nvSpPr>
        <p:spPr/>
        <p:txBody>
          <a:bodyPr/>
          <a:lstStyle/>
          <a:p>
            <a:pPr marL="971550" lvl="1" indent="-514350">
              <a:buFont typeface="+mj-lt"/>
              <a:buAutoNum type="arabicPeriod"/>
            </a:pPr>
            <a:r>
              <a:rPr lang="en-US" dirty="0"/>
              <a:t>Compare experimentally constituted groups on some cognitive task. </a:t>
            </a:r>
          </a:p>
          <a:p>
            <a:pPr marL="1371600" lvl="2" indent="-514350"/>
            <a:r>
              <a:rPr lang="en-US" dirty="0"/>
              <a:t>Individual differences = “error variance”</a:t>
            </a:r>
          </a:p>
          <a:p>
            <a:pPr marL="857250" lvl="2" indent="0">
              <a:buNone/>
            </a:pPr>
            <a:endParaRPr lang="en-US" dirty="0"/>
          </a:p>
          <a:p>
            <a:pPr marL="971550" lvl="1" indent="-514350">
              <a:buFont typeface="+mj-lt"/>
              <a:buAutoNum type="arabicPeriod"/>
            </a:pPr>
            <a:r>
              <a:rPr lang="en-US" dirty="0"/>
              <a:t>Analysis of individual difference and their </a:t>
            </a:r>
            <a:r>
              <a:rPr lang="en-US" dirty="0" err="1"/>
              <a:t>intercorrelations</a:t>
            </a:r>
            <a:r>
              <a:rPr lang="en-US" dirty="0"/>
              <a:t> (Sternberg, 1999, 2004). </a:t>
            </a:r>
          </a:p>
          <a:p>
            <a:pPr marL="1371600" lvl="2" indent="-514350"/>
            <a:r>
              <a:rPr lang="en-US" dirty="0"/>
              <a:t>Look for underlying factors that might be responsible for individual variation in cognitive performance on multiple cognitive tasks.</a:t>
            </a:r>
          </a:p>
        </p:txBody>
      </p:sp>
      <p:sp>
        <p:nvSpPr>
          <p:cNvPr id="4" name="TextBox 3"/>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49283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0" dirty="0">
                <a:solidFill>
                  <a:srgbClr val="FFFF00"/>
                </a:solidFill>
              </a:rPr>
              <a:t>Is structure of cognitive abilities similar in humans and chimpanzees? </a:t>
            </a:r>
            <a:endParaRPr lang="en-US" sz="4000" b="0" dirty="0"/>
          </a:p>
        </p:txBody>
      </p:sp>
      <p:sp>
        <p:nvSpPr>
          <p:cNvPr id="3" name="Content Placeholder 2"/>
          <p:cNvSpPr>
            <a:spLocks noGrp="1"/>
          </p:cNvSpPr>
          <p:nvPr>
            <p:ph idx="1"/>
          </p:nvPr>
        </p:nvSpPr>
        <p:spPr/>
        <p:txBody>
          <a:bodyPr/>
          <a:lstStyle/>
          <a:p>
            <a:r>
              <a:rPr lang="en-US" dirty="0"/>
              <a:t>Comparing cognitive performance of chimpanzees, orangutans, and 2-year-old humans on a wide-ranging battery of cognitive tasks:</a:t>
            </a:r>
          </a:p>
          <a:p>
            <a:pPr lvl="1"/>
            <a:r>
              <a:rPr lang="en-US" dirty="0"/>
              <a:t>All species has same basic cognitive skills in physical domain</a:t>
            </a:r>
          </a:p>
          <a:p>
            <a:pPr lvl="1"/>
            <a:r>
              <a:rPr lang="en-US" dirty="0"/>
              <a:t>Human children showed more skills in social domain</a:t>
            </a:r>
          </a:p>
        </p:txBody>
      </p:sp>
      <p:sp>
        <p:nvSpPr>
          <p:cNvPr id="4" name="TextBox 3"/>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21895504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Interspecies analysis of individual difference and </a:t>
            </a:r>
            <a:r>
              <a:rPr lang="en-US" dirty="0" err="1"/>
              <a:t>intercorrelations</a:t>
            </a:r>
            <a:endParaRPr lang="en-US" dirty="0"/>
          </a:p>
        </p:txBody>
      </p:sp>
      <p:sp>
        <p:nvSpPr>
          <p:cNvPr id="3" name="Content Placeholder 2"/>
          <p:cNvSpPr>
            <a:spLocks noGrp="1"/>
          </p:cNvSpPr>
          <p:nvPr>
            <p:ph idx="1"/>
          </p:nvPr>
        </p:nvSpPr>
        <p:spPr/>
        <p:txBody>
          <a:bodyPr/>
          <a:lstStyle/>
          <a:p>
            <a:pPr marL="0" indent="0">
              <a:buNone/>
            </a:pPr>
            <a:r>
              <a:rPr lang="en-US" u="sng" dirty="0"/>
              <a:t>Hypothesis</a:t>
            </a:r>
            <a:r>
              <a:rPr lang="en-US" dirty="0"/>
              <a:t>:</a:t>
            </a:r>
          </a:p>
          <a:p>
            <a:pPr marL="0" indent="0">
              <a:buNone/>
            </a:pPr>
            <a:r>
              <a:rPr lang="en-US" dirty="0"/>
              <a:t>Children would show a distinct factor for social intelligence, whereas chimpanzees would not. </a:t>
            </a:r>
          </a:p>
          <a:p>
            <a:pPr marL="0" indent="0">
              <a:buNone/>
            </a:pPr>
            <a:endParaRPr lang="en-US" dirty="0"/>
          </a:p>
          <a:p>
            <a:pPr marL="0" indent="0">
              <a:buNone/>
            </a:pPr>
            <a:r>
              <a:rPr lang="en-US" u="sng" dirty="0"/>
              <a:t>Population</a:t>
            </a:r>
            <a:r>
              <a:rPr lang="en-US" dirty="0"/>
              <a:t>:</a:t>
            </a:r>
          </a:p>
          <a:p>
            <a:pPr marL="0" indent="0">
              <a:buNone/>
            </a:pPr>
            <a:endParaRPr lang="en-US" u="sng" dirty="0"/>
          </a:p>
        </p:txBody>
      </p:sp>
      <p:graphicFrame>
        <p:nvGraphicFramePr>
          <p:cNvPr id="4" name="Table 3"/>
          <p:cNvGraphicFramePr>
            <a:graphicFrameLocks noGrp="1"/>
          </p:cNvGraphicFramePr>
          <p:nvPr/>
        </p:nvGraphicFramePr>
        <p:xfrm>
          <a:off x="582399" y="4438043"/>
          <a:ext cx="7877478" cy="1854200"/>
        </p:xfrm>
        <a:graphic>
          <a:graphicData uri="http://schemas.openxmlformats.org/drawingml/2006/table">
            <a:tbl>
              <a:tblPr firstRow="1" bandRow="1">
                <a:tableStyleId>{5C22544A-7EE6-4342-B048-85BDC9FD1C3A}</a:tableStyleId>
              </a:tblPr>
              <a:tblGrid>
                <a:gridCol w="2118323">
                  <a:extLst>
                    <a:ext uri="{9D8B030D-6E8A-4147-A177-3AD203B41FA5}">
                      <a16:colId xmlns:a16="http://schemas.microsoft.com/office/drawing/2014/main" val="20000"/>
                    </a:ext>
                  </a:extLst>
                </a:gridCol>
                <a:gridCol w="2897463">
                  <a:extLst>
                    <a:ext uri="{9D8B030D-6E8A-4147-A177-3AD203B41FA5}">
                      <a16:colId xmlns:a16="http://schemas.microsoft.com/office/drawing/2014/main" val="20001"/>
                    </a:ext>
                  </a:extLst>
                </a:gridCol>
                <a:gridCol w="2861692">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Chimpanzees</a:t>
                      </a:r>
                    </a:p>
                  </a:txBody>
                  <a:tcPr/>
                </a:tc>
                <a:tc>
                  <a:txBody>
                    <a:bodyPr/>
                    <a:lstStyle/>
                    <a:p>
                      <a:r>
                        <a:rPr lang="en-US" dirty="0"/>
                        <a:t>Humans</a:t>
                      </a:r>
                    </a:p>
                  </a:txBody>
                  <a:tcPr/>
                </a:tc>
                <a:extLst>
                  <a:ext uri="{0D108BD9-81ED-4DB2-BD59-A6C34878D82A}">
                    <a16:rowId xmlns:a16="http://schemas.microsoft.com/office/drawing/2014/main" val="10000"/>
                  </a:ext>
                </a:extLst>
              </a:tr>
              <a:tr h="370840">
                <a:tc>
                  <a:txBody>
                    <a:bodyPr/>
                    <a:lstStyle/>
                    <a:p>
                      <a:r>
                        <a:rPr lang="en-US" dirty="0"/>
                        <a:t>N</a:t>
                      </a:r>
                    </a:p>
                  </a:txBody>
                  <a:tcPr/>
                </a:tc>
                <a:tc>
                  <a:txBody>
                    <a:bodyPr/>
                    <a:lstStyle/>
                    <a:p>
                      <a:r>
                        <a:rPr lang="en-US" dirty="0"/>
                        <a:t>106</a:t>
                      </a:r>
                    </a:p>
                  </a:txBody>
                  <a:tcPr/>
                </a:tc>
                <a:tc>
                  <a:txBody>
                    <a:bodyPr/>
                    <a:lstStyle/>
                    <a:p>
                      <a:r>
                        <a:rPr lang="en-US" dirty="0"/>
                        <a:t>105</a:t>
                      </a:r>
                    </a:p>
                  </a:txBody>
                  <a:tcPr/>
                </a:tc>
                <a:extLst>
                  <a:ext uri="{0D108BD9-81ED-4DB2-BD59-A6C34878D82A}">
                    <a16:rowId xmlns:a16="http://schemas.microsoft.com/office/drawing/2014/main" val="10001"/>
                  </a:ext>
                </a:extLst>
              </a:tr>
              <a:tr h="370840">
                <a:tc>
                  <a:txBody>
                    <a:bodyPr/>
                    <a:lstStyle/>
                    <a:p>
                      <a:r>
                        <a:rPr lang="en-US" dirty="0"/>
                        <a:t>Ages</a:t>
                      </a:r>
                    </a:p>
                  </a:txBody>
                  <a:tcPr/>
                </a:tc>
                <a:tc>
                  <a:txBody>
                    <a:bodyPr/>
                    <a:lstStyle/>
                    <a:p>
                      <a:r>
                        <a:rPr lang="en-US" dirty="0"/>
                        <a:t>3-21 years</a:t>
                      </a:r>
                    </a:p>
                  </a:txBody>
                  <a:tcPr/>
                </a:tc>
                <a:tc>
                  <a:txBody>
                    <a:bodyPr/>
                    <a:lstStyle/>
                    <a:p>
                      <a:r>
                        <a:rPr lang="en-US" dirty="0"/>
                        <a:t>2.5 years </a:t>
                      </a:r>
                    </a:p>
                  </a:txBody>
                  <a:tcPr/>
                </a:tc>
                <a:extLst>
                  <a:ext uri="{0D108BD9-81ED-4DB2-BD59-A6C34878D82A}">
                    <a16:rowId xmlns:a16="http://schemas.microsoft.com/office/drawing/2014/main" val="10002"/>
                  </a:ext>
                </a:extLst>
              </a:tr>
              <a:tr h="370840">
                <a:tc>
                  <a:txBody>
                    <a:bodyPr/>
                    <a:lstStyle/>
                    <a:p>
                      <a:r>
                        <a:rPr lang="en-US" dirty="0"/>
                        <a:t>Females</a:t>
                      </a:r>
                    </a:p>
                  </a:txBody>
                  <a:tcPr/>
                </a:tc>
                <a:tc>
                  <a:txBody>
                    <a:bodyPr/>
                    <a:lstStyle/>
                    <a:p>
                      <a:r>
                        <a:rPr lang="en-US" dirty="0"/>
                        <a:t>50%</a:t>
                      </a:r>
                    </a:p>
                  </a:txBody>
                  <a:tcPr/>
                </a:tc>
                <a:tc>
                  <a:txBody>
                    <a:bodyPr/>
                    <a:lstStyle/>
                    <a:p>
                      <a:r>
                        <a:rPr lang="en-US" dirty="0"/>
                        <a:t>50%</a:t>
                      </a:r>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(ethnicity?)</a:t>
                      </a:r>
                    </a:p>
                  </a:txBody>
                  <a:tcPr/>
                </a:tc>
                <a:tc>
                  <a:txBody>
                    <a:bodyPr/>
                    <a:lstStyle/>
                    <a:p>
                      <a:r>
                        <a:rPr lang="en-US" dirty="0"/>
                        <a:t>Uganda, Republic</a:t>
                      </a:r>
                      <a:r>
                        <a:rPr lang="en-US" baseline="0" dirty="0"/>
                        <a:t> of Congo</a:t>
                      </a:r>
                      <a:endParaRPr lang="en-US" dirty="0"/>
                    </a:p>
                  </a:txBody>
                  <a:tcPr/>
                </a:tc>
                <a:tc>
                  <a:txBody>
                    <a:bodyPr/>
                    <a:lstStyle/>
                    <a:p>
                      <a:r>
                        <a:rPr lang="en-US" dirty="0"/>
                        <a:t>Mostly</a:t>
                      </a:r>
                      <a:r>
                        <a:rPr lang="en-US" baseline="0" dirty="0"/>
                        <a:t> German</a:t>
                      </a:r>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37903734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Battery</a:t>
            </a:r>
          </a:p>
        </p:txBody>
      </p:sp>
      <p:sp>
        <p:nvSpPr>
          <p:cNvPr id="3" name="Content Placeholder 2"/>
          <p:cNvSpPr>
            <a:spLocks noGrp="1"/>
          </p:cNvSpPr>
          <p:nvPr>
            <p:ph idx="1"/>
          </p:nvPr>
        </p:nvSpPr>
        <p:spPr/>
        <p:txBody>
          <a:bodyPr/>
          <a:lstStyle/>
          <a:p>
            <a:r>
              <a:rPr lang="en-US" dirty="0"/>
              <a:t>Primate Cognition Test Battery (PCTB)</a:t>
            </a:r>
          </a:p>
          <a:p>
            <a:r>
              <a:rPr lang="en-US" dirty="0"/>
              <a:t>3-5 hour battery</a:t>
            </a:r>
          </a:p>
          <a:p>
            <a:r>
              <a:rPr lang="en-US" dirty="0"/>
              <a:t>Chimpanzees tested in familiar room, humans tested in laboratory accompanied by parent</a:t>
            </a:r>
          </a:p>
        </p:txBody>
      </p:sp>
      <p:sp>
        <p:nvSpPr>
          <p:cNvPr id="4" name="TextBox 3"/>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23341610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Cognition</a:t>
            </a:r>
          </a:p>
        </p:txBody>
      </p:sp>
      <p:pic>
        <p:nvPicPr>
          <p:cNvPr id="4" name="Picture 3"/>
          <p:cNvPicPr>
            <a:picLocks noChangeAspect="1"/>
          </p:cNvPicPr>
          <p:nvPr/>
        </p:nvPicPr>
        <p:blipFill rotWithShape="1">
          <a:blip r:embed="rId3"/>
          <a:srcRect t="5025"/>
          <a:stretch/>
        </p:blipFill>
        <p:spPr>
          <a:xfrm>
            <a:off x="0" y="1931957"/>
            <a:ext cx="9144000" cy="3149874"/>
          </a:xfrm>
          <a:prstGeom prst="rect">
            <a:avLst/>
          </a:prstGeom>
        </p:spPr>
      </p:pic>
      <p:sp>
        <p:nvSpPr>
          <p:cNvPr id="5" name="Oval 4"/>
          <p:cNvSpPr/>
          <p:nvPr/>
        </p:nvSpPr>
        <p:spPr>
          <a:xfrm>
            <a:off x="6403036" y="2236061"/>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a:off x="7968396" y="2191687"/>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a:off x="6385150" y="4123644"/>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8004166" y="4123644"/>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6420920" y="2782008"/>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7968396" y="2782008"/>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6420920" y="3479658"/>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7968396" y="3479658"/>
            <a:ext cx="429253" cy="393547"/>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11547765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intelligence</a:t>
            </a:r>
          </a:p>
        </p:txBody>
      </p:sp>
      <p:pic>
        <p:nvPicPr>
          <p:cNvPr id="5" name="Picture 4"/>
          <p:cNvPicPr>
            <a:picLocks noChangeAspect="1"/>
          </p:cNvPicPr>
          <p:nvPr/>
        </p:nvPicPr>
        <p:blipFill>
          <a:blip r:embed="rId3"/>
          <a:stretch>
            <a:fillRect/>
          </a:stretch>
        </p:blipFill>
        <p:spPr>
          <a:xfrm>
            <a:off x="0" y="1511300"/>
            <a:ext cx="9144000" cy="3833335"/>
          </a:xfrm>
          <a:prstGeom prst="rect">
            <a:avLst/>
          </a:prstGeom>
        </p:spPr>
      </p:pic>
      <p:sp>
        <p:nvSpPr>
          <p:cNvPr id="6" name="TextBox 5"/>
          <p:cNvSpPr txBox="1"/>
          <p:nvPr/>
        </p:nvSpPr>
        <p:spPr>
          <a:xfrm>
            <a:off x="457200" y="5823068"/>
            <a:ext cx="8404802" cy="369332"/>
          </a:xfrm>
          <a:prstGeom prst="rect">
            <a:avLst/>
          </a:prstGeom>
          <a:noFill/>
        </p:spPr>
        <p:txBody>
          <a:bodyPr wrap="none" rtlCol="0">
            <a:spAutoFit/>
          </a:bodyPr>
          <a:lstStyle/>
          <a:p>
            <a:r>
              <a:rPr lang="en-US" dirty="0">
                <a:solidFill>
                  <a:prstClr val="black"/>
                </a:solidFill>
              </a:rPr>
              <a:t>CFA model based on </a:t>
            </a:r>
            <a:r>
              <a:rPr lang="en-US" dirty="0" err="1">
                <a:solidFill>
                  <a:prstClr val="black"/>
                </a:solidFill>
              </a:rPr>
              <a:t>Tomasello</a:t>
            </a:r>
            <a:r>
              <a:rPr lang="en-US" dirty="0">
                <a:solidFill>
                  <a:prstClr val="black"/>
                </a:solidFill>
              </a:rPr>
              <a:t> &amp; Call (1997)’s theoretical analysis of primate cognition. </a:t>
            </a:r>
          </a:p>
        </p:txBody>
      </p:sp>
      <p:sp>
        <p:nvSpPr>
          <p:cNvPr id="7" name="TextBox 6"/>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28053814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Two-factor model</a:t>
            </a:r>
          </a:p>
        </p:txBody>
      </p:sp>
      <p:pic>
        <p:nvPicPr>
          <p:cNvPr id="4" name="Picture 3"/>
          <p:cNvPicPr>
            <a:picLocks noChangeAspect="1"/>
          </p:cNvPicPr>
          <p:nvPr/>
        </p:nvPicPr>
        <p:blipFill>
          <a:blip r:embed="rId3"/>
          <a:stretch>
            <a:fillRect/>
          </a:stretch>
        </p:blipFill>
        <p:spPr>
          <a:xfrm>
            <a:off x="0" y="1511300"/>
            <a:ext cx="9144000" cy="3827499"/>
          </a:xfrm>
          <a:prstGeom prst="rect">
            <a:avLst/>
          </a:prstGeom>
        </p:spPr>
      </p:pic>
      <p:sp>
        <p:nvSpPr>
          <p:cNvPr id="5" name="TextBox 4"/>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9293149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Three-factor model</a:t>
            </a:r>
          </a:p>
        </p:txBody>
      </p:sp>
      <p:pic>
        <p:nvPicPr>
          <p:cNvPr id="4" name="Picture 3"/>
          <p:cNvPicPr>
            <a:picLocks noChangeAspect="1"/>
          </p:cNvPicPr>
          <p:nvPr/>
        </p:nvPicPr>
        <p:blipFill>
          <a:blip r:embed="rId3"/>
          <a:stretch>
            <a:fillRect/>
          </a:stretch>
        </p:blipFill>
        <p:spPr>
          <a:xfrm>
            <a:off x="0" y="1358900"/>
            <a:ext cx="9144000" cy="4125478"/>
          </a:xfrm>
          <a:prstGeom prst="rect">
            <a:avLst/>
          </a:prstGeom>
        </p:spPr>
      </p:pic>
      <p:sp>
        <p:nvSpPr>
          <p:cNvPr id="5" name="Rectangle 4"/>
          <p:cNvSpPr/>
          <p:nvPr/>
        </p:nvSpPr>
        <p:spPr>
          <a:xfrm>
            <a:off x="3809805" y="3286611"/>
            <a:ext cx="504239" cy="1363197"/>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354390" y="3286611"/>
            <a:ext cx="504239" cy="1363197"/>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7376829" y="6365736"/>
            <a:ext cx="1515446" cy="369332"/>
          </a:xfrm>
          <a:prstGeom prst="rect">
            <a:avLst/>
          </a:prstGeom>
          <a:noFill/>
        </p:spPr>
        <p:txBody>
          <a:bodyPr wrap="none" rtlCol="0">
            <a:spAutoFit/>
          </a:bodyPr>
          <a:lstStyle/>
          <a:p>
            <a:r>
              <a:rPr lang="en-US" dirty="0">
                <a:solidFill>
                  <a:prstClr val="black"/>
                </a:solidFill>
              </a:rPr>
              <a:t>Ni Sun-Suslow</a:t>
            </a:r>
          </a:p>
        </p:txBody>
      </p:sp>
    </p:spTree>
    <p:extLst>
      <p:ext uri="{BB962C8B-B14F-4D97-AF65-F5344CB8AC3E}">
        <p14:creationId xmlns:p14="http://schemas.microsoft.com/office/powerpoint/2010/main" val="329406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1404" y="2695194"/>
            <a:ext cx="6757850" cy="1856482"/>
          </a:xfrm>
          <a:prstGeom prst="rect">
            <a:avLst/>
          </a:prstGeom>
        </p:spPr>
      </p:pic>
      <p:sp>
        <p:nvSpPr>
          <p:cNvPr id="5" name="TextBox 4"/>
          <p:cNvSpPr txBox="1"/>
          <p:nvPr/>
        </p:nvSpPr>
        <p:spPr>
          <a:xfrm>
            <a:off x="7574078" y="4638174"/>
            <a:ext cx="540533" cy="276999"/>
          </a:xfrm>
          <a:prstGeom prst="rect">
            <a:avLst/>
          </a:prstGeom>
          <a:noFill/>
        </p:spPr>
        <p:txBody>
          <a:bodyPr wrap="none" rtlCol="0">
            <a:spAutoFit/>
          </a:bodyPr>
          <a:lstStyle/>
          <a:p>
            <a:pPr defTabSz="342900" eaLnBrk="1" fontAlgn="auto" hangingPunct="1">
              <a:spcBef>
                <a:spcPts val="0"/>
              </a:spcBef>
              <a:spcAft>
                <a:spcPts val="0"/>
              </a:spcAft>
            </a:pPr>
            <a:r>
              <a:rPr lang="en-US" sz="1200" dirty="0">
                <a:solidFill>
                  <a:prstClr val="black"/>
                </a:solidFill>
                <a:latin typeface="Garamond" panose="02020404030301010803"/>
              </a:rPr>
              <a:t>Bailey</a:t>
            </a:r>
          </a:p>
        </p:txBody>
      </p:sp>
    </p:spTree>
    <p:extLst>
      <p:ext uri="{BB962C8B-B14F-4D97-AF65-F5344CB8AC3E}">
        <p14:creationId xmlns:p14="http://schemas.microsoft.com/office/powerpoint/2010/main" val="931195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Autofit/>
          </a:bodyPr>
          <a:lstStyle/>
          <a:p>
            <a:pPr lvl="1" algn="ctr" rtl="0">
              <a:spcBef>
                <a:spcPct val="0"/>
              </a:spcBef>
            </a:pPr>
            <a:r>
              <a:rPr lang="en-US" sz="3600" b="1" kern="1200" dirty="0">
                <a:solidFill>
                  <a:schemeClr val="accent1">
                    <a:satMod val="150000"/>
                  </a:schemeClr>
                </a:solidFill>
                <a:latin typeface="+mj-lt"/>
                <a:ea typeface="+mj-ea"/>
                <a:cs typeface="+mj-cs"/>
              </a:rPr>
              <a:t>Best fitting model for children</a:t>
            </a:r>
            <a:br>
              <a:rPr lang="en-US" sz="3600" b="1" kern="1200" dirty="0">
                <a:solidFill>
                  <a:schemeClr val="accent1">
                    <a:satMod val="150000"/>
                  </a:schemeClr>
                </a:solidFill>
                <a:latin typeface="+mj-lt"/>
                <a:ea typeface="+mj-ea"/>
                <a:cs typeface="+mj-cs"/>
              </a:rPr>
            </a:br>
            <a:r>
              <a:rPr lang="en-US" sz="3600" b="1" kern="1200" dirty="0">
                <a:solidFill>
                  <a:schemeClr val="accent1">
                    <a:satMod val="150000"/>
                  </a:schemeClr>
                </a:solidFill>
                <a:latin typeface="+mj-lt"/>
                <a:ea typeface="+mj-ea"/>
                <a:cs typeface="+mj-cs"/>
              </a:rPr>
              <a:t>(social separate) </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normAutofit/>
          </a:bodyPr>
          <a:lstStyle/>
          <a:p>
            <a:pPr lvl="1"/>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762000" y="2289715"/>
            <a:ext cx="7800975" cy="3568159"/>
          </a:xfrm>
          <a:prstGeom prst="rect">
            <a:avLst/>
          </a:prstGeom>
          <a:noFill/>
          <a:ln w="9525">
            <a:noFill/>
            <a:miter lim="800000"/>
            <a:headEnd/>
            <a:tailEnd/>
          </a:ln>
        </p:spPr>
      </p:pic>
      <p:sp>
        <p:nvSpPr>
          <p:cNvPr id="7" name="Rectangle 6"/>
          <p:cNvSpPr/>
          <p:nvPr/>
        </p:nvSpPr>
        <p:spPr>
          <a:xfrm>
            <a:off x="3733800" y="6096000"/>
            <a:ext cx="5187950" cy="523220"/>
          </a:xfrm>
          <a:prstGeom prst="rect">
            <a:avLst/>
          </a:prstGeom>
        </p:spPr>
        <p:txBody>
          <a:bodyPr wrap="square">
            <a:spAutoFit/>
          </a:bodyPr>
          <a:lstStyle/>
          <a:p>
            <a:pPr marL="1353312" lvl="2" indent="-320040" eaLnBrk="1" fontAlgn="auto" hangingPunct="1">
              <a:spcBef>
                <a:spcPts val="0"/>
              </a:spcBef>
              <a:spcAft>
                <a:spcPts val="0"/>
              </a:spcAft>
              <a:buClr>
                <a:srgbClr val="F0AD00"/>
              </a:buClr>
              <a:buSzPct val="80000"/>
              <a:buFont typeface="Wingdings 2"/>
              <a:buChar char=""/>
            </a:pPr>
            <a:r>
              <a:rPr lang="en-US" sz="2800" dirty="0">
                <a:solidFill>
                  <a:prstClr val="black"/>
                </a:solidFill>
                <a:latin typeface="Corbel"/>
              </a:rPr>
              <a:t>Hermann et al. (</a:t>
            </a:r>
            <a:r>
              <a:rPr lang="en-US" sz="2800" i="1" dirty="0">
                <a:solidFill>
                  <a:prstClr val="black"/>
                </a:solidFill>
                <a:latin typeface="Corbel"/>
              </a:rPr>
              <a:t>2009</a:t>
            </a:r>
            <a:r>
              <a:rPr lang="en-US" sz="2800" dirty="0">
                <a:solidFill>
                  <a:prstClr val="black"/>
                </a:solidFill>
                <a:latin typeface="Corbel"/>
              </a:rPr>
              <a:t>)</a:t>
            </a:r>
          </a:p>
        </p:txBody>
      </p:sp>
    </p:spTree>
    <p:extLst>
      <p:ext uri="{BB962C8B-B14F-4D97-AF65-F5344CB8AC3E}">
        <p14:creationId xmlns:p14="http://schemas.microsoft.com/office/powerpoint/2010/main" val="19846355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Best fitting model for chimpanzees</a:t>
            </a:r>
            <a:br>
              <a:rPr lang="en-US" sz="4000" dirty="0"/>
            </a:br>
            <a:r>
              <a:rPr lang="en-US" sz="4000" dirty="0"/>
              <a:t>(no social)</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normAutofit/>
          </a:bodyPr>
          <a:lstStyle/>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33400" y="2119721"/>
            <a:ext cx="6248400" cy="4738279"/>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6553200" y="5346700"/>
            <a:ext cx="2590800" cy="1511300"/>
          </a:xfrm>
          <a:prstGeom prst="rect">
            <a:avLst/>
          </a:prstGeom>
          <a:noFill/>
          <a:ln w="9525">
            <a:noFill/>
            <a:miter lim="800000"/>
            <a:headEnd/>
            <a:tailEnd/>
          </a:ln>
        </p:spPr>
      </p:pic>
    </p:spTree>
    <p:extLst>
      <p:ext uri="{BB962C8B-B14F-4D97-AF65-F5344CB8AC3E}">
        <p14:creationId xmlns:p14="http://schemas.microsoft.com/office/powerpoint/2010/main" val="80935099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Cognitive Development - Applications</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lstStyle/>
          <a:p>
            <a:r>
              <a:rPr lang="en-US" dirty="0"/>
              <a:t>Hermann et al. (</a:t>
            </a:r>
            <a:r>
              <a:rPr lang="en-US" i="1" dirty="0"/>
              <a:t>2009</a:t>
            </a:r>
            <a:r>
              <a:rPr lang="en-US" dirty="0"/>
              <a:t>)</a:t>
            </a:r>
          </a:p>
          <a:p>
            <a:pPr lvl="1"/>
            <a:r>
              <a:rPr lang="en-US" dirty="0"/>
              <a:t>Good example of application of psychometric approach to studying intelligence</a:t>
            </a:r>
          </a:p>
          <a:p>
            <a:pPr lvl="1"/>
            <a:endParaRPr lang="en-US" dirty="0"/>
          </a:p>
          <a:p>
            <a:pPr lvl="1"/>
            <a:r>
              <a:rPr lang="en-US" dirty="0"/>
              <a:t>Interpretations of </a:t>
            </a:r>
          </a:p>
          <a:p>
            <a:pPr lvl="2"/>
            <a:r>
              <a:rPr lang="en-US" dirty="0"/>
              <a:t>group differences vs  individual differences and inter-correlations</a:t>
            </a:r>
          </a:p>
        </p:txBody>
      </p:sp>
    </p:spTree>
    <p:extLst>
      <p:ext uri="{BB962C8B-B14F-4D97-AF65-F5344CB8AC3E}">
        <p14:creationId xmlns:p14="http://schemas.microsoft.com/office/powerpoint/2010/main" val="15681003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normAutofit fontScale="90000"/>
          </a:bodyPr>
          <a:lstStyle/>
          <a:p>
            <a:pPr algn="ctr"/>
            <a:r>
              <a:rPr lang="en-US" sz="4000" dirty="0"/>
              <a:t>Cognitive Development - Applications</a:t>
            </a:r>
          </a:p>
        </p:txBody>
      </p:sp>
      <p:sp>
        <p:nvSpPr>
          <p:cNvPr id="422915" name="Rectangle 3"/>
          <p:cNvSpPr>
            <a:spLocks noGrp="1" noChangeArrowheads="1"/>
          </p:cNvSpPr>
          <p:nvPr>
            <p:ph type="body" idx="4294967295"/>
          </p:nvPr>
        </p:nvSpPr>
        <p:spPr>
          <a:xfrm>
            <a:off x="457200" y="1646237"/>
            <a:ext cx="8229600" cy="4526280"/>
          </a:xfrm>
          <a:prstGeom prst="rect">
            <a:avLst/>
          </a:prstGeom>
        </p:spPr>
        <p:txBody>
          <a:bodyPr>
            <a:normAutofit/>
          </a:bodyPr>
          <a:lstStyle/>
          <a:p>
            <a:r>
              <a:rPr lang="en-US" dirty="0"/>
              <a:t>Hermann et al. (</a:t>
            </a:r>
            <a:r>
              <a:rPr lang="en-US" i="1" dirty="0"/>
              <a:t>2009</a:t>
            </a:r>
            <a:r>
              <a:rPr lang="en-US" dirty="0"/>
              <a:t>)</a:t>
            </a:r>
          </a:p>
          <a:p>
            <a:pPr lvl="1"/>
            <a:r>
              <a:rPr lang="en-US" dirty="0"/>
              <a:t>No support for “g” in either species</a:t>
            </a:r>
          </a:p>
          <a:p>
            <a:pPr lvl="1"/>
            <a:endParaRPr lang="en-US" dirty="0"/>
          </a:p>
          <a:p>
            <a:pPr lvl="1"/>
            <a:r>
              <a:rPr lang="en-US" dirty="0"/>
              <a:t>Is social cognition uniquely human?</a:t>
            </a:r>
          </a:p>
          <a:p>
            <a:pPr lvl="2"/>
            <a:r>
              <a:rPr lang="en-US" dirty="0"/>
              <a:t>Humans have higher mean scores</a:t>
            </a:r>
          </a:p>
          <a:p>
            <a:pPr lvl="2"/>
            <a:r>
              <a:rPr lang="en-US" dirty="0"/>
              <a:t>Unique &amp; separable structure</a:t>
            </a:r>
          </a:p>
        </p:txBody>
      </p:sp>
    </p:spTree>
    <p:extLst>
      <p:ext uri="{BB962C8B-B14F-4D97-AF65-F5344CB8AC3E}">
        <p14:creationId xmlns:p14="http://schemas.microsoft.com/office/powerpoint/2010/main" val="1683347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4890</TotalTime>
  <Words>7315</Words>
  <Application>Microsoft Office PowerPoint</Application>
  <PresentationFormat>On-screen Show (4:3)</PresentationFormat>
  <Paragraphs>968</Paragraphs>
  <Slides>93</Slides>
  <Notes>74</Notes>
  <HiddenSlides>52</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106" baseType="lpstr">
      <vt:lpstr>Arial</vt:lpstr>
      <vt:lpstr>Calibri</vt:lpstr>
      <vt:lpstr>Corbel</vt:lpstr>
      <vt:lpstr>Courier New</vt:lpstr>
      <vt:lpstr>Garamond</vt:lpstr>
      <vt:lpstr>Monotype Sorts</vt:lpstr>
      <vt:lpstr>Times</vt:lpstr>
      <vt:lpstr>Times New Roman</vt:lpstr>
      <vt:lpstr>Wingdings</vt:lpstr>
      <vt:lpstr>Wingdings 2</vt:lpstr>
      <vt:lpstr>Wingdings 3</vt:lpstr>
      <vt:lpstr>Module</vt:lpstr>
      <vt:lpstr>SigmaPlotGraphicObject.10</vt:lpstr>
      <vt:lpstr>Psychology of Infancy</vt:lpstr>
      <vt:lpstr>Domains of Development</vt:lpstr>
      <vt:lpstr>Cognition</vt:lpstr>
      <vt:lpstr>Cognition</vt:lpstr>
      <vt:lpstr>Infant habituation child intelligence</vt:lpstr>
      <vt:lpstr>Lab-based assessments of intelligence</vt:lpstr>
      <vt:lpstr>Standardizing lab protocols--MAAP</vt:lpstr>
      <vt:lpstr>Normed assessments of cognitive development in infancy</vt:lpstr>
      <vt:lpstr>PowerPoint Presentation</vt:lpstr>
      <vt:lpstr>Method</vt:lpstr>
      <vt:lpstr>Infants’ scores on the spatial change-detection task significantly predicted their performance on the CMTT and the symbolic-math test (WJ III or WJ: Applied Problems)</vt:lpstr>
      <vt:lpstr>Fundamental question: How do children know?</vt:lpstr>
      <vt:lpstr>Intelligence: New Findings and Theoretical Developments</vt:lpstr>
      <vt:lpstr>Genes and the Environment</vt:lpstr>
      <vt:lpstr>Gene * Environment</vt:lpstr>
      <vt:lpstr>PowerPoint Presentation</vt:lpstr>
      <vt:lpstr>Behavior genetics logic</vt:lpstr>
      <vt:lpstr>Gaze time associated with genetic relatedness</vt:lpstr>
      <vt:lpstr>A (additive genetics) C (common environment) and E (unique environment)—ACE Model </vt:lpstr>
      <vt:lpstr>Gene x SES  Mental Ability (MA)</vt:lpstr>
      <vt:lpstr>SES vs. Environment</vt:lpstr>
      <vt:lpstr>SES vs. Environment in Child Development: Timing?</vt:lpstr>
      <vt:lpstr>Methods</vt:lpstr>
      <vt:lpstr>PowerPoint Presentation</vt:lpstr>
      <vt:lpstr>Development drivers differ by SES</vt:lpstr>
      <vt:lpstr>A (additive genetics), C (common environment) &amp; E (unique environment)</vt:lpstr>
      <vt:lpstr>Development drivers differ by SES</vt:lpstr>
      <vt:lpstr>Discussion</vt:lpstr>
      <vt:lpstr>SES differences in change</vt:lpstr>
      <vt:lpstr>PowerPoint Presentation</vt:lpstr>
      <vt:lpstr>Theories of Intelligence: Genes vs Environment</vt:lpstr>
      <vt:lpstr>Theories of Intelligence: Genes &amp; Environment</vt:lpstr>
      <vt:lpstr>Theories of Intelligence: Genes x Environment (?)</vt:lpstr>
      <vt:lpstr>Present Study</vt:lpstr>
      <vt:lpstr>Meta-Analytic Plan</vt:lpstr>
      <vt:lpstr>ACE Model Components</vt:lpstr>
      <vt:lpstr>Conceptual Model</vt:lpstr>
      <vt:lpstr>Results</vt:lpstr>
      <vt:lpstr>Results</vt:lpstr>
      <vt:lpstr>Results</vt:lpstr>
      <vt:lpstr>Results</vt:lpstr>
      <vt:lpstr>Results</vt:lpstr>
      <vt:lpstr>Gene x SES (US Only)</vt:lpstr>
      <vt:lpstr>But overall no gene x SES interaction as its not present in Europe</vt:lpstr>
      <vt:lpstr>Validity Checks</vt:lpstr>
      <vt:lpstr>Probing Additional Moderation</vt:lpstr>
      <vt:lpstr>Age Trends</vt:lpstr>
      <vt:lpstr>Summary</vt:lpstr>
      <vt:lpstr>Discussion Questions</vt:lpstr>
      <vt:lpstr>Intervention </vt:lpstr>
      <vt:lpstr>Intervention only benefits deprived… Does this fit?</vt:lpstr>
      <vt:lpstr>Early visual experience &amp; exploration!</vt:lpstr>
      <vt:lpstr>Early vs. late experience</vt:lpstr>
      <vt:lpstr>Cognitive Development - Applications</vt:lpstr>
      <vt:lpstr>The Abecedarian Project: Early Intervention in High Risk Families</vt:lpstr>
      <vt:lpstr>Abecedarian project: 2 intervention components</vt:lpstr>
      <vt:lpstr>Abecedarian intervention conditions</vt:lpstr>
      <vt:lpstr>PowerPoint Presentation</vt:lpstr>
      <vt:lpstr>Early intervention counts!</vt:lpstr>
      <vt:lpstr>Early intervention counts!</vt:lpstr>
      <vt:lpstr>Real life: % retained in grade</vt:lpstr>
      <vt:lpstr>Later school: Reading level</vt:lpstr>
      <vt:lpstr>Cognitive Development -  Applications</vt:lpstr>
      <vt:lpstr>Education  Intelligence?</vt:lpstr>
      <vt:lpstr>Education &amp; Intelligence</vt:lpstr>
      <vt:lpstr>Education &amp; Intelligence</vt:lpstr>
      <vt:lpstr>3 Types of Studies</vt:lpstr>
      <vt:lpstr>Primary Questions</vt:lpstr>
      <vt:lpstr>Method</vt:lpstr>
      <vt:lpstr>Primary Questions</vt:lpstr>
      <vt:lpstr>Increases in educational duration after early childhood positively affect later intelligence</vt:lpstr>
      <vt:lpstr>Primary Questions</vt:lpstr>
      <vt:lpstr>Results: Moderator Analyses</vt:lpstr>
      <vt:lpstr>Results: Moderator Analyses</vt:lpstr>
      <vt:lpstr>Results: Moderator Analyses</vt:lpstr>
      <vt:lpstr>Results: Moderator Analyses</vt:lpstr>
      <vt:lpstr>Primary Questions</vt:lpstr>
      <vt:lpstr>Results: Testing for Publication Bias</vt:lpstr>
      <vt:lpstr>Summary</vt:lpstr>
      <vt:lpstr>Discussion Questions</vt:lpstr>
      <vt:lpstr>The Structure of Individual Differences in the Cognitive Abilities of Children and Chimpanzees</vt:lpstr>
      <vt:lpstr>Two approaches to studying cognition</vt:lpstr>
      <vt:lpstr>Is structure of cognitive abilities similar in humans and chimpanzees? </vt:lpstr>
      <vt:lpstr>Interspecies analysis of individual difference and intercorrelations</vt:lpstr>
      <vt:lpstr>Test Battery</vt:lpstr>
      <vt:lpstr>Social Cognition</vt:lpstr>
      <vt:lpstr>general intelligence</vt:lpstr>
      <vt:lpstr>Two-factor model</vt:lpstr>
      <vt:lpstr>Three-factor model</vt:lpstr>
      <vt:lpstr>Best fitting model for children (social separate) </vt:lpstr>
      <vt:lpstr>Best fitting model for chimpanzees (no social)</vt:lpstr>
      <vt:lpstr>Cognitive Development - Applications</vt:lpstr>
      <vt:lpstr>Cognitive Development - Applications</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Developmental Psychology</dc:title>
  <dc:creator>DMessinger</dc:creator>
  <cp:lastModifiedBy>Messinger, Daniel S., Ph.D.</cp:lastModifiedBy>
  <cp:revision>236</cp:revision>
  <cp:lastPrinted>2013-02-19T15:42:17Z</cp:lastPrinted>
  <dcterms:created xsi:type="dcterms:W3CDTF">2007-01-11T16:44:21Z</dcterms:created>
  <dcterms:modified xsi:type="dcterms:W3CDTF">2022-09-29T16:22:47Z</dcterms:modified>
</cp:coreProperties>
</file>