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53.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54.xml" ContentType="application/vnd.openxmlformats-officedocument.presentationml.notesSlide+xml"/>
  <Override PartName="/ppt/theme/themeOverride20.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111"/>
  </p:notesMasterIdLst>
  <p:handoutMasterIdLst>
    <p:handoutMasterId r:id="rId112"/>
  </p:handoutMasterIdLst>
  <p:sldIdLst>
    <p:sldId id="499" r:id="rId2"/>
    <p:sldId id="257" r:id="rId3"/>
    <p:sldId id="408" r:id="rId4"/>
    <p:sldId id="263" r:id="rId5"/>
    <p:sldId id="559" r:id="rId6"/>
    <p:sldId id="1151" r:id="rId7"/>
    <p:sldId id="1152" r:id="rId8"/>
    <p:sldId id="308" r:id="rId9"/>
    <p:sldId id="407" r:id="rId10"/>
    <p:sldId id="403" r:id="rId11"/>
    <p:sldId id="404" r:id="rId12"/>
    <p:sldId id="310" r:id="rId13"/>
    <p:sldId id="311" r:id="rId14"/>
    <p:sldId id="312" r:id="rId15"/>
    <p:sldId id="307" r:id="rId16"/>
    <p:sldId id="1153" r:id="rId17"/>
    <p:sldId id="375" r:id="rId18"/>
    <p:sldId id="424" r:id="rId19"/>
    <p:sldId id="333" r:id="rId20"/>
    <p:sldId id="453" r:id="rId21"/>
    <p:sldId id="409" r:id="rId22"/>
    <p:sldId id="345" r:id="rId23"/>
    <p:sldId id="334" r:id="rId24"/>
    <p:sldId id="335" r:id="rId25"/>
    <p:sldId id="336" r:id="rId26"/>
    <p:sldId id="287" r:id="rId27"/>
    <p:sldId id="338" r:id="rId28"/>
    <p:sldId id="339" r:id="rId29"/>
    <p:sldId id="340" r:id="rId30"/>
    <p:sldId id="290" r:id="rId31"/>
    <p:sldId id="296" r:id="rId32"/>
    <p:sldId id="405" r:id="rId33"/>
    <p:sldId id="378" r:id="rId34"/>
    <p:sldId id="379" r:id="rId35"/>
    <p:sldId id="380" r:id="rId36"/>
    <p:sldId id="381" r:id="rId37"/>
    <p:sldId id="382" r:id="rId38"/>
    <p:sldId id="383" r:id="rId39"/>
    <p:sldId id="384" r:id="rId40"/>
    <p:sldId id="385" r:id="rId41"/>
    <p:sldId id="387" r:id="rId42"/>
    <p:sldId id="386" r:id="rId43"/>
    <p:sldId id="388" r:id="rId44"/>
    <p:sldId id="389" r:id="rId45"/>
    <p:sldId id="390" r:id="rId46"/>
    <p:sldId id="456" r:id="rId47"/>
    <p:sldId id="457" r:id="rId48"/>
    <p:sldId id="458" r:id="rId49"/>
    <p:sldId id="459" r:id="rId50"/>
    <p:sldId id="460" r:id="rId51"/>
    <p:sldId id="461" r:id="rId52"/>
    <p:sldId id="462" r:id="rId53"/>
    <p:sldId id="463" r:id="rId54"/>
    <p:sldId id="464" r:id="rId55"/>
    <p:sldId id="465" r:id="rId56"/>
    <p:sldId id="466" r:id="rId57"/>
    <p:sldId id="467" r:id="rId58"/>
    <p:sldId id="468" r:id="rId59"/>
    <p:sldId id="469" r:id="rId60"/>
    <p:sldId id="470" r:id="rId61"/>
    <p:sldId id="471" r:id="rId62"/>
    <p:sldId id="472" r:id="rId63"/>
    <p:sldId id="473" r:id="rId64"/>
    <p:sldId id="474" r:id="rId65"/>
    <p:sldId id="475" r:id="rId66"/>
    <p:sldId id="446" r:id="rId67"/>
    <p:sldId id="455" r:id="rId68"/>
    <p:sldId id="447" r:id="rId69"/>
    <p:sldId id="448" r:id="rId70"/>
    <p:sldId id="450" r:id="rId71"/>
    <p:sldId id="327" r:id="rId72"/>
    <p:sldId id="300" r:id="rId73"/>
    <p:sldId id="301" r:id="rId74"/>
    <p:sldId id="328" r:id="rId75"/>
    <p:sldId id="422" r:id="rId76"/>
    <p:sldId id="477" r:id="rId77"/>
    <p:sldId id="478" r:id="rId78"/>
    <p:sldId id="331" r:id="rId79"/>
    <p:sldId id="1136" r:id="rId80"/>
    <p:sldId id="1137" r:id="rId81"/>
    <p:sldId id="1138" r:id="rId82"/>
    <p:sldId id="1150" r:id="rId83"/>
    <p:sldId id="1139" r:id="rId84"/>
    <p:sldId id="1140" r:id="rId85"/>
    <p:sldId id="1141" r:id="rId86"/>
    <p:sldId id="1142" r:id="rId87"/>
    <p:sldId id="1143" r:id="rId88"/>
    <p:sldId id="1144" r:id="rId89"/>
    <p:sldId id="1145" r:id="rId90"/>
    <p:sldId id="1146" r:id="rId91"/>
    <p:sldId id="1147" r:id="rId92"/>
    <p:sldId id="1148" r:id="rId93"/>
    <p:sldId id="1149" r:id="rId94"/>
    <p:sldId id="454" r:id="rId95"/>
    <p:sldId id="476" r:id="rId96"/>
    <p:sldId id="452" r:id="rId97"/>
    <p:sldId id="445" r:id="rId98"/>
    <p:sldId id="433" r:id="rId99"/>
    <p:sldId id="434" r:id="rId100"/>
    <p:sldId id="435" r:id="rId101"/>
    <p:sldId id="436" r:id="rId102"/>
    <p:sldId id="437" r:id="rId103"/>
    <p:sldId id="438" r:id="rId104"/>
    <p:sldId id="439" r:id="rId105"/>
    <p:sldId id="440" r:id="rId106"/>
    <p:sldId id="441" r:id="rId107"/>
    <p:sldId id="442" r:id="rId108"/>
    <p:sldId id="443" r:id="rId109"/>
    <p:sldId id="444" r:id="rId11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5852" autoAdjust="0"/>
  </p:normalViewPr>
  <p:slideViewPr>
    <p:cSldViewPr>
      <p:cViewPr varScale="1">
        <p:scale>
          <a:sx n="95" d="100"/>
          <a:sy n="95" d="100"/>
        </p:scale>
        <p:origin x="1018" y="72"/>
      </p:cViewPr>
      <p:guideLst>
        <p:guide orient="horz" pos="2160"/>
        <p:guide pos="2880"/>
      </p:guideLst>
    </p:cSldViewPr>
  </p:slideViewPr>
  <p:notesTextViewPr>
    <p:cViewPr>
      <p:scale>
        <a:sx n="3" d="2"/>
        <a:sy n="3" d="2"/>
      </p:scale>
      <p:origin x="0" y="0"/>
    </p:cViewPr>
  </p:notesTextViewPr>
  <p:sorterViewPr>
    <p:cViewPr varScale="1">
      <p:scale>
        <a:sx n="1" d="1"/>
        <a:sy n="1" d="1"/>
      </p:scale>
      <p:origin x="0" y="-2358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6D7E5E-4E5A-7249-AF95-4B8D0D54E965}" type="doc">
      <dgm:prSet loTypeId="urn:microsoft.com/office/officeart/2005/8/layout/hProcess9" loCatId="" qsTypeId="urn:microsoft.com/office/officeart/2005/8/quickstyle/simple4" qsCatId="simple" csTypeId="urn:microsoft.com/office/officeart/2005/8/colors/accent1_2" csCatId="accent1" phldr="1"/>
      <dgm:spPr/>
    </dgm:pt>
    <dgm:pt modelId="{5FA68C24-E3E1-C644-828F-4BE7A38DD981}">
      <dgm:prSet phldrT="[Text]"/>
      <dgm:spPr/>
      <dgm:t>
        <a:bodyPr/>
        <a:lstStyle/>
        <a:p>
          <a:r>
            <a:rPr lang="en-US" dirty="0">
              <a:solidFill>
                <a:schemeClr val="tx1"/>
              </a:solidFill>
            </a:rPr>
            <a:t>Individual Differences in Infant Fixation Duration</a:t>
          </a:r>
        </a:p>
      </dgm:t>
    </dgm:pt>
    <dgm:pt modelId="{90EDE6B0-217F-ED41-9D62-869E88A0D43B}" type="parTrans" cxnId="{2197BAFE-FAB8-874D-BE43-2B68D756A13C}">
      <dgm:prSet/>
      <dgm:spPr/>
      <dgm:t>
        <a:bodyPr/>
        <a:lstStyle/>
        <a:p>
          <a:endParaRPr lang="en-US"/>
        </a:p>
      </dgm:t>
    </dgm:pt>
    <dgm:pt modelId="{DE97BCB4-46E1-7447-9CB9-67A449A43D1B}" type="sibTrans" cxnId="{2197BAFE-FAB8-874D-BE43-2B68D756A13C}">
      <dgm:prSet/>
      <dgm:spPr/>
      <dgm:t>
        <a:bodyPr/>
        <a:lstStyle/>
        <a:p>
          <a:endParaRPr lang="en-US"/>
        </a:p>
      </dgm:t>
    </dgm:pt>
    <dgm:pt modelId="{05892612-4517-A645-BD35-326E3C2A3024}">
      <dgm:prSet phldrT="[Text]"/>
      <dgm:spPr/>
      <dgm:t>
        <a:bodyPr/>
        <a:lstStyle/>
        <a:p>
          <a:r>
            <a:rPr lang="en-US" b="1" dirty="0">
              <a:solidFill>
                <a:schemeClr val="accent6">
                  <a:lumMod val="75000"/>
                </a:schemeClr>
              </a:solidFill>
            </a:rPr>
            <a:t>Temperament</a:t>
          </a:r>
          <a:r>
            <a:rPr lang="en-US" dirty="0">
              <a:solidFill>
                <a:srgbClr val="000000"/>
              </a:solidFill>
            </a:rPr>
            <a:t> &amp; </a:t>
          </a:r>
          <a:r>
            <a:rPr lang="en-US" b="1" dirty="0">
              <a:solidFill>
                <a:srgbClr val="3792AA"/>
              </a:solidFill>
            </a:rPr>
            <a:t>Behavior</a:t>
          </a:r>
          <a:r>
            <a:rPr lang="en-US" dirty="0">
              <a:solidFill>
                <a:srgbClr val="000000"/>
              </a:solidFill>
            </a:rPr>
            <a:t> in Childhood</a:t>
          </a:r>
        </a:p>
      </dgm:t>
    </dgm:pt>
    <dgm:pt modelId="{B648D5B0-6A48-2A45-A45A-16FF37D2682C}" type="parTrans" cxnId="{C840452F-DF59-BE48-B27B-415BE9E98942}">
      <dgm:prSet/>
      <dgm:spPr/>
      <dgm:t>
        <a:bodyPr/>
        <a:lstStyle/>
        <a:p>
          <a:endParaRPr lang="en-US"/>
        </a:p>
      </dgm:t>
    </dgm:pt>
    <dgm:pt modelId="{CDC86734-1607-BA46-9AC2-3F6F33273C77}" type="sibTrans" cxnId="{C840452F-DF59-BE48-B27B-415BE9E98942}">
      <dgm:prSet/>
      <dgm:spPr/>
      <dgm:t>
        <a:bodyPr/>
        <a:lstStyle/>
        <a:p>
          <a:endParaRPr lang="en-US"/>
        </a:p>
      </dgm:t>
    </dgm:pt>
    <dgm:pt modelId="{182EDD5A-D3B8-3648-A87E-AE968E85E94D}" type="pres">
      <dgm:prSet presAssocID="{076D7E5E-4E5A-7249-AF95-4B8D0D54E965}" presName="CompostProcess" presStyleCnt="0">
        <dgm:presLayoutVars>
          <dgm:dir/>
          <dgm:resizeHandles val="exact"/>
        </dgm:presLayoutVars>
      </dgm:prSet>
      <dgm:spPr/>
    </dgm:pt>
    <dgm:pt modelId="{02764EC6-61E4-A547-AFD2-46C818C838DA}" type="pres">
      <dgm:prSet presAssocID="{076D7E5E-4E5A-7249-AF95-4B8D0D54E965}" presName="arrow" presStyleLbl="bgShp" presStyleIdx="0" presStyleCnt="1" custLinFactNeighborY="3061"/>
      <dgm:spPr/>
    </dgm:pt>
    <dgm:pt modelId="{2A96DD7E-E9C7-744E-B921-B724CE0D13FD}" type="pres">
      <dgm:prSet presAssocID="{076D7E5E-4E5A-7249-AF95-4B8D0D54E965}" presName="linearProcess" presStyleCnt="0"/>
      <dgm:spPr/>
    </dgm:pt>
    <dgm:pt modelId="{982D3AB8-F5C9-5B49-AB18-090D39EDF4D8}" type="pres">
      <dgm:prSet presAssocID="{5FA68C24-E3E1-C644-828F-4BE7A38DD981}" presName="textNode" presStyleLbl="node1" presStyleIdx="0" presStyleCnt="2" custScaleX="66906" custLinFactX="-6126" custLinFactNeighborX="-100000">
        <dgm:presLayoutVars>
          <dgm:bulletEnabled val="1"/>
        </dgm:presLayoutVars>
      </dgm:prSet>
      <dgm:spPr/>
    </dgm:pt>
    <dgm:pt modelId="{5890C9BF-0C1F-894F-8A21-05267EECE47F}" type="pres">
      <dgm:prSet presAssocID="{DE97BCB4-46E1-7447-9CB9-67A449A43D1B}" presName="sibTrans" presStyleCnt="0"/>
      <dgm:spPr/>
    </dgm:pt>
    <dgm:pt modelId="{63181371-8DAC-F043-BC97-750C15305F9E}" type="pres">
      <dgm:prSet presAssocID="{05892612-4517-A645-BD35-326E3C2A3024}" presName="textNode" presStyleLbl="node1" presStyleIdx="1" presStyleCnt="2" custScaleX="66473" custLinFactNeighborX="-18208">
        <dgm:presLayoutVars>
          <dgm:bulletEnabled val="1"/>
        </dgm:presLayoutVars>
      </dgm:prSet>
      <dgm:spPr/>
    </dgm:pt>
  </dgm:ptLst>
  <dgm:cxnLst>
    <dgm:cxn modelId="{BED8B900-836C-4114-85D3-8AF84B995A7B}" type="presOf" srcId="{5FA68C24-E3E1-C644-828F-4BE7A38DD981}" destId="{982D3AB8-F5C9-5B49-AB18-090D39EDF4D8}" srcOrd="0" destOrd="0" presId="urn:microsoft.com/office/officeart/2005/8/layout/hProcess9"/>
    <dgm:cxn modelId="{C840452F-DF59-BE48-B27B-415BE9E98942}" srcId="{076D7E5E-4E5A-7249-AF95-4B8D0D54E965}" destId="{05892612-4517-A645-BD35-326E3C2A3024}" srcOrd="1" destOrd="0" parTransId="{B648D5B0-6A48-2A45-A45A-16FF37D2682C}" sibTransId="{CDC86734-1607-BA46-9AC2-3F6F33273C77}"/>
    <dgm:cxn modelId="{246DB14C-19EF-4ACD-8DCB-32EC61743BEC}" type="presOf" srcId="{05892612-4517-A645-BD35-326E3C2A3024}" destId="{63181371-8DAC-F043-BC97-750C15305F9E}" srcOrd="0" destOrd="0" presId="urn:microsoft.com/office/officeart/2005/8/layout/hProcess9"/>
    <dgm:cxn modelId="{A57F4A50-D439-49DA-AE86-5EA11CE87E06}" type="presOf" srcId="{076D7E5E-4E5A-7249-AF95-4B8D0D54E965}" destId="{182EDD5A-D3B8-3648-A87E-AE968E85E94D}" srcOrd="0" destOrd="0" presId="urn:microsoft.com/office/officeart/2005/8/layout/hProcess9"/>
    <dgm:cxn modelId="{2197BAFE-FAB8-874D-BE43-2B68D756A13C}" srcId="{076D7E5E-4E5A-7249-AF95-4B8D0D54E965}" destId="{5FA68C24-E3E1-C644-828F-4BE7A38DD981}" srcOrd="0" destOrd="0" parTransId="{90EDE6B0-217F-ED41-9D62-869E88A0D43B}" sibTransId="{DE97BCB4-46E1-7447-9CB9-67A449A43D1B}"/>
    <dgm:cxn modelId="{652F8D6D-0D58-492A-A074-AD529D012EE7}" type="presParOf" srcId="{182EDD5A-D3B8-3648-A87E-AE968E85E94D}" destId="{02764EC6-61E4-A547-AFD2-46C818C838DA}" srcOrd="0" destOrd="0" presId="urn:microsoft.com/office/officeart/2005/8/layout/hProcess9"/>
    <dgm:cxn modelId="{65774CFF-BA7D-4400-9C81-96A7CADBD08B}" type="presParOf" srcId="{182EDD5A-D3B8-3648-A87E-AE968E85E94D}" destId="{2A96DD7E-E9C7-744E-B921-B724CE0D13FD}" srcOrd="1" destOrd="0" presId="urn:microsoft.com/office/officeart/2005/8/layout/hProcess9"/>
    <dgm:cxn modelId="{54D95C95-8B58-4BEF-A3E4-72A379D6415D}" type="presParOf" srcId="{2A96DD7E-E9C7-744E-B921-B724CE0D13FD}" destId="{982D3AB8-F5C9-5B49-AB18-090D39EDF4D8}" srcOrd="0" destOrd="0" presId="urn:microsoft.com/office/officeart/2005/8/layout/hProcess9"/>
    <dgm:cxn modelId="{FCFED3B2-3E08-4CC8-99E5-48E853D57646}" type="presParOf" srcId="{2A96DD7E-E9C7-744E-B921-B724CE0D13FD}" destId="{5890C9BF-0C1F-894F-8A21-05267EECE47F}" srcOrd="1" destOrd="0" presId="urn:microsoft.com/office/officeart/2005/8/layout/hProcess9"/>
    <dgm:cxn modelId="{AFE4E814-60A1-4B94-996A-1C1CA04530E2}" type="presParOf" srcId="{2A96DD7E-E9C7-744E-B921-B724CE0D13FD}" destId="{63181371-8DAC-F043-BC97-750C15305F9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A088D-FF8A-8F4F-A732-8371E58C27B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579C46C8-4B4A-1347-81A8-4B20B34E5B65}">
      <dgm:prSet phldrT="[Text]"/>
      <dgm:spPr/>
      <dgm:t>
        <a:bodyPr/>
        <a:lstStyle/>
        <a:p>
          <a:r>
            <a:rPr lang="en-US" dirty="0">
              <a:solidFill>
                <a:schemeClr val="tx1"/>
              </a:solidFill>
              <a:latin typeface="Calibri"/>
              <a:cs typeface="Calibri"/>
            </a:rPr>
            <a:t>Fixation</a:t>
          </a:r>
        </a:p>
      </dgm:t>
    </dgm:pt>
    <dgm:pt modelId="{676E0C5D-23E1-1144-92F3-FA6548BFDE37}" type="parTrans" cxnId="{A54661A8-E6C9-1748-91AE-36B5646C56CD}">
      <dgm:prSet/>
      <dgm:spPr/>
      <dgm:t>
        <a:bodyPr/>
        <a:lstStyle/>
        <a:p>
          <a:endParaRPr lang="en-US">
            <a:latin typeface="Calibri"/>
            <a:cs typeface="Calibri"/>
          </a:endParaRPr>
        </a:p>
      </dgm:t>
    </dgm:pt>
    <dgm:pt modelId="{EC758585-8D0A-3340-82DA-F588A9BC4F1F}" type="sibTrans" cxnId="{A54661A8-E6C9-1748-91AE-36B5646C56CD}">
      <dgm:prSet/>
      <dgm:spPr/>
      <dgm:t>
        <a:bodyPr/>
        <a:lstStyle/>
        <a:p>
          <a:endParaRPr lang="en-US">
            <a:latin typeface="Calibri"/>
            <a:cs typeface="Calibri"/>
          </a:endParaRPr>
        </a:p>
      </dgm:t>
    </dgm:pt>
    <dgm:pt modelId="{1A4B1F0F-D490-4B4C-9A55-0C0244BCDB17}">
      <dgm:prSet phldrT="[Text]"/>
      <dgm:spPr/>
      <dgm:t>
        <a:bodyPr/>
        <a:lstStyle/>
        <a:p>
          <a:r>
            <a:rPr lang="en-US" dirty="0">
              <a:solidFill>
                <a:srgbClr val="000000"/>
              </a:solidFill>
              <a:latin typeface="Calibri"/>
              <a:cs typeface="Calibri"/>
            </a:rPr>
            <a:t>Executive Attention</a:t>
          </a:r>
        </a:p>
      </dgm:t>
    </dgm:pt>
    <dgm:pt modelId="{978A231B-00F4-0141-91A4-678DBDB3642D}" type="parTrans" cxnId="{71047E32-4247-7742-B1EE-9CCAD7AD182F}">
      <dgm:prSet/>
      <dgm:spPr/>
      <dgm:t>
        <a:bodyPr/>
        <a:lstStyle/>
        <a:p>
          <a:endParaRPr lang="en-US">
            <a:latin typeface="Calibri"/>
            <a:cs typeface="Calibri"/>
          </a:endParaRPr>
        </a:p>
      </dgm:t>
    </dgm:pt>
    <dgm:pt modelId="{0B033186-0728-6E46-ABDD-7012680404B6}" type="sibTrans" cxnId="{71047E32-4247-7742-B1EE-9CCAD7AD182F}">
      <dgm:prSet/>
      <dgm:spPr/>
      <dgm:t>
        <a:bodyPr/>
        <a:lstStyle/>
        <a:p>
          <a:endParaRPr lang="en-US">
            <a:latin typeface="Calibri"/>
            <a:cs typeface="Calibri"/>
          </a:endParaRPr>
        </a:p>
      </dgm:t>
    </dgm:pt>
    <dgm:pt modelId="{4968E5A7-631F-B34C-A655-5B27A2EF8A2B}">
      <dgm:prSet phldrT="[Text]"/>
      <dgm:spPr>
        <a:solidFill>
          <a:schemeClr val="accent6">
            <a:lumMod val="40000"/>
            <a:lumOff val="60000"/>
          </a:schemeClr>
        </a:solidFill>
      </dgm:spPr>
      <dgm:t>
        <a:bodyPr/>
        <a:lstStyle/>
        <a:p>
          <a:r>
            <a:rPr lang="en-US" dirty="0">
              <a:solidFill>
                <a:schemeClr val="tx1"/>
              </a:solidFill>
              <a:latin typeface="Calibri"/>
              <a:cs typeface="Calibri"/>
            </a:rPr>
            <a:t>Effortful Control</a:t>
          </a:r>
        </a:p>
      </dgm:t>
    </dgm:pt>
    <dgm:pt modelId="{1CEE5C1C-EB71-7647-A1E7-281E27E54FB8}" type="parTrans" cxnId="{5A6EEFBB-80EF-E844-803D-5E6BD45A79CB}">
      <dgm:prSet/>
      <dgm:spPr/>
      <dgm:t>
        <a:bodyPr/>
        <a:lstStyle/>
        <a:p>
          <a:endParaRPr lang="en-US">
            <a:latin typeface="Calibri"/>
            <a:cs typeface="Calibri"/>
          </a:endParaRPr>
        </a:p>
      </dgm:t>
    </dgm:pt>
    <dgm:pt modelId="{CA86C46D-8212-9F43-B26C-F5961110218A}" type="sibTrans" cxnId="{5A6EEFBB-80EF-E844-803D-5E6BD45A79CB}">
      <dgm:prSet/>
      <dgm:spPr/>
      <dgm:t>
        <a:bodyPr/>
        <a:lstStyle/>
        <a:p>
          <a:endParaRPr lang="en-US">
            <a:latin typeface="Calibri"/>
            <a:cs typeface="Calibri"/>
          </a:endParaRPr>
        </a:p>
      </dgm:t>
    </dgm:pt>
    <dgm:pt modelId="{9AE3FD37-8143-F24F-938D-F50196C87285}">
      <dgm:prSet phldrT="[Text]"/>
      <dgm:spPr>
        <a:solidFill>
          <a:srgbClr val="E8B6B5"/>
        </a:solidFill>
      </dgm:spPr>
      <dgm:t>
        <a:bodyPr/>
        <a:lstStyle/>
        <a:p>
          <a:r>
            <a:rPr lang="en-US" dirty="0" err="1">
              <a:solidFill>
                <a:srgbClr val="000000"/>
              </a:solidFill>
              <a:latin typeface="Calibri"/>
              <a:cs typeface="Calibri"/>
            </a:rPr>
            <a:t>Surgency</a:t>
          </a:r>
          <a:endParaRPr lang="en-US" dirty="0">
            <a:solidFill>
              <a:srgbClr val="000000"/>
            </a:solidFill>
            <a:latin typeface="Calibri"/>
            <a:cs typeface="Calibri"/>
          </a:endParaRPr>
        </a:p>
      </dgm:t>
    </dgm:pt>
    <dgm:pt modelId="{64C820EA-C553-D943-9C38-C8AF27F5EA4F}" type="parTrans" cxnId="{36A79299-3183-D14E-9E0C-E46C9B992E74}">
      <dgm:prSet/>
      <dgm:spPr/>
      <dgm:t>
        <a:bodyPr/>
        <a:lstStyle/>
        <a:p>
          <a:endParaRPr lang="en-US">
            <a:latin typeface="Calibri"/>
            <a:cs typeface="Calibri"/>
          </a:endParaRPr>
        </a:p>
      </dgm:t>
    </dgm:pt>
    <dgm:pt modelId="{DF1CAAB5-F90A-BC46-A94D-65277819EDAB}" type="sibTrans" cxnId="{36A79299-3183-D14E-9E0C-E46C9B992E74}">
      <dgm:prSet/>
      <dgm:spPr/>
      <dgm:t>
        <a:bodyPr/>
        <a:lstStyle/>
        <a:p>
          <a:endParaRPr lang="en-US">
            <a:latin typeface="Calibri"/>
            <a:cs typeface="Calibri"/>
          </a:endParaRPr>
        </a:p>
      </dgm:t>
    </dgm:pt>
    <dgm:pt modelId="{122EBFDB-0839-2049-AB34-305DDCBA7AA1}" type="pres">
      <dgm:prSet presAssocID="{EC5A088D-FF8A-8F4F-A732-8371E58C27BB}" presName="diagram" presStyleCnt="0">
        <dgm:presLayoutVars>
          <dgm:dir/>
          <dgm:resizeHandles val="exact"/>
        </dgm:presLayoutVars>
      </dgm:prSet>
      <dgm:spPr/>
    </dgm:pt>
    <dgm:pt modelId="{265BB466-F652-A244-A011-52783D7398DF}" type="pres">
      <dgm:prSet presAssocID="{579C46C8-4B4A-1347-81A8-4B20B34E5B65}" presName="node" presStyleLbl="node1" presStyleIdx="0" presStyleCnt="4" custScaleX="81324" custScaleY="70656">
        <dgm:presLayoutVars>
          <dgm:bulletEnabled val="1"/>
        </dgm:presLayoutVars>
      </dgm:prSet>
      <dgm:spPr/>
    </dgm:pt>
    <dgm:pt modelId="{401E3020-7452-2A40-AE82-0B6CEE3F86F2}" type="pres">
      <dgm:prSet presAssocID="{EC758585-8D0A-3340-82DA-F588A9BC4F1F}" presName="sibTrans" presStyleCnt="0"/>
      <dgm:spPr/>
    </dgm:pt>
    <dgm:pt modelId="{F1945D37-8893-3642-9A45-6999B531BBC3}" type="pres">
      <dgm:prSet presAssocID="{1A4B1F0F-D490-4B4C-9A55-0C0244BCDB17}" presName="node" presStyleLbl="node1" presStyleIdx="1" presStyleCnt="4" custScaleX="77907" custScaleY="70656">
        <dgm:presLayoutVars>
          <dgm:bulletEnabled val="1"/>
        </dgm:presLayoutVars>
      </dgm:prSet>
      <dgm:spPr/>
    </dgm:pt>
    <dgm:pt modelId="{988BA564-B002-3A4D-897D-C41FB263F99C}" type="pres">
      <dgm:prSet presAssocID="{0B033186-0728-6E46-ABDD-7012680404B6}" presName="sibTrans" presStyleCnt="0"/>
      <dgm:spPr/>
    </dgm:pt>
    <dgm:pt modelId="{5EB9C09F-BFCC-7845-838C-55577FDCAFD2}" type="pres">
      <dgm:prSet presAssocID="{4968E5A7-631F-B34C-A655-5B27A2EF8A2B}" presName="node" presStyleLbl="node1" presStyleIdx="2" presStyleCnt="4" custScaleX="86261" custScaleY="32495" custLinFactNeighborY="2086">
        <dgm:presLayoutVars>
          <dgm:bulletEnabled val="1"/>
        </dgm:presLayoutVars>
      </dgm:prSet>
      <dgm:spPr/>
    </dgm:pt>
    <dgm:pt modelId="{CD0AAD6C-A73B-F243-B066-AD987AF82969}" type="pres">
      <dgm:prSet presAssocID="{CA86C46D-8212-9F43-B26C-F5961110218A}" presName="sibTrans" presStyleCnt="0"/>
      <dgm:spPr/>
    </dgm:pt>
    <dgm:pt modelId="{3DBC2641-3BD3-7545-8329-171BC6DAE9CC}" type="pres">
      <dgm:prSet presAssocID="{9AE3FD37-8143-F24F-938D-F50196C87285}" presName="node" presStyleLbl="node1" presStyleIdx="3" presStyleCnt="4" custScaleX="82489" custScaleY="37577" custLinFactNeighborY="7670">
        <dgm:presLayoutVars>
          <dgm:bulletEnabled val="1"/>
        </dgm:presLayoutVars>
      </dgm:prSet>
      <dgm:spPr/>
    </dgm:pt>
  </dgm:ptLst>
  <dgm:cxnLst>
    <dgm:cxn modelId="{71047E32-4247-7742-B1EE-9CCAD7AD182F}" srcId="{EC5A088D-FF8A-8F4F-A732-8371E58C27BB}" destId="{1A4B1F0F-D490-4B4C-9A55-0C0244BCDB17}" srcOrd="1" destOrd="0" parTransId="{978A231B-00F4-0141-91A4-678DBDB3642D}" sibTransId="{0B033186-0728-6E46-ABDD-7012680404B6}"/>
    <dgm:cxn modelId="{F8E6BE47-8020-45CC-9FF4-A32401ADF0E8}" type="presOf" srcId="{1A4B1F0F-D490-4B4C-9A55-0C0244BCDB17}" destId="{F1945D37-8893-3642-9A45-6999B531BBC3}" srcOrd="0" destOrd="0" presId="urn:microsoft.com/office/officeart/2005/8/layout/default"/>
    <dgm:cxn modelId="{A3DA9F69-9289-47FC-BBB3-75D04D3B7092}" type="presOf" srcId="{EC5A088D-FF8A-8F4F-A732-8371E58C27BB}" destId="{122EBFDB-0839-2049-AB34-305DDCBA7AA1}" srcOrd="0" destOrd="0" presId="urn:microsoft.com/office/officeart/2005/8/layout/default"/>
    <dgm:cxn modelId="{B5FD8E4B-4C03-4E3C-8095-CFC21132F618}" type="presOf" srcId="{4968E5A7-631F-B34C-A655-5B27A2EF8A2B}" destId="{5EB9C09F-BFCC-7845-838C-55577FDCAFD2}" srcOrd="0" destOrd="0" presId="urn:microsoft.com/office/officeart/2005/8/layout/default"/>
    <dgm:cxn modelId="{6DBF6F8A-5B45-4340-BD17-01D1CF1690BB}" type="presOf" srcId="{9AE3FD37-8143-F24F-938D-F50196C87285}" destId="{3DBC2641-3BD3-7545-8329-171BC6DAE9CC}" srcOrd="0" destOrd="0" presId="urn:microsoft.com/office/officeart/2005/8/layout/default"/>
    <dgm:cxn modelId="{36A79299-3183-D14E-9E0C-E46C9B992E74}" srcId="{EC5A088D-FF8A-8F4F-A732-8371E58C27BB}" destId="{9AE3FD37-8143-F24F-938D-F50196C87285}" srcOrd="3" destOrd="0" parTransId="{64C820EA-C553-D943-9C38-C8AF27F5EA4F}" sibTransId="{DF1CAAB5-F90A-BC46-A94D-65277819EDAB}"/>
    <dgm:cxn modelId="{A54661A8-E6C9-1748-91AE-36B5646C56CD}" srcId="{EC5A088D-FF8A-8F4F-A732-8371E58C27BB}" destId="{579C46C8-4B4A-1347-81A8-4B20B34E5B65}" srcOrd="0" destOrd="0" parTransId="{676E0C5D-23E1-1144-92F3-FA6548BFDE37}" sibTransId="{EC758585-8D0A-3340-82DA-F588A9BC4F1F}"/>
    <dgm:cxn modelId="{5A6EEFBB-80EF-E844-803D-5E6BD45A79CB}" srcId="{EC5A088D-FF8A-8F4F-A732-8371E58C27BB}" destId="{4968E5A7-631F-B34C-A655-5B27A2EF8A2B}" srcOrd="2" destOrd="0" parTransId="{1CEE5C1C-EB71-7647-A1E7-281E27E54FB8}" sibTransId="{CA86C46D-8212-9F43-B26C-F5961110218A}"/>
    <dgm:cxn modelId="{DFAAA1F5-9B23-4D22-9317-F00D742D8CD9}" type="presOf" srcId="{579C46C8-4B4A-1347-81A8-4B20B34E5B65}" destId="{265BB466-F652-A244-A011-52783D7398DF}" srcOrd="0" destOrd="0" presId="urn:microsoft.com/office/officeart/2005/8/layout/default"/>
    <dgm:cxn modelId="{CB25BD32-6DD8-4F7D-BECE-47E7C80C7497}" type="presParOf" srcId="{122EBFDB-0839-2049-AB34-305DDCBA7AA1}" destId="{265BB466-F652-A244-A011-52783D7398DF}" srcOrd="0" destOrd="0" presId="urn:microsoft.com/office/officeart/2005/8/layout/default"/>
    <dgm:cxn modelId="{EC35ACB7-0668-40F5-985C-44D3B2C3A949}" type="presParOf" srcId="{122EBFDB-0839-2049-AB34-305DDCBA7AA1}" destId="{401E3020-7452-2A40-AE82-0B6CEE3F86F2}" srcOrd="1" destOrd="0" presId="urn:microsoft.com/office/officeart/2005/8/layout/default"/>
    <dgm:cxn modelId="{143B509D-98F5-4683-9684-8C268DF148B7}" type="presParOf" srcId="{122EBFDB-0839-2049-AB34-305DDCBA7AA1}" destId="{F1945D37-8893-3642-9A45-6999B531BBC3}" srcOrd="2" destOrd="0" presId="urn:microsoft.com/office/officeart/2005/8/layout/default"/>
    <dgm:cxn modelId="{2E228023-8AE1-48CD-B8E7-6F189BAE4C10}" type="presParOf" srcId="{122EBFDB-0839-2049-AB34-305DDCBA7AA1}" destId="{988BA564-B002-3A4D-897D-C41FB263F99C}" srcOrd="3" destOrd="0" presId="urn:microsoft.com/office/officeart/2005/8/layout/default"/>
    <dgm:cxn modelId="{266B27C2-C525-41FD-832D-C32DB4E98E6D}" type="presParOf" srcId="{122EBFDB-0839-2049-AB34-305DDCBA7AA1}" destId="{5EB9C09F-BFCC-7845-838C-55577FDCAFD2}" srcOrd="4" destOrd="0" presId="urn:microsoft.com/office/officeart/2005/8/layout/default"/>
    <dgm:cxn modelId="{F0550A8C-C002-4772-826E-8891930B4016}" type="presParOf" srcId="{122EBFDB-0839-2049-AB34-305DDCBA7AA1}" destId="{CD0AAD6C-A73B-F243-B066-AD987AF82969}" srcOrd="5" destOrd="0" presId="urn:microsoft.com/office/officeart/2005/8/layout/default"/>
    <dgm:cxn modelId="{2159D78D-F301-4545-B335-E620B8B3F9DA}" type="presParOf" srcId="{122EBFDB-0839-2049-AB34-305DDCBA7AA1}" destId="{3DBC2641-3BD3-7545-8329-171BC6DAE9C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5A088D-FF8A-8F4F-A732-8371E58C27BB}"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579C46C8-4B4A-1347-81A8-4B20B34E5B65}">
      <dgm:prSet phldrT="[Text]" custT="1"/>
      <dgm:spPr/>
      <dgm:t>
        <a:bodyPr/>
        <a:lstStyle/>
        <a:p>
          <a:r>
            <a:rPr lang="en-US" sz="3600" dirty="0">
              <a:solidFill>
                <a:srgbClr val="000000"/>
              </a:solidFill>
              <a:latin typeface="Calibri"/>
              <a:cs typeface="Calibri"/>
            </a:rPr>
            <a:t>Fixation</a:t>
          </a:r>
        </a:p>
      </dgm:t>
    </dgm:pt>
    <dgm:pt modelId="{676E0C5D-23E1-1144-92F3-FA6548BFDE37}" type="parTrans" cxnId="{A54661A8-E6C9-1748-91AE-36B5646C56CD}">
      <dgm:prSet/>
      <dgm:spPr/>
      <dgm:t>
        <a:bodyPr/>
        <a:lstStyle/>
        <a:p>
          <a:endParaRPr lang="en-US">
            <a:latin typeface="Calibri"/>
            <a:cs typeface="Calibri"/>
          </a:endParaRPr>
        </a:p>
      </dgm:t>
    </dgm:pt>
    <dgm:pt modelId="{EC758585-8D0A-3340-82DA-F588A9BC4F1F}" type="sibTrans" cxnId="{A54661A8-E6C9-1748-91AE-36B5646C56CD}">
      <dgm:prSet/>
      <dgm:spPr/>
      <dgm:t>
        <a:bodyPr/>
        <a:lstStyle/>
        <a:p>
          <a:endParaRPr lang="en-US">
            <a:latin typeface="Calibri"/>
            <a:cs typeface="Calibri"/>
          </a:endParaRPr>
        </a:p>
      </dgm:t>
    </dgm:pt>
    <dgm:pt modelId="{1A4B1F0F-D490-4B4C-9A55-0C0244BCDB17}">
      <dgm:prSet phldrT="[Text]" custT="1"/>
      <dgm:spPr/>
      <dgm:t>
        <a:bodyPr/>
        <a:lstStyle/>
        <a:p>
          <a:r>
            <a:rPr lang="en-US" sz="3600" dirty="0">
              <a:solidFill>
                <a:srgbClr val="000000"/>
              </a:solidFill>
              <a:latin typeface="Calibri"/>
              <a:cs typeface="Calibri"/>
            </a:rPr>
            <a:t>Executive Attention</a:t>
          </a:r>
        </a:p>
      </dgm:t>
    </dgm:pt>
    <dgm:pt modelId="{978A231B-00F4-0141-91A4-678DBDB3642D}" type="parTrans" cxnId="{71047E32-4247-7742-B1EE-9CCAD7AD182F}">
      <dgm:prSet/>
      <dgm:spPr/>
      <dgm:t>
        <a:bodyPr/>
        <a:lstStyle/>
        <a:p>
          <a:endParaRPr lang="en-US">
            <a:latin typeface="Calibri"/>
            <a:cs typeface="Calibri"/>
          </a:endParaRPr>
        </a:p>
      </dgm:t>
    </dgm:pt>
    <dgm:pt modelId="{0B033186-0728-6E46-ABDD-7012680404B6}" type="sibTrans" cxnId="{71047E32-4247-7742-B1EE-9CCAD7AD182F}">
      <dgm:prSet/>
      <dgm:spPr/>
      <dgm:t>
        <a:bodyPr/>
        <a:lstStyle/>
        <a:p>
          <a:endParaRPr lang="en-US">
            <a:latin typeface="Calibri"/>
            <a:cs typeface="Calibri"/>
          </a:endParaRPr>
        </a:p>
      </dgm:t>
    </dgm:pt>
    <dgm:pt modelId="{4968E5A7-631F-B34C-A655-5B27A2EF8A2B}">
      <dgm:prSet phldrT="[Text]" custT="1"/>
      <dgm:spPr>
        <a:solidFill>
          <a:schemeClr val="accent2">
            <a:lumMod val="60000"/>
            <a:lumOff val="40000"/>
          </a:schemeClr>
        </a:solidFill>
      </dgm:spPr>
      <dgm:t>
        <a:bodyPr/>
        <a:lstStyle/>
        <a:p>
          <a:r>
            <a:rPr lang="en-US" sz="3600" dirty="0">
              <a:solidFill>
                <a:schemeClr val="tx1"/>
              </a:solidFill>
              <a:latin typeface="Calibri"/>
              <a:cs typeface="Calibri"/>
            </a:rPr>
            <a:t>Hyperactivity &amp; Impulsivity</a:t>
          </a:r>
        </a:p>
      </dgm:t>
    </dgm:pt>
    <dgm:pt modelId="{CA86C46D-8212-9F43-B26C-F5961110218A}" type="sibTrans" cxnId="{5A6EEFBB-80EF-E844-803D-5E6BD45A79CB}">
      <dgm:prSet/>
      <dgm:spPr/>
      <dgm:t>
        <a:bodyPr/>
        <a:lstStyle/>
        <a:p>
          <a:endParaRPr lang="en-US">
            <a:latin typeface="Calibri"/>
            <a:cs typeface="Calibri"/>
          </a:endParaRPr>
        </a:p>
      </dgm:t>
    </dgm:pt>
    <dgm:pt modelId="{1CEE5C1C-EB71-7647-A1E7-281E27E54FB8}" type="parTrans" cxnId="{5A6EEFBB-80EF-E844-803D-5E6BD45A79CB}">
      <dgm:prSet/>
      <dgm:spPr/>
      <dgm:t>
        <a:bodyPr/>
        <a:lstStyle/>
        <a:p>
          <a:endParaRPr lang="en-US">
            <a:latin typeface="Calibri"/>
            <a:cs typeface="Calibri"/>
          </a:endParaRPr>
        </a:p>
      </dgm:t>
    </dgm:pt>
    <dgm:pt modelId="{122EBFDB-0839-2049-AB34-305DDCBA7AA1}" type="pres">
      <dgm:prSet presAssocID="{EC5A088D-FF8A-8F4F-A732-8371E58C27BB}" presName="diagram" presStyleCnt="0">
        <dgm:presLayoutVars>
          <dgm:dir/>
          <dgm:resizeHandles val="exact"/>
        </dgm:presLayoutVars>
      </dgm:prSet>
      <dgm:spPr/>
    </dgm:pt>
    <dgm:pt modelId="{265BB466-F652-A244-A011-52783D7398DF}" type="pres">
      <dgm:prSet presAssocID="{579C46C8-4B4A-1347-81A8-4B20B34E5B65}" presName="node" presStyleLbl="node1" presStyleIdx="0" presStyleCnt="3" custScaleX="81324" custScaleY="70656" custLinFactNeighborX="-519" custLinFactNeighborY="-1024">
        <dgm:presLayoutVars>
          <dgm:bulletEnabled val="1"/>
        </dgm:presLayoutVars>
      </dgm:prSet>
      <dgm:spPr/>
    </dgm:pt>
    <dgm:pt modelId="{401E3020-7452-2A40-AE82-0B6CEE3F86F2}" type="pres">
      <dgm:prSet presAssocID="{EC758585-8D0A-3340-82DA-F588A9BC4F1F}" presName="sibTrans" presStyleCnt="0"/>
      <dgm:spPr/>
    </dgm:pt>
    <dgm:pt modelId="{F1945D37-8893-3642-9A45-6999B531BBC3}" type="pres">
      <dgm:prSet presAssocID="{1A4B1F0F-D490-4B4C-9A55-0C0244BCDB17}" presName="node" presStyleLbl="node1" presStyleIdx="1" presStyleCnt="3" custScaleX="77907" custScaleY="70656" custLinFactNeighborX="1899" custLinFactNeighborY="-1024">
        <dgm:presLayoutVars>
          <dgm:bulletEnabled val="1"/>
        </dgm:presLayoutVars>
      </dgm:prSet>
      <dgm:spPr/>
    </dgm:pt>
    <dgm:pt modelId="{988BA564-B002-3A4D-897D-C41FB263F99C}" type="pres">
      <dgm:prSet presAssocID="{0B033186-0728-6E46-ABDD-7012680404B6}" presName="sibTrans" presStyleCnt="0"/>
      <dgm:spPr/>
    </dgm:pt>
    <dgm:pt modelId="{5EB9C09F-BFCC-7845-838C-55577FDCAFD2}" type="pres">
      <dgm:prSet presAssocID="{4968E5A7-631F-B34C-A655-5B27A2EF8A2B}" presName="node" presStyleLbl="node1" presStyleIdx="2" presStyleCnt="3" custScaleX="86261" custScaleY="89083" custLinFactNeighborY="9545">
        <dgm:presLayoutVars>
          <dgm:bulletEnabled val="1"/>
        </dgm:presLayoutVars>
      </dgm:prSet>
      <dgm:spPr/>
    </dgm:pt>
  </dgm:ptLst>
  <dgm:cxnLst>
    <dgm:cxn modelId="{FCC7A80A-E9FA-4FCB-A186-45E854E9E0A5}" type="presOf" srcId="{EC5A088D-FF8A-8F4F-A732-8371E58C27BB}" destId="{122EBFDB-0839-2049-AB34-305DDCBA7AA1}" srcOrd="0" destOrd="0" presId="urn:microsoft.com/office/officeart/2005/8/layout/default"/>
    <dgm:cxn modelId="{71047E32-4247-7742-B1EE-9CCAD7AD182F}" srcId="{EC5A088D-FF8A-8F4F-A732-8371E58C27BB}" destId="{1A4B1F0F-D490-4B4C-9A55-0C0244BCDB17}" srcOrd="1" destOrd="0" parTransId="{978A231B-00F4-0141-91A4-678DBDB3642D}" sibTransId="{0B033186-0728-6E46-ABDD-7012680404B6}"/>
    <dgm:cxn modelId="{D4AC3F37-54C5-447F-B25A-37EAD75CC426}" type="presOf" srcId="{4968E5A7-631F-B34C-A655-5B27A2EF8A2B}" destId="{5EB9C09F-BFCC-7845-838C-55577FDCAFD2}" srcOrd="0" destOrd="0" presId="urn:microsoft.com/office/officeart/2005/8/layout/default"/>
    <dgm:cxn modelId="{A54661A8-E6C9-1748-91AE-36B5646C56CD}" srcId="{EC5A088D-FF8A-8F4F-A732-8371E58C27BB}" destId="{579C46C8-4B4A-1347-81A8-4B20B34E5B65}" srcOrd="0" destOrd="0" parTransId="{676E0C5D-23E1-1144-92F3-FA6548BFDE37}" sibTransId="{EC758585-8D0A-3340-82DA-F588A9BC4F1F}"/>
    <dgm:cxn modelId="{5A6EEFBB-80EF-E844-803D-5E6BD45A79CB}" srcId="{EC5A088D-FF8A-8F4F-A732-8371E58C27BB}" destId="{4968E5A7-631F-B34C-A655-5B27A2EF8A2B}" srcOrd="2" destOrd="0" parTransId="{1CEE5C1C-EB71-7647-A1E7-281E27E54FB8}" sibTransId="{CA86C46D-8212-9F43-B26C-F5961110218A}"/>
    <dgm:cxn modelId="{2CDAF2C3-B9A4-4A28-A014-F233D9BB4989}" type="presOf" srcId="{579C46C8-4B4A-1347-81A8-4B20B34E5B65}" destId="{265BB466-F652-A244-A011-52783D7398DF}" srcOrd="0" destOrd="0" presId="urn:microsoft.com/office/officeart/2005/8/layout/default"/>
    <dgm:cxn modelId="{BC789CFC-B3F4-425D-85F1-8E8E4FD091DC}" type="presOf" srcId="{1A4B1F0F-D490-4B4C-9A55-0C0244BCDB17}" destId="{F1945D37-8893-3642-9A45-6999B531BBC3}" srcOrd="0" destOrd="0" presId="urn:microsoft.com/office/officeart/2005/8/layout/default"/>
    <dgm:cxn modelId="{232AAE75-8EC8-4075-AF78-97C423491E47}" type="presParOf" srcId="{122EBFDB-0839-2049-AB34-305DDCBA7AA1}" destId="{265BB466-F652-A244-A011-52783D7398DF}" srcOrd="0" destOrd="0" presId="urn:microsoft.com/office/officeart/2005/8/layout/default"/>
    <dgm:cxn modelId="{E2C939CB-F19B-4521-B70A-3D51F74350DF}" type="presParOf" srcId="{122EBFDB-0839-2049-AB34-305DDCBA7AA1}" destId="{401E3020-7452-2A40-AE82-0B6CEE3F86F2}" srcOrd="1" destOrd="0" presId="urn:microsoft.com/office/officeart/2005/8/layout/default"/>
    <dgm:cxn modelId="{C276ED9A-FE81-44E6-9625-8B0BE72473A7}" type="presParOf" srcId="{122EBFDB-0839-2049-AB34-305DDCBA7AA1}" destId="{F1945D37-8893-3642-9A45-6999B531BBC3}" srcOrd="2" destOrd="0" presId="urn:microsoft.com/office/officeart/2005/8/layout/default"/>
    <dgm:cxn modelId="{812107A4-3218-4B45-89C9-FEE2865F19FD}" type="presParOf" srcId="{122EBFDB-0839-2049-AB34-305DDCBA7AA1}" destId="{988BA564-B002-3A4D-897D-C41FB263F99C}" srcOrd="3" destOrd="0" presId="urn:microsoft.com/office/officeart/2005/8/layout/default"/>
    <dgm:cxn modelId="{CA85097B-676A-440E-8BF7-6F307F4B6ECA}" type="presParOf" srcId="{122EBFDB-0839-2049-AB34-305DDCBA7AA1}" destId="{5EB9C09F-BFCC-7845-838C-55577FDCAFD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6D7E5E-4E5A-7249-AF95-4B8D0D54E965}" type="doc">
      <dgm:prSet loTypeId="urn:microsoft.com/office/officeart/2005/8/layout/hProcess9" loCatId="" qsTypeId="urn:microsoft.com/office/officeart/2005/8/quickstyle/simple4" qsCatId="simple" csTypeId="urn:microsoft.com/office/officeart/2005/8/colors/accent1_2" csCatId="accent1" phldr="1"/>
      <dgm:spPr/>
    </dgm:pt>
    <dgm:pt modelId="{5FA68C24-E3E1-C644-828F-4BE7A38DD981}">
      <dgm:prSet phldrT="[Text]"/>
      <dgm:spPr/>
      <dgm:t>
        <a:bodyPr/>
        <a:lstStyle/>
        <a:p>
          <a:r>
            <a:rPr lang="en-US" dirty="0">
              <a:solidFill>
                <a:schemeClr val="tx1"/>
              </a:solidFill>
            </a:rPr>
            <a:t>Individual Differences in Infant Fixation Duration</a:t>
          </a:r>
        </a:p>
      </dgm:t>
    </dgm:pt>
    <dgm:pt modelId="{90EDE6B0-217F-ED41-9D62-869E88A0D43B}" type="parTrans" cxnId="{2197BAFE-FAB8-874D-BE43-2B68D756A13C}">
      <dgm:prSet/>
      <dgm:spPr/>
      <dgm:t>
        <a:bodyPr/>
        <a:lstStyle/>
        <a:p>
          <a:endParaRPr lang="en-US"/>
        </a:p>
      </dgm:t>
    </dgm:pt>
    <dgm:pt modelId="{DE97BCB4-46E1-7447-9CB9-67A449A43D1B}" type="sibTrans" cxnId="{2197BAFE-FAB8-874D-BE43-2B68D756A13C}">
      <dgm:prSet/>
      <dgm:spPr/>
      <dgm:t>
        <a:bodyPr/>
        <a:lstStyle/>
        <a:p>
          <a:endParaRPr lang="en-US"/>
        </a:p>
      </dgm:t>
    </dgm:pt>
    <dgm:pt modelId="{05892612-4517-A645-BD35-326E3C2A3024}">
      <dgm:prSet phldrT="[Text]"/>
      <dgm:spPr/>
      <dgm:t>
        <a:bodyPr/>
        <a:lstStyle/>
        <a:p>
          <a:r>
            <a:rPr lang="en-US" b="1" dirty="0">
              <a:solidFill>
                <a:schemeClr val="accent6">
                  <a:lumMod val="75000"/>
                </a:schemeClr>
              </a:solidFill>
            </a:rPr>
            <a:t>Temperament</a:t>
          </a:r>
          <a:r>
            <a:rPr lang="en-US" dirty="0">
              <a:solidFill>
                <a:srgbClr val="000000"/>
              </a:solidFill>
            </a:rPr>
            <a:t> &amp; </a:t>
          </a:r>
          <a:r>
            <a:rPr lang="en-US" b="1" dirty="0">
              <a:solidFill>
                <a:srgbClr val="3792AA"/>
              </a:solidFill>
            </a:rPr>
            <a:t>Behavior</a:t>
          </a:r>
          <a:r>
            <a:rPr lang="en-US" dirty="0">
              <a:solidFill>
                <a:srgbClr val="000000"/>
              </a:solidFill>
            </a:rPr>
            <a:t> in Childhood</a:t>
          </a:r>
        </a:p>
      </dgm:t>
    </dgm:pt>
    <dgm:pt modelId="{B648D5B0-6A48-2A45-A45A-16FF37D2682C}" type="parTrans" cxnId="{C840452F-DF59-BE48-B27B-415BE9E98942}">
      <dgm:prSet/>
      <dgm:spPr/>
      <dgm:t>
        <a:bodyPr/>
        <a:lstStyle/>
        <a:p>
          <a:endParaRPr lang="en-US"/>
        </a:p>
      </dgm:t>
    </dgm:pt>
    <dgm:pt modelId="{CDC86734-1607-BA46-9AC2-3F6F33273C77}" type="sibTrans" cxnId="{C840452F-DF59-BE48-B27B-415BE9E98942}">
      <dgm:prSet/>
      <dgm:spPr/>
      <dgm:t>
        <a:bodyPr/>
        <a:lstStyle/>
        <a:p>
          <a:endParaRPr lang="en-US"/>
        </a:p>
      </dgm:t>
    </dgm:pt>
    <dgm:pt modelId="{182EDD5A-D3B8-3648-A87E-AE968E85E94D}" type="pres">
      <dgm:prSet presAssocID="{076D7E5E-4E5A-7249-AF95-4B8D0D54E965}" presName="CompostProcess" presStyleCnt="0">
        <dgm:presLayoutVars>
          <dgm:dir/>
          <dgm:resizeHandles val="exact"/>
        </dgm:presLayoutVars>
      </dgm:prSet>
      <dgm:spPr/>
    </dgm:pt>
    <dgm:pt modelId="{02764EC6-61E4-A547-AFD2-46C818C838DA}" type="pres">
      <dgm:prSet presAssocID="{076D7E5E-4E5A-7249-AF95-4B8D0D54E965}" presName="arrow" presStyleLbl="bgShp" presStyleIdx="0" presStyleCnt="1" custLinFactNeighborY="3061"/>
      <dgm:spPr/>
    </dgm:pt>
    <dgm:pt modelId="{2A96DD7E-E9C7-744E-B921-B724CE0D13FD}" type="pres">
      <dgm:prSet presAssocID="{076D7E5E-4E5A-7249-AF95-4B8D0D54E965}" presName="linearProcess" presStyleCnt="0"/>
      <dgm:spPr/>
    </dgm:pt>
    <dgm:pt modelId="{982D3AB8-F5C9-5B49-AB18-090D39EDF4D8}" type="pres">
      <dgm:prSet presAssocID="{5FA68C24-E3E1-C644-828F-4BE7A38DD981}" presName="textNode" presStyleLbl="node1" presStyleIdx="0" presStyleCnt="2" custScaleX="66906" custLinFactX="-6126" custLinFactNeighborX="-100000">
        <dgm:presLayoutVars>
          <dgm:bulletEnabled val="1"/>
        </dgm:presLayoutVars>
      </dgm:prSet>
      <dgm:spPr/>
    </dgm:pt>
    <dgm:pt modelId="{5890C9BF-0C1F-894F-8A21-05267EECE47F}" type="pres">
      <dgm:prSet presAssocID="{DE97BCB4-46E1-7447-9CB9-67A449A43D1B}" presName="sibTrans" presStyleCnt="0"/>
      <dgm:spPr/>
    </dgm:pt>
    <dgm:pt modelId="{63181371-8DAC-F043-BC97-750C15305F9E}" type="pres">
      <dgm:prSet presAssocID="{05892612-4517-A645-BD35-326E3C2A3024}" presName="textNode" presStyleLbl="node1" presStyleIdx="1" presStyleCnt="2" custScaleX="66473" custLinFactNeighborX="-18208">
        <dgm:presLayoutVars>
          <dgm:bulletEnabled val="1"/>
        </dgm:presLayoutVars>
      </dgm:prSet>
      <dgm:spPr/>
    </dgm:pt>
  </dgm:ptLst>
  <dgm:cxnLst>
    <dgm:cxn modelId="{0B77EB03-2768-45DD-A298-A7D0B58AA8CA}" type="presOf" srcId="{05892612-4517-A645-BD35-326E3C2A3024}" destId="{63181371-8DAC-F043-BC97-750C15305F9E}" srcOrd="0" destOrd="0" presId="urn:microsoft.com/office/officeart/2005/8/layout/hProcess9"/>
    <dgm:cxn modelId="{C840452F-DF59-BE48-B27B-415BE9E98942}" srcId="{076D7E5E-4E5A-7249-AF95-4B8D0D54E965}" destId="{05892612-4517-A645-BD35-326E3C2A3024}" srcOrd="1" destOrd="0" parTransId="{B648D5B0-6A48-2A45-A45A-16FF37D2682C}" sibTransId="{CDC86734-1607-BA46-9AC2-3F6F33273C77}"/>
    <dgm:cxn modelId="{D9EF958E-9883-4255-A146-067089852BDB}" type="presOf" srcId="{5FA68C24-E3E1-C644-828F-4BE7A38DD981}" destId="{982D3AB8-F5C9-5B49-AB18-090D39EDF4D8}" srcOrd="0" destOrd="0" presId="urn:microsoft.com/office/officeart/2005/8/layout/hProcess9"/>
    <dgm:cxn modelId="{D84956C3-9724-431D-B22C-EED170BE345F}" type="presOf" srcId="{076D7E5E-4E5A-7249-AF95-4B8D0D54E965}" destId="{182EDD5A-D3B8-3648-A87E-AE968E85E94D}" srcOrd="0" destOrd="0" presId="urn:microsoft.com/office/officeart/2005/8/layout/hProcess9"/>
    <dgm:cxn modelId="{2197BAFE-FAB8-874D-BE43-2B68D756A13C}" srcId="{076D7E5E-4E5A-7249-AF95-4B8D0D54E965}" destId="{5FA68C24-E3E1-C644-828F-4BE7A38DD981}" srcOrd="0" destOrd="0" parTransId="{90EDE6B0-217F-ED41-9D62-869E88A0D43B}" sibTransId="{DE97BCB4-46E1-7447-9CB9-67A449A43D1B}"/>
    <dgm:cxn modelId="{8684109A-A169-4738-86AC-52EC64290C9E}" type="presParOf" srcId="{182EDD5A-D3B8-3648-A87E-AE968E85E94D}" destId="{02764EC6-61E4-A547-AFD2-46C818C838DA}" srcOrd="0" destOrd="0" presId="urn:microsoft.com/office/officeart/2005/8/layout/hProcess9"/>
    <dgm:cxn modelId="{F0C07058-3447-4576-B480-43F237170651}" type="presParOf" srcId="{182EDD5A-D3B8-3648-A87E-AE968E85E94D}" destId="{2A96DD7E-E9C7-744E-B921-B724CE0D13FD}" srcOrd="1" destOrd="0" presId="urn:microsoft.com/office/officeart/2005/8/layout/hProcess9"/>
    <dgm:cxn modelId="{1BD9AC39-E21E-466D-82E3-BE85EBB31D54}" type="presParOf" srcId="{2A96DD7E-E9C7-744E-B921-B724CE0D13FD}" destId="{982D3AB8-F5C9-5B49-AB18-090D39EDF4D8}" srcOrd="0" destOrd="0" presId="urn:microsoft.com/office/officeart/2005/8/layout/hProcess9"/>
    <dgm:cxn modelId="{F049F71C-65B0-4315-A01F-6D7FA48EAD46}" type="presParOf" srcId="{2A96DD7E-E9C7-744E-B921-B724CE0D13FD}" destId="{5890C9BF-0C1F-894F-8A21-05267EECE47F}" srcOrd="1" destOrd="0" presId="urn:microsoft.com/office/officeart/2005/8/layout/hProcess9"/>
    <dgm:cxn modelId="{6B0BE230-4A6E-419A-8B7F-FE91A73840C8}" type="presParOf" srcId="{2A96DD7E-E9C7-744E-B921-B724CE0D13FD}" destId="{63181371-8DAC-F043-BC97-750C15305F9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6D7E5E-4E5A-7249-AF95-4B8D0D54E965}" type="doc">
      <dgm:prSet loTypeId="urn:microsoft.com/office/officeart/2005/8/layout/hProcess9" loCatId="" qsTypeId="urn:microsoft.com/office/officeart/2005/8/quickstyle/simple4" qsCatId="simple" csTypeId="urn:microsoft.com/office/officeart/2005/8/colors/accent1_2" csCatId="accent1" phldr="1"/>
      <dgm:spPr/>
    </dgm:pt>
    <dgm:pt modelId="{5FA68C24-E3E1-C644-828F-4BE7A38DD981}">
      <dgm:prSet phldrT="[Text]"/>
      <dgm:spPr/>
      <dgm:t>
        <a:bodyPr/>
        <a:lstStyle/>
        <a:p>
          <a:r>
            <a:rPr lang="en-US" dirty="0">
              <a:solidFill>
                <a:schemeClr val="tx1"/>
              </a:solidFill>
            </a:rPr>
            <a:t>Individual Differences in Infant Fixation Duration</a:t>
          </a:r>
        </a:p>
      </dgm:t>
    </dgm:pt>
    <dgm:pt modelId="{90EDE6B0-217F-ED41-9D62-869E88A0D43B}" type="parTrans" cxnId="{2197BAFE-FAB8-874D-BE43-2B68D756A13C}">
      <dgm:prSet/>
      <dgm:spPr/>
      <dgm:t>
        <a:bodyPr/>
        <a:lstStyle/>
        <a:p>
          <a:endParaRPr lang="en-US"/>
        </a:p>
      </dgm:t>
    </dgm:pt>
    <dgm:pt modelId="{DE97BCB4-46E1-7447-9CB9-67A449A43D1B}" type="sibTrans" cxnId="{2197BAFE-FAB8-874D-BE43-2B68D756A13C}">
      <dgm:prSet/>
      <dgm:spPr/>
      <dgm:t>
        <a:bodyPr/>
        <a:lstStyle/>
        <a:p>
          <a:endParaRPr lang="en-US"/>
        </a:p>
      </dgm:t>
    </dgm:pt>
    <dgm:pt modelId="{05892612-4517-A645-BD35-326E3C2A3024}">
      <dgm:prSet phldrT="[Text]" custT="1"/>
      <dgm:spPr/>
      <dgm:t>
        <a:bodyPr/>
        <a:lstStyle/>
        <a:p>
          <a:r>
            <a:rPr lang="en-US" sz="2200" b="1" dirty="0">
              <a:solidFill>
                <a:schemeClr val="accent6">
                  <a:lumMod val="75000"/>
                </a:schemeClr>
              </a:solidFill>
            </a:rPr>
            <a:t>SURGENCY        </a:t>
          </a:r>
          <a:r>
            <a:rPr lang="en-US" sz="1600" b="1" dirty="0">
              <a:solidFill>
                <a:schemeClr val="accent6">
                  <a:lumMod val="75000"/>
                </a:schemeClr>
              </a:solidFill>
            </a:rPr>
            <a:t> </a:t>
          </a:r>
          <a:r>
            <a:rPr lang="en-US" sz="1600" dirty="0">
              <a:solidFill>
                <a:srgbClr val="000000"/>
              </a:solidFill>
            </a:rPr>
            <a:t>in Childhood</a:t>
          </a:r>
        </a:p>
      </dgm:t>
    </dgm:pt>
    <dgm:pt modelId="{B648D5B0-6A48-2A45-A45A-16FF37D2682C}" type="parTrans" cxnId="{C840452F-DF59-BE48-B27B-415BE9E98942}">
      <dgm:prSet/>
      <dgm:spPr/>
      <dgm:t>
        <a:bodyPr/>
        <a:lstStyle/>
        <a:p>
          <a:endParaRPr lang="en-US"/>
        </a:p>
      </dgm:t>
    </dgm:pt>
    <dgm:pt modelId="{CDC86734-1607-BA46-9AC2-3F6F33273C77}" type="sibTrans" cxnId="{C840452F-DF59-BE48-B27B-415BE9E98942}">
      <dgm:prSet/>
      <dgm:spPr/>
      <dgm:t>
        <a:bodyPr/>
        <a:lstStyle/>
        <a:p>
          <a:endParaRPr lang="en-US"/>
        </a:p>
      </dgm:t>
    </dgm:pt>
    <dgm:pt modelId="{182EDD5A-D3B8-3648-A87E-AE968E85E94D}" type="pres">
      <dgm:prSet presAssocID="{076D7E5E-4E5A-7249-AF95-4B8D0D54E965}" presName="CompostProcess" presStyleCnt="0">
        <dgm:presLayoutVars>
          <dgm:dir/>
          <dgm:resizeHandles val="exact"/>
        </dgm:presLayoutVars>
      </dgm:prSet>
      <dgm:spPr/>
    </dgm:pt>
    <dgm:pt modelId="{02764EC6-61E4-A547-AFD2-46C818C838DA}" type="pres">
      <dgm:prSet presAssocID="{076D7E5E-4E5A-7249-AF95-4B8D0D54E965}" presName="arrow" presStyleLbl="bgShp" presStyleIdx="0" presStyleCnt="1" custLinFactNeighborY="3061"/>
      <dgm:spPr/>
    </dgm:pt>
    <dgm:pt modelId="{2A96DD7E-E9C7-744E-B921-B724CE0D13FD}" type="pres">
      <dgm:prSet presAssocID="{076D7E5E-4E5A-7249-AF95-4B8D0D54E965}" presName="linearProcess" presStyleCnt="0"/>
      <dgm:spPr/>
    </dgm:pt>
    <dgm:pt modelId="{982D3AB8-F5C9-5B49-AB18-090D39EDF4D8}" type="pres">
      <dgm:prSet presAssocID="{5FA68C24-E3E1-C644-828F-4BE7A38DD981}" presName="textNode" presStyleLbl="node1" presStyleIdx="0" presStyleCnt="2" custScaleX="66906" custLinFactX="-6126" custLinFactNeighborX="-100000">
        <dgm:presLayoutVars>
          <dgm:bulletEnabled val="1"/>
        </dgm:presLayoutVars>
      </dgm:prSet>
      <dgm:spPr/>
    </dgm:pt>
    <dgm:pt modelId="{5890C9BF-0C1F-894F-8A21-05267EECE47F}" type="pres">
      <dgm:prSet presAssocID="{DE97BCB4-46E1-7447-9CB9-67A449A43D1B}" presName="sibTrans" presStyleCnt="0"/>
      <dgm:spPr/>
    </dgm:pt>
    <dgm:pt modelId="{63181371-8DAC-F043-BC97-750C15305F9E}" type="pres">
      <dgm:prSet presAssocID="{05892612-4517-A645-BD35-326E3C2A3024}" presName="textNode" presStyleLbl="node1" presStyleIdx="1" presStyleCnt="2" custScaleX="66473" custLinFactNeighborX="-18208">
        <dgm:presLayoutVars>
          <dgm:bulletEnabled val="1"/>
        </dgm:presLayoutVars>
      </dgm:prSet>
      <dgm:spPr/>
    </dgm:pt>
  </dgm:ptLst>
  <dgm:cxnLst>
    <dgm:cxn modelId="{130C7504-0ABF-41A8-9C7F-B44A7D27429D}" type="presOf" srcId="{5FA68C24-E3E1-C644-828F-4BE7A38DD981}" destId="{982D3AB8-F5C9-5B49-AB18-090D39EDF4D8}" srcOrd="0" destOrd="0" presId="urn:microsoft.com/office/officeart/2005/8/layout/hProcess9"/>
    <dgm:cxn modelId="{C840452F-DF59-BE48-B27B-415BE9E98942}" srcId="{076D7E5E-4E5A-7249-AF95-4B8D0D54E965}" destId="{05892612-4517-A645-BD35-326E3C2A3024}" srcOrd="1" destOrd="0" parTransId="{B648D5B0-6A48-2A45-A45A-16FF37D2682C}" sibTransId="{CDC86734-1607-BA46-9AC2-3F6F33273C77}"/>
    <dgm:cxn modelId="{CE92CA67-6507-4FE2-B314-9D0CD18204FE}" type="presOf" srcId="{05892612-4517-A645-BD35-326E3C2A3024}" destId="{63181371-8DAC-F043-BC97-750C15305F9E}" srcOrd="0" destOrd="0" presId="urn:microsoft.com/office/officeart/2005/8/layout/hProcess9"/>
    <dgm:cxn modelId="{DBB969C6-61D1-45E2-BCB4-1A8AA582F2EB}" type="presOf" srcId="{076D7E5E-4E5A-7249-AF95-4B8D0D54E965}" destId="{182EDD5A-D3B8-3648-A87E-AE968E85E94D}" srcOrd="0" destOrd="0" presId="urn:microsoft.com/office/officeart/2005/8/layout/hProcess9"/>
    <dgm:cxn modelId="{2197BAFE-FAB8-874D-BE43-2B68D756A13C}" srcId="{076D7E5E-4E5A-7249-AF95-4B8D0D54E965}" destId="{5FA68C24-E3E1-C644-828F-4BE7A38DD981}" srcOrd="0" destOrd="0" parTransId="{90EDE6B0-217F-ED41-9D62-869E88A0D43B}" sibTransId="{DE97BCB4-46E1-7447-9CB9-67A449A43D1B}"/>
    <dgm:cxn modelId="{41B6E269-F633-4C95-A453-4F26B3C0B7F3}" type="presParOf" srcId="{182EDD5A-D3B8-3648-A87E-AE968E85E94D}" destId="{02764EC6-61E4-A547-AFD2-46C818C838DA}" srcOrd="0" destOrd="0" presId="urn:microsoft.com/office/officeart/2005/8/layout/hProcess9"/>
    <dgm:cxn modelId="{7F63CA81-352A-4139-9ADA-ED612086F688}" type="presParOf" srcId="{182EDD5A-D3B8-3648-A87E-AE968E85E94D}" destId="{2A96DD7E-E9C7-744E-B921-B724CE0D13FD}" srcOrd="1" destOrd="0" presId="urn:microsoft.com/office/officeart/2005/8/layout/hProcess9"/>
    <dgm:cxn modelId="{9A7DD28D-F450-4F20-92DA-7F05FB6A3227}" type="presParOf" srcId="{2A96DD7E-E9C7-744E-B921-B724CE0D13FD}" destId="{982D3AB8-F5C9-5B49-AB18-090D39EDF4D8}" srcOrd="0" destOrd="0" presId="urn:microsoft.com/office/officeart/2005/8/layout/hProcess9"/>
    <dgm:cxn modelId="{B365CF04-9C9B-45B5-86E3-E19F90A7478F}" type="presParOf" srcId="{2A96DD7E-E9C7-744E-B921-B724CE0D13FD}" destId="{5890C9BF-0C1F-894F-8A21-05267EECE47F}" srcOrd="1" destOrd="0" presId="urn:microsoft.com/office/officeart/2005/8/layout/hProcess9"/>
    <dgm:cxn modelId="{E5BE4705-C12A-4DB7-89BF-BD4FD423758B}" type="presParOf" srcId="{2A96DD7E-E9C7-744E-B921-B724CE0D13FD}" destId="{63181371-8DAC-F043-BC97-750C15305F9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64EC6-61E4-A547-AFD2-46C818C838DA}">
      <dsp:nvSpPr>
        <dsp:cNvPr id="0" name=""/>
        <dsp:cNvSpPr/>
      </dsp:nvSpPr>
      <dsp:spPr>
        <a:xfrm>
          <a:off x="468629" y="0"/>
          <a:ext cx="5311140" cy="2743200"/>
        </a:xfrm>
        <a:prstGeom prst="rightArrow">
          <a:avLst/>
        </a:prstGeom>
        <a:solidFill>
          <a:schemeClr val="accent1">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982D3AB8-F5C9-5B49-AB18-090D39EDF4D8}">
      <dsp:nvSpPr>
        <dsp:cNvPr id="0" name=""/>
        <dsp:cNvSpPr/>
      </dsp:nvSpPr>
      <dsp:spPr>
        <a:xfrm>
          <a:off x="624842" y="822960"/>
          <a:ext cx="1985763"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Individual Differences in Infant Fixation Duration</a:t>
          </a:r>
        </a:p>
      </dsp:txBody>
      <dsp:txXfrm>
        <a:off x="678407" y="876525"/>
        <a:ext cx="1878633" cy="990150"/>
      </dsp:txXfrm>
    </dsp:sp>
    <dsp:sp modelId="{63181371-8DAC-F043-BC97-750C15305F9E}">
      <dsp:nvSpPr>
        <dsp:cNvPr id="0" name=""/>
        <dsp:cNvSpPr/>
      </dsp:nvSpPr>
      <dsp:spPr>
        <a:xfrm>
          <a:off x="3202306" y="822960"/>
          <a:ext cx="1972911"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6">
                  <a:lumMod val="75000"/>
                </a:schemeClr>
              </a:solidFill>
            </a:rPr>
            <a:t>Temperament</a:t>
          </a:r>
          <a:r>
            <a:rPr lang="en-US" sz="1600" kern="1200" dirty="0">
              <a:solidFill>
                <a:srgbClr val="000000"/>
              </a:solidFill>
            </a:rPr>
            <a:t> &amp; </a:t>
          </a:r>
          <a:r>
            <a:rPr lang="en-US" sz="1600" b="1" kern="1200" dirty="0">
              <a:solidFill>
                <a:srgbClr val="3792AA"/>
              </a:solidFill>
            </a:rPr>
            <a:t>Behavior</a:t>
          </a:r>
          <a:r>
            <a:rPr lang="en-US" sz="1600" kern="1200" dirty="0">
              <a:solidFill>
                <a:srgbClr val="000000"/>
              </a:solidFill>
            </a:rPr>
            <a:t> in Childhood</a:t>
          </a:r>
        </a:p>
      </dsp:txBody>
      <dsp:txXfrm>
        <a:off x="3255871" y="876525"/>
        <a:ext cx="1865781" cy="990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BB466-F652-A244-A011-52783D7398DF}">
      <dsp:nvSpPr>
        <dsp:cNvPr id="0" name=""/>
        <dsp:cNvSpPr/>
      </dsp:nvSpPr>
      <dsp:spPr>
        <a:xfrm>
          <a:off x="508" y="169419"/>
          <a:ext cx="3285299" cy="171260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Calibri"/>
              <a:cs typeface="Calibri"/>
            </a:rPr>
            <a:t>Fixation</a:t>
          </a:r>
        </a:p>
      </dsp:txBody>
      <dsp:txXfrm>
        <a:off x="508" y="169419"/>
        <a:ext cx="3285299" cy="1712602"/>
      </dsp:txXfrm>
    </dsp:sp>
    <dsp:sp modelId="{F1945D37-8893-3642-9A45-6999B531BBC3}">
      <dsp:nvSpPr>
        <dsp:cNvPr id="0" name=""/>
        <dsp:cNvSpPr/>
      </dsp:nvSpPr>
      <dsp:spPr>
        <a:xfrm>
          <a:off x="3689784" y="169419"/>
          <a:ext cx="3147260" cy="171260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000000"/>
              </a:solidFill>
              <a:latin typeface="Calibri"/>
              <a:cs typeface="Calibri"/>
            </a:rPr>
            <a:t>Executive Attention</a:t>
          </a:r>
        </a:p>
      </dsp:txBody>
      <dsp:txXfrm>
        <a:off x="3689784" y="169419"/>
        <a:ext cx="3147260" cy="1712602"/>
      </dsp:txXfrm>
    </dsp:sp>
    <dsp:sp modelId="{5EB9C09F-BFCC-7845-838C-55577FDCAFD2}">
      <dsp:nvSpPr>
        <dsp:cNvPr id="0" name=""/>
        <dsp:cNvSpPr/>
      </dsp:nvSpPr>
      <dsp:spPr>
        <a:xfrm>
          <a:off x="1676405" y="2336560"/>
          <a:ext cx="3484742" cy="787633"/>
        </a:xfrm>
        <a:prstGeom prst="rect">
          <a:avLst/>
        </a:prstGeom>
        <a:solidFill>
          <a:schemeClr val="accent6">
            <a:lumMod val="40000"/>
            <a:lumOff val="60000"/>
          </a:schemeClr>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Calibri"/>
              <a:cs typeface="Calibri"/>
            </a:rPr>
            <a:t>Effortful Control</a:t>
          </a:r>
        </a:p>
      </dsp:txBody>
      <dsp:txXfrm>
        <a:off x="1676405" y="2336560"/>
        <a:ext cx="3484742" cy="787633"/>
      </dsp:txXfrm>
    </dsp:sp>
    <dsp:sp modelId="{3DBC2641-3BD3-7545-8329-171BC6DAE9CC}">
      <dsp:nvSpPr>
        <dsp:cNvPr id="0" name=""/>
        <dsp:cNvSpPr/>
      </dsp:nvSpPr>
      <dsp:spPr>
        <a:xfrm>
          <a:off x="1752595" y="3647028"/>
          <a:ext cx="3332362" cy="910813"/>
        </a:xfrm>
        <a:prstGeom prst="rect">
          <a:avLst/>
        </a:prstGeom>
        <a:solidFill>
          <a:srgbClr val="E8B6B5"/>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rgbClr val="000000"/>
              </a:solidFill>
              <a:latin typeface="Calibri"/>
              <a:cs typeface="Calibri"/>
            </a:rPr>
            <a:t>Surgency</a:t>
          </a:r>
          <a:endParaRPr lang="en-US" sz="3600" kern="1200" dirty="0">
            <a:solidFill>
              <a:srgbClr val="000000"/>
            </a:solidFill>
            <a:latin typeface="Calibri"/>
            <a:cs typeface="Calibri"/>
          </a:endParaRPr>
        </a:p>
      </dsp:txBody>
      <dsp:txXfrm>
        <a:off x="1752595" y="3647028"/>
        <a:ext cx="3332362" cy="910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BB466-F652-A244-A011-52783D7398DF}">
      <dsp:nvSpPr>
        <dsp:cNvPr id="0" name=""/>
        <dsp:cNvSpPr/>
      </dsp:nvSpPr>
      <dsp:spPr>
        <a:xfrm>
          <a:off x="0" y="116187"/>
          <a:ext cx="3285299" cy="171260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000000"/>
              </a:solidFill>
              <a:latin typeface="Calibri"/>
              <a:cs typeface="Calibri"/>
            </a:rPr>
            <a:t>Fixation</a:t>
          </a:r>
        </a:p>
      </dsp:txBody>
      <dsp:txXfrm>
        <a:off x="0" y="116187"/>
        <a:ext cx="3285299" cy="1712602"/>
      </dsp:txXfrm>
    </dsp:sp>
    <dsp:sp modelId="{F1945D37-8893-3642-9A45-6999B531BBC3}">
      <dsp:nvSpPr>
        <dsp:cNvPr id="0" name=""/>
        <dsp:cNvSpPr/>
      </dsp:nvSpPr>
      <dsp:spPr>
        <a:xfrm>
          <a:off x="3690293" y="116187"/>
          <a:ext cx="3147260" cy="171260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000000"/>
              </a:solidFill>
              <a:latin typeface="Calibri"/>
              <a:cs typeface="Calibri"/>
            </a:rPr>
            <a:t>Executive Attention</a:t>
          </a:r>
        </a:p>
      </dsp:txBody>
      <dsp:txXfrm>
        <a:off x="3690293" y="116187"/>
        <a:ext cx="3147260" cy="1712602"/>
      </dsp:txXfrm>
    </dsp:sp>
    <dsp:sp modelId="{5EB9C09F-BFCC-7845-838C-55577FDCAFD2}">
      <dsp:nvSpPr>
        <dsp:cNvPr id="0" name=""/>
        <dsp:cNvSpPr/>
      </dsp:nvSpPr>
      <dsp:spPr>
        <a:xfrm>
          <a:off x="1676405" y="2398595"/>
          <a:ext cx="3484742" cy="2159246"/>
        </a:xfrm>
        <a:prstGeom prst="rect">
          <a:avLst/>
        </a:prstGeom>
        <a:solidFill>
          <a:schemeClr val="accent2">
            <a:lumMod val="60000"/>
            <a:lumOff val="40000"/>
          </a:schemeClr>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Calibri"/>
              <a:cs typeface="Calibri"/>
            </a:rPr>
            <a:t>Hyperactivity &amp; Impulsivity</a:t>
          </a:r>
        </a:p>
      </dsp:txBody>
      <dsp:txXfrm>
        <a:off x="1676405" y="2398595"/>
        <a:ext cx="3484742" cy="2159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64EC6-61E4-A547-AFD2-46C818C838DA}">
      <dsp:nvSpPr>
        <dsp:cNvPr id="0" name=""/>
        <dsp:cNvSpPr/>
      </dsp:nvSpPr>
      <dsp:spPr>
        <a:xfrm>
          <a:off x="468629" y="0"/>
          <a:ext cx="5311140" cy="2743200"/>
        </a:xfrm>
        <a:prstGeom prst="rightArrow">
          <a:avLst/>
        </a:prstGeom>
        <a:solidFill>
          <a:schemeClr val="accent1">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982D3AB8-F5C9-5B49-AB18-090D39EDF4D8}">
      <dsp:nvSpPr>
        <dsp:cNvPr id="0" name=""/>
        <dsp:cNvSpPr/>
      </dsp:nvSpPr>
      <dsp:spPr>
        <a:xfrm>
          <a:off x="624842" y="822960"/>
          <a:ext cx="1985763"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Individual Differences in Infant Fixation Duration</a:t>
          </a:r>
        </a:p>
      </dsp:txBody>
      <dsp:txXfrm>
        <a:off x="678407" y="876525"/>
        <a:ext cx="1878633" cy="990150"/>
      </dsp:txXfrm>
    </dsp:sp>
    <dsp:sp modelId="{63181371-8DAC-F043-BC97-750C15305F9E}">
      <dsp:nvSpPr>
        <dsp:cNvPr id="0" name=""/>
        <dsp:cNvSpPr/>
      </dsp:nvSpPr>
      <dsp:spPr>
        <a:xfrm>
          <a:off x="3202306" y="822960"/>
          <a:ext cx="1972911"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6">
                  <a:lumMod val="75000"/>
                </a:schemeClr>
              </a:solidFill>
            </a:rPr>
            <a:t>Temperament</a:t>
          </a:r>
          <a:r>
            <a:rPr lang="en-US" sz="1600" kern="1200" dirty="0">
              <a:solidFill>
                <a:srgbClr val="000000"/>
              </a:solidFill>
            </a:rPr>
            <a:t> &amp; </a:t>
          </a:r>
          <a:r>
            <a:rPr lang="en-US" sz="1600" b="1" kern="1200" dirty="0">
              <a:solidFill>
                <a:srgbClr val="3792AA"/>
              </a:solidFill>
            </a:rPr>
            <a:t>Behavior</a:t>
          </a:r>
          <a:r>
            <a:rPr lang="en-US" sz="1600" kern="1200" dirty="0">
              <a:solidFill>
                <a:srgbClr val="000000"/>
              </a:solidFill>
            </a:rPr>
            <a:t> in Childhood</a:t>
          </a:r>
        </a:p>
      </dsp:txBody>
      <dsp:txXfrm>
        <a:off x="3255871" y="876525"/>
        <a:ext cx="1865781" cy="990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64EC6-61E4-A547-AFD2-46C818C838DA}">
      <dsp:nvSpPr>
        <dsp:cNvPr id="0" name=""/>
        <dsp:cNvSpPr/>
      </dsp:nvSpPr>
      <dsp:spPr>
        <a:xfrm>
          <a:off x="468629" y="0"/>
          <a:ext cx="5311140" cy="2743200"/>
        </a:xfrm>
        <a:prstGeom prst="rightArrow">
          <a:avLst/>
        </a:prstGeom>
        <a:solidFill>
          <a:schemeClr val="accent1">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982D3AB8-F5C9-5B49-AB18-090D39EDF4D8}">
      <dsp:nvSpPr>
        <dsp:cNvPr id="0" name=""/>
        <dsp:cNvSpPr/>
      </dsp:nvSpPr>
      <dsp:spPr>
        <a:xfrm>
          <a:off x="624842" y="822960"/>
          <a:ext cx="1985763"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Individual Differences in Infant Fixation Duration</a:t>
          </a:r>
        </a:p>
      </dsp:txBody>
      <dsp:txXfrm>
        <a:off x="678407" y="876525"/>
        <a:ext cx="1878633" cy="990150"/>
      </dsp:txXfrm>
    </dsp:sp>
    <dsp:sp modelId="{63181371-8DAC-F043-BC97-750C15305F9E}">
      <dsp:nvSpPr>
        <dsp:cNvPr id="0" name=""/>
        <dsp:cNvSpPr/>
      </dsp:nvSpPr>
      <dsp:spPr>
        <a:xfrm>
          <a:off x="3202306" y="822960"/>
          <a:ext cx="1972911" cy="1097280"/>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6">
                  <a:lumMod val="75000"/>
                </a:schemeClr>
              </a:solidFill>
            </a:rPr>
            <a:t>SURGENCY        </a:t>
          </a:r>
          <a:r>
            <a:rPr lang="en-US" sz="1600" b="1" kern="1200" dirty="0">
              <a:solidFill>
                <a:schemeClr val="accent6">
                  <a:lumMod val="75000"/>
                </a:schemeClr>
              </a:solidFill>
            </a:rPr>
            <a:t> </a:t>
          </a:r>
          <a:r>
            <a:rPr lang="en-US" sz="1600" kern="1200" dirty="0">
              <a:solidFill>
                <a:srgbClr val="000000"/>
              </a:solidFill>
            </a:rPr>
            <a:t>in Childhood</a:t>
          </a:r>
        </a:p>
      </dsp:txBody>
      <dsp:txXfrm>
        <a:off x="3255871" y="876525"/>
        <a:ext cx="1865781" cy="9901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youtube.com/watch?v=4OelrPzpQ6Q"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691105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416642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baseline="0"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381932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62645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7FD0E-0078-472B-A360-5E362CA7E713}" type="slidenum">
              <a:rPr lang="en-US"/>
              <a:pPr/>
              <a:t>26</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sz="1200" kern="1200" baseline="0" dirty="0">
                <a:solidFill>
                  <a:schemeClr val="tx1"/>
                </a:solidFill>
                <a:latin typeface="Arial" charset="0"/>
                <a:ea typeface="+mn-ea"/>
                <a:cs typeface="+mn-cs"/>
              </a:rPr>
              <a:t>Figure 3 Behavioral visual-paired comparison (VPC) results.</a:t>
            </a:r>
          </a:p>
          <a:p>
            <a:r>
              <a:rPr lang="en-US" sz="1200" kern="1200" baseline="0" dirty="0">
                <a:solidFill>
                  <a:schemeClr val="tx1"/>
                </a:solidFill>
                <a:latin typeface="Arial" charset="0"/>
                <a:ea typeface="+mn-ea"/>
                <a:cs typeface="+mn-cs"/>
              </a:rPr>
              <a:t>All infants completed one VPC task for Caucasian faces and a</a:t>
            </a:r>
          </a:p>
          <a:p>
            <a:r>
              <a:rPr lang="en-US" sz="1200" kern="1200" baseline="0" dirty="0">
                <a:solidFill>
                  <a:schemeClr val="tx1"/>
                </a:solidFill>
                <a:latin typeface="Arial" charset="0"/>
                <a:ea typeface="+mn-ea"/>
                <a:cs typeface="+mn-cs"/>
              </a:rPr>
              <a:t>second VPC for African American faces. Pictured is mean</a:t>
            </a:r>
          </a:p>
          <a:p>
            <a:r>
              <a:rPr lang="en-US" sz="1200" kern="1200" baseline="0" dirty="0">
                <a:solidFill>
                  <a:schemeClr val="tx1"/>
                </a:solidFill>
                <a:latin typeface="Arial" charset="0"/>
                <a:ea typeface="+mn-ea"/>
                <a:cs typeface="+mn-cs"/>
              </a:rPr>
              <a:t>percent looking (±SE) toward the novel and familiar stimuli</a:t>
            </a:r>
          </a:p>
          <a:p>
            <a:r>
              <a:rPr lang="en-US" sz="1200" kern="1200" baseline="0" dirty="0">
                <a:solidFill>
                  <a:schemeClr val="tx1"/>
                </a:solidFill>
                <a:latin typeface="Arial" charset="0"/>
                <a:ea typeface="+mn-ea"/>
                <a:cs typeface="+mn-cs"/>
              </a:rPr>
              <a:t>after 30 seconds of familiarization to the familiar face.</a:t>
            </a:r>
          </a:p>
          <a:p>
            <a:r>
              <a:rPr lang="en-US" sz="1200" kern="1200" baseline="0" dirty="0">
                <a:solidFill>
                  <a:schemeClr val="tx1"/>
                </a:solidFill>
                <a:latin typeface="Arial" charset="0"/>
                <a:ea typeface="+mn-ea"/>
                <a:cs typeface="+mn-cs"/>
              </a:rPr>
              <a:t>Whereas 5-month-old infants looked longer to the novel</a:t>
            </a:r>
          </a:p>
          <a:p>
            <a:r>
              <a:rPr lang="en-US" sz="1200" kern="1200" baseline="0" dirty="0">
                <a:solidFill>
                  <a:schemeClr val="tx1"/>
                </a:solidFill>
                <a:latin typeface="Arial" charset="0"/>
                <a:ea typeface="+mn-ea"/>
                <a:cs typeface="+mn-cs"/>
              </a:rPr>
              <a:t>Caucasian and African American faces, showing evidence of</a:t>
            </a:r>
          </a:p>
          <a:p>
            <a:r>
              <a:rPr lang="en-US" sz="1200" kern="1200" baseline="0" dirty="0">
                <a:solidFill>
                  <a:schemeClr val="tx1"/>
                </a:solidFill>
                <a:latin typeface="Arial" charset="0"/>
                <a:ea typeface="+mn-ea"/>
                <a:cs typeface="+mn-cs"/>
              </a:rPr>
              <a:t>discrimination for both races, 9-month-old infants only looked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longer to novel Caucasian faces.</a:t>
            </a:r>
            <a:r>
              <a:rPr lang="en-US"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Familiarized to two, side-by-side, images of same smiling face for 30 s accumulated looking time</a:t>
            </a:r>
          </a:p>
          <a:p>
            <a:endParaRPr lang="en-US" dirty="0"/>
          </a:p>
        </p:txBody>
      </p:sp>
    </p:spTree>
    <p:extLst>
      <p:ext uri="{BB962C8B-B14F-4D97-AF65-F5344CB8AC3E}">
        <p14:creationId xmlns:p14="http://schemas.microsoft.com/office/powerpoint/2010/main" val="351807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92870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sz="2000" dirty="0"/>
              <a:t>after 30 seconds of familiarization to the familiar face. Whereas 5-month-old infants looked longer to the novel Caucasian and African American faces, showing evidence of discrimination for both races, 9-month-old infants only looked longer to novel Caucasian faces.</a:t>
            </a: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147086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r>
              <a:rPr lang="en-US" dirty="0"/>
              <a:t>P400</a:t>
            </a:r>
            <a:r>
              <a:rPr lang="en-US" baseline="0" dirty="0"/>
              <a:t> is a component of face-processing response</a:t>
            </a:r>
            <a:endParaRPr lang="en-US" dirty="0"/>
          </a:p>
          <a:p>
            <a:r>
              <a:rPr lang="en-US" sz="1200" kern="1200" baseline="0" dirty="0">
                <a:solidFill>
                  <a:schemeClr val="tx1"/>
                </a:solidFill>
                <a:latin typeface="Arial" charset="0"/>
                <a:ea typeface="+mn-ea"/>
                <a:cs typeface="+mn-cs"/>
              </a:rPr>
              <a:t>Figure 6 Perceptual processing of congruency. (a) Illustrates the P400 component in response to African American and</a:t>
            </a:r>
          </a:p>
          <a:p>
            <a:r>
              <a:rPr lang="en-US" sz="1200" kern="1200" baseline="0" dirty="0">
                <a:solidFill>
                  <a:schemeClr val="tx1"/>
                </a:solidFill>
                <a:latin typeface="Arial" charset="0"/>
                <a:ea typeface="+mn-ea"/>
                <a:cs typeface="+mn-cs"/>
              </a:rPr>
              <a:t>Caucasian congruent and incongruent sound ⁄ face pairs in 5-month-old and 9-month-old infants (arrow denotes significant latency differences). </a:t>
            </a:r>
          </a:p>
          <a:p>
            <a:r>
              <a:rPr lang="en-US" sz="1200" kern="1200" baseline="0" dirty="0">
                <a:solidFill>
                  <a:schemeClr val="tx1"/>
                </a:solidFill>
                <a:latin typeface="Arial" charset="0"/>
                <a:ea typeface="+mn-ea"/>
                <a:cs typeface="+mn-cs"/>
              </a:rPr>
              <a:t>(b) Mean Latency (±SEM) for the P400, across conditions, for both ages. In 9-month-old infants the latency in response to the Caucasian incongruent condition peaked faster than the Caucasian congruent condition. No differences were found for 5-month-old infants.</a:t>
            </a:r>
            <a:endParaRPr lang="en-US" dirty="0"/>
          </a:p>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86467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7FD0E-0078-472B-A360-5E362CA7E713}" type="slidenum">
              <a:rPr lang="en-US"/>
              <a:pPr/>
              <a:t>30</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sz="1200" kern="1200" baseline="0" dirty="0">
                <a:solidFill>
                  <a:schemeClr val="tx1"/>
                </a:solidFill>
                <a:latin typeface="Arial" charset="0"/>
                <a:ea typeface="+mn-ea"/>
                <a:cs typeface="+mn-cs"/>
              </a:rPr>
              <a:t>Figure 6 Perceptual processing of congruency. (a) Illustrates the P400 component in response to African American and</a:t>
            </a:r>
          </a:p>
          <a:p>
            <a:r>
              <a:rPr lang="en-US" sz="1200" kern="1200" baseline="0" dirty="0">
                <a:solidFill>
                  <a:schemeClr val="tx1"/>
                </a:solidFill>
                <a:latin typeface="Arial" charset="0"/>
                <a:ea typeface="+mn-ea"/>
                <a:cs typeface="+mn-cs"/>
              </a:rPr>
              <a:t>Caucasian congruent and incongruent sound ⁄ face pairs in 5-month-old and 9-month-old infants (arrow denotes significant latency differences). </a:t>
            </a:r>
          </a:p>
          <a:p>
            <a:r>
              <a:rPr lang="en-US" sz="1200" kern="1200" baseline="0" dirty="0">
                <a:solidFill>
                  <a:schemeClr val="tx1"/>
                </a:solidFill>
                <a:latin typeface="Arial" charset="0"/>
                <a:ea typeface="+mn-ea"/>
                <a:cs typeface="+mn-cs"/>
              </a:rPr>
              <a:t>(b) Mean Latency (±SEM) for the P400, across conditions, for both ages. In 9-month-old infants the latency in response to the Caucasian incongruent condition peaked faster than the Caucasian congruent condition. No differences were found for</a:t>
            </a:r>
          </a:p>
          <a:p>
            <a:r>
              <a:rPr lang="en-US" sz="1200" kern="1200" baseline="0" dirty="0">
                <a:solidFill>
                  <a:schemeClr val="tx1"/>
                </a:solidFill>
                <a:latin typeface="Arial" charset="0"/>
                <a:ea typeface="+mn-ea"/>
                <a:cs typeface="+mn-cs"/>
              </a:rPr>
              <a:t>5-month-old infants.</a:t>
            </a:r>
            <a:endParaRPr lang="en-US" dirty="0"/>
          </a:p>
        </p:txBody>
      </p:sp>
    </p:spTree>
    <p:extLst>
      <p:ext uri="{BB962C8B-B14F-4D97-AF65-F5344CB8AC3E}">
        <p14:creationId xmlns:p14="http://schemas.microsoft.com/office/powerpoint/2010/main" val="333139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Figure 4 </a:t>
            </a:r>
            <a:r>
              <a:rPr lang="en-US" sz="1200" kern="1200" baseline="0" dirty="0">
                <a:solidFill>
                  <a:schemeClr val="tx1"/>
                </a:solidFill>
                <a:effectLst>
                  <a:outerShdw blurRad="38100" dist="38100" dir="2700000" algn="tl">
                    <a:srgbClr val="000000">
                      <a:alpha val="43137"/>
                    </a:srgbClr>
                  </a:outerShdw>
                </a:effectLst>
                <a:latin typeface="Arial" charset="0"/>
                <a:ea typeface="+mn-ea"/>
                <a:cs typeface="+mn-cs"/>
              </a:rPr>
              <a:t>N290 component in 9-month-old infants</a:t>
            </a:r>
            <a:r>
              <a:rPr lang="en-US" sz="1200" kern="1200" baseline="0" dirty="0">
                <a:solidFill>
                  <a:schemeClr val="tx1"/>
                </a:solidFill>
                <a:latin typeface="Arial" charset="0"/>
                <a:ea typeface="+mn-ea"/>
                <a:cs typeface="+mn-cs"/>
              </a:rPr>
              <a:t>: (a) ERP response to congruent versus incongruent faces. The response to</a:t>
            </a:r>
          </a:p>
          <a:p>
            <a:r>
              <a:rPr lang="en-US" sz="1200" kern="1200" baseline="0" dirty="0">
                <a:solidFill>
                  <a:schemeClr val="tx1"/>
                </a:solidFill>
                <a:latin typeface="Arial" charset="0"/>
                <a:ea typeface="+mn-ea"/>
                <a:cs typeface="+mn-cs"/>
              </a:rPr>
              <a:t>congruent faces peaked earlier than the response to incongruent faces. (b) This earlier peaking N290 was primarily driven by latency</a:t>
            </a:r>
          </a:p>
          <a:p>
            <a:r>
              <a:rPr lang="en-US" sz="1200" kern="1200" baseline="0" dirty="0">
                <a:solidFill>
                  <a:schemeClr val="tx1"/>
                </a:solidFill>
                <a:latin typeface="Arial" charset="0"/>
                <a:ea typeface="+mn-ea"/>
                <a:cs typeface="+mn-cs"/>
              </a:rPr>
              <a:t>differences recorded over in the left hemisphere and middle occipital regions.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31</a:t>
            </a:fld>
            <a:endParaRPr lang="en-US"/>
          </a:p>
        </p:txBody>
      </p:sp>
    </p:spTree>
    <p:extLst>
      <p:ext uri="{BB962C8B-B14F-4D97-AF65-F5344CB8AC3E}">
        <p14:creationId xmlns:p14="http://schemas.microsoft.com/office/powerpoint/2010/main" val="38869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Neural networks used to process emotion change during development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32</a:t>
            </a:fld>
            <a:endParaRPr lang="en-US">
              <a:solidFill>
                <a:srgbClr val="000000"/>
              </a:solidFill>
            </a:endParaRPr>
          </a:p>
        </p:txBody>
      </p:sp>
    </p:spTree>
    <p:extLst>
      <p:ext uri="{BB962C8B-B14F-4D97-AF65-F5344CB8AC3E}">
        <p14:creationId xmlns:p14="http://schemas.microsoft.com/office/powerpoint/2010/main" val="277279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88014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sz="1200" b="0" i="0" kern="1200" dirty="0">
                <a:solidFill>
                  <a:schemeClr val="tx1"/>
                </a:solidFill>
                <a:effectLst/>
                <a:latin typeface="Arial" charset="0"/>
                <a:ea typeface="+mn-ea"/>
                <a:cs typeface="+mn-cs"/>
              </a:rPr>
              <a:t>Perceptual narrowing- Developmental process during which the brain uses environmental experiences to shape perceptual abilities. This process improves the perception of things that people experience often and causes them to experience a decline in the ability to perceive some things to which they are not often exposed </a:t>
            </a:r>
          </a:p>
          <a:p>
            <a:pPr>
              <a:buFont typeface="Arial"/>
              <a:buChar char="•"/>
            </a:pPr>
            <a:r>
              <a:rPr lang="en-US" sz="1200" b="0" i="0" u="none" strike="noStrike" kern="1200" baseline="0" dirty="0">
                <a:solidFill>
                  <a:schemeClr val="tx1"/>
                </a:solidFill>
                <a:latin typeface="Arial" charset="0"/>
                <a:ea typeface="+mn-ea"/>
                <a:cs typeface="+mn-cs"/>
              </a:rPr>
              <a:t>given approximately 6 hours of training from 6 to 9 months of age, 9-month-olds continued to differentiate unfamiliar monkey faces, while 9-month-olds with no experience exhibited a decline in discrimination ability (</a:t>
            </a:r>
            <a:r>
              <a:rPr lang="en-US" sz="1200" b="0" i="0" u="none" strike="noStrike" kern="1200" baseline="0" dirty="0" err="1">
                <a:solidFill>
                  <a:schemeClr val="tx1"/>
                </a:solidFill>
                <a:latin typeface="Arial" charset="0"/>
                <a:ea typeface="+mn-ea"/>
                <a:cs typeface="+mn-cs"/>
              </a:rPr>
              <a:t>Pascalis</a:t>
            </a:r>
            <a:r>
              <a:rPr lang="en-US" sz="1200" b="0" i="0" u="none" strike="noStrike" kern="1200" baseline="0" dirty="0">
                <a:solidFill>
                  <a:schemeClr val="tx1"/>
                </a:solidFill>
                <a:latin typeface="Arial" charset="0"/>
                <a:ea typeface="+mn-ea"/>
                <a:cs typeface="+mn-cs"/>
              </a:rPr>
              <a:t> et al., 2005). Furthermore, when labeling was experimentally manipulated (individual names: ‘Boris’, ‘Fiona’; a category label: ‘Monkey’, ‘Monkey’; or no label at all), only 9-month-olds trained with individual names (from 6 to 9 months of age) continued to differentiate monkey faces (Scott &amp; </a:t>
            </a:r>
            <a:r>
              <a:rPr lang="en-US" sz="1200" b="0" i="0" u="none" strike="noStrike" kern="1200" baseline="0" dirty="0" err="1">
                <a:solidFill>
                  <a:schemeClr val="tx1"/>
                </a:solidFill>
                <a:latin typeface="Arial" charset="0"/>
                <a:ea typeface="+mn-ea"/>
                <a:cs typeface="+mn-cs"/>
              </a:rPr>
              <a:t>Monesson</a:t>
            </a:r>
            <a:r>
              <a:rPr lang="en-US" sz="1200" b="0" i="0" u="none" strike="noStrike" kern="1200" baseline="0" dirty="0">
                <a:solidFill>
                  <a:schemeClr val="tx1"/>
                </a:solidFill>
                <a:latin typeface="Arial" charset="0"/>
                <a:ea typeface="+mn-ea"/>
                <a:cs typeface="+mn-cs"/>
              </a:rPr>
              <a:t>, 2009).</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962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4021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2037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a:solidFill>
                  <a:schemeClr val="tx1"/>
                </a:solidFill>
                <a:latin typeface="Arial" charset="0"/>
                <a:ea typeface="+mn-ea"/>
                <a:cs typeface="+mn-cs"/>
              </a:rPr>
              <a:t>A process-specific effect</a:t>
            </a:r>
          </a:p>
          <a:p>
            <a:r>
              <a:rPr lang="en-US" sz="1200" b="0" i="0" u="none" strike="noStrike" kern="1200" baseline="0" dirty="0">
                <a:solidFill>
                  <a:schemeClr val="tx1"/>
                </a:solidFill>
                <a:latin typeface="Arial" charset="0"/>
                <a:ea typeface="+mn-ea"/>
                <a:cs typeface="+mn-cs"/>
              </a:rPr>
              <a:t>would be consistent with findings in adults that report</a:t>
            </a:r>
          </a:p>
          <a:p>
            <a:r>
              <a:rPr lang="en-US" sz="1200" b="0" i="0" u="none" strike="noStrike" kern="1200" baseline="0" dirty="0">
                <a:solidFill>
                  <a:schemeClr val="tx1"/>
                </a:solidFill>
                <a:latin typeface="Arial" charset="0"/>
                <a:ea typeface="+mn-ea"/>
                <a:cs typeface="+mn-cs"/>
              </a:rPr>
              <a:t>that the FFA (Fusiform Face Area) responds to both</a:t>
            </a:r>
          </a:p>
          <a:p>
            <a:r>
              <a:rPr lang="en-US" sz="1200" b="0" i="0" u="none" strike="noStrike" kern="1200" baseline="0" dirty="0">
                <a:solidFill>
                  <a:schemeClr val="tx1"/>
                </a:solidFill>
                <a:latin typeface="Arial" charset="0"/>
                <a:ea typeface="+mn-ea"/>
                <a:cs typeface="+mn-cs"/>
              </a:rPr>
              <a:t>faces and non-face objects of expertise (e.g. </a:t>
            </a:r>
            <a:r>
              <a:rPr lang="en-US" sz="1200" b="0" i="0" u="none" strike="noStrike" kern="1200" baseline="0" dirty="0" err="1">
                <a:solidFill>
                  <a:schemeClr val="tx1"/>
                </a:solidFill>
                <a:latin typeface="Arial" charset="0"/>
                <a:ea typeface="+mn-ea"/>
                <a:cs typeface="+mn-cs"/>
              </a:rPr>
              <a:t>Bilalic</a:t>
            </a:r>
            <a:r>
              <a:rPr lang="en-US" sz="1200" b="0" i="0" u="none" strike="noStrike" kern="1200" baseline="0" dirty="0">
                <a:solidFill>
                  <a:schemeClr val="tx1"/>
                </a:solidFill>
                <a:latin typeface="Arial" charset="0"/>
                <a:ea typeface="+mn-ea"/>
                <a:cs typeface="+mn-cs"/>
              </a:rPr>
              <a:t>,</a:t>
            </a:r>
          </a:p>
          <a:p>
            <a:r>
              <a:rPr lang="en-US" sz="1200" b="0" i="0" u="none" strike="noStrike" kern="1200" baseline="0" dirty="0" err="1">
                <a:solidFill>
                  <a:schemeClr val="tx1"/>
                </a:solidFill>
                <a:latin typeface="Arial" charset="0"/>
                <a:ea typeface="+mn-ea"/>
                <a:cs typeface="+mn-cs"/>
              </a:rPr>
              <a:t>Langner</a:t>
            </a:r>
            <a:r>
              <a:rPr lang="en-US" sz="1200" b="0" i="0" u="none" strike="noStrike" kern="1200" baseline="0" dirty="0">
                <a:solidFill>
                  <a:schemeClr val="tx1"/>
                </a:solidFill>
                <a:latin typeface="Arial" charset="0"/>
                <a:ea typeface="+mn-ea"/>
                <a:cs typeface="+mn-cs"/>
              </a:rPr>
              <a:t>, Ulrich &amp; </a:t>
            </a:r>
            <a:r>
              <a:rPr lang="en-US" sz="1200" b="0" i="0" u="none" strike="noStrike" kern="1200" baseline="0" dirty="0" err="1">
                <a:solidFill>
                  <a:schemeClr val="tx1"/>
                </a:solidFill>
                <a:latin typeface="Arial" charset="0"/>
                <a:ea typeface="+mn-ea"/>
                <a:cs typeface="+mn-cs"/>
              </a:rPr>
              <a:t>Grodd</a:t>
            </a:r>
            <a:r>
              <a:rPr lang="en-US" sz="1200" b="0" i="0" u="none" strike="noStrike" kern="1200" baseline="0" dirty="0">
                <a:solidFill>
                  <a:schemeClr val="tx1"/>
                </a:solidFill>
                <a:latin typeface="Arial" charset="0"/>
                <a:ea typeface="+mn-ea"/>
                <a:cs typeface="+mn-cs"/>
              </a:rPr>
              <a:t>, 2011; Gauthier, </a:t>
            </a:r>
            <a:r>
              <a:rPr lang="en-US" sz="1200" b="0" i="0" u="none" strike="noStrike" kern="1200" baseline="0" dirty="0" err="1">
                <a:solidFill>
                  <a:schemeClr val="tx1"/>
                </a:solidFill>
                <a:latin typeface="Arial" charset="0"/>
                <a:ea typeface="+mn-ea"/>
                <a:cs typeface="+mn-cs"/>
              </a:rPr>
              <a:t>Skudlarski</a:t>
            </a:r>
            <a:r>
              <a:rPr lang="en-US" sz="1200" b="0" i="0" u="none" strike="noStrike" kern="1200" baseline="0" dirty="0">
                <a:solidFill>
                  <a:schemeClr val="tx1"/>
                </a:solidFill>
                <a:latin typeface="Arial" charset="0"/>
                <a:ea typeface="+mn-ea"/>
                <a:cs typeface="+mn-cs"/>
              </a:rPr>
              <a:t>,</a:t>
            </a:r>
          </a:p>
          <a:p>
            <a:r>
              <a:rPr lang="en-US" sz="1200" b="0" i="0" u="none" strike="noStrike" kern="1200" baseline="0" dirty="0">
                <a:solidFill>
                  <a:schemeClr val="tx1"/>
                </a:solidFill>
                <a:latin typeface="Arial" charset="0"/>
                <a:ea typeface="+mn-ea"/>
                <a:cs typeface="+mn-cs"/>
              </a:rPr>
              <a:t>Gore &amp; Anderson, 2000; Harley, Pope, </a:t>
            </a:r>
            <a:r>
              <a:rPr lang="en-US" sz="1200" b="0" i="0" u="none" strike="noStrike" kern="1200" baseline="0" dirty="0" err="1">
                <a:solidFill>
                  <a:schemeClr val="tx1"/>
                </a:solidFill>
                <a:latin typeface="Arial" charset="0"/>
                <a:ea typeface="+mn-ea"/>
                <a:cs typeface="+mn-cs"/>
              </a:rPr>
              <a:t>Villablanca</a:t>
            </a:r>
            <a:r>
              <a:rPr lang="en-US" sz="1200" b="0" i="0" u="none" strike="noStrike" kern="1200" baseline="0" dirty="0">
                <a:solidFill>
                  <a:schemeClr val="tx1"/>
                </a:solidFill>
                <a:latin typeface="Arial" charset="0"/>
                <a:ea typeface="+mn-ea"/>
                <a:cs typeface="+mn-cs"/>
              </a:rPr>
              <a:t>,</a:t>
            </a:r>
          </a:p>
          <a:p>
            <a:r>
              <a:rPr lang="nn-NO" sz="1200" b="0" i="0" u="none" strike="noStrike" kern="1200" baseline="0" dirty="0">
                <a:solidFill>
                  <a:schemeClr val="tx1"/>
                </a:solidFill>
                <a:latin typeface="Arial" charset="0"/>
                <a:ea typeface="+mn-ea"/>
                <a:cs typeface="+mn-cs"/>
              </a:rPr>
              <a:t>Mumford, Suh, Mazziotta, Enzmann &amp; Engel, 2009) as</a:t>
            </a:r>
          </a:p>
          <a:p>
            <a:r>
              <a:rPr lang="en-US" sz="1200" b="0" i="0" u="none" strike="noStrike" kern="1200" baseline="0" dirty="0">
                <a:solidFill>
                  <a:schemeClr val="tx1"/>
                </a:solidFill>
                <a:latin typeface="Arial" charset="0"/>
                <a:ea typeface="+mn-ea"/>
                <a:cs typeface="+mn-cs"/>
              </a:rPr>
              <a:t>well as reports of N170 suppression effects in response to</a:t>
            </a:r>
          </a:p>
          <a:p>
            <a:r>
              <a:rPr lang="en-US" sz="1200" b="0" i="0" u="none" strike="noStrike" kern="1200" baseline="0" dirty="0">
                <a:solidFill>
                  <a:schemeClr val="tx1"/>
                </a:solidFill>
                <a:latin typeface="Arial" charset="0"/>
                <a:ea typeface="+mn-ea"/>
                <a:cs typeface="+mn-cs"/>
              </a:rPr>
              <a:t>faces when concurrently processing faces and objects of</a:t>
            </a:r>
          </a:p>
          <a:p>
            <a:r>
              <a:rPr lang="en-US" sz="1200" b="0" i="0" u="none" strike="noStrike" kern="1200" baseline="0" dirty="0">
                <a:solidFill>
                  <a:schemeClr val="tx1"/>
                </a:solidFill>
                <a:latin typeface="Arial" charset="0"/>
                <a:ea typeface="+mn-ea"/>
                <a:cs typeface="+mn-cs"/>
              </a:rPr>
              <a:t>expertise (</a:t>
            </a:r>
            <a:r>
              <a:rPr lang="en-US" sz="1200" b="0" i="0" u="none" strike="noStrike" kern="1200" baseline="0" dirty="0" err="1">
                <a:solidFill>
                  <a:schemeClr val="tx1"/>
                </a:solidFill>
                <a:latin typeface="Arial" charset="0"/>
                <a:ea typeface="+mn-ea"/>
                <a:cs typeface="+mn-cs"/>
              </a:rPr>
              <a:t>Greebles</a:t>
            </a:r>
            <a:r>
              <a:rPr lang="en-US" sz="1200" b="0" i="0" u="none" strike="noStrike" kern="1200" baseline="0" dirty="0">
                <a:solidFill>
                  <a:schemeClr val="tx1"/>
                </a:solidFill>
                <a:latin typeface="Arial" charset="0"/>
                <a:ea typeface="+mn-ea"/>
                <a:cs typeface="+mn-cs"/>
              </a:rPr>
              <a:t>: </a:t>
            </a:r>
            <a:r>
              <a:rPr lang="en-US" sz="1200" b="0" i="0" u="none" strike="noStrike" kern="1200" baseline="0" dirty="0" err="1">
                <a:solidFill>
                  <a:schemeClr val="tx1"/>
                </a:solidFill>
                <a:latin typeface="Arial" charset="0"/>
                <a:ea typeface="+mn-ea"/>
                <a:cs typeface="+mn-cs"/>
              </a:rPr>
              <a:t>Rossion</a:t>
            </a:r>
            <a:r>
              <a:rPr lang="en-US" sz="1200" b="0" i="0" u="none" strike="noStrike" kern="1200" baseline="0" dirty="0">
                <a:solidFill>
                  <a:schemeClr val="tx1"/>
                </a:solidFill>
                <a:latin typeface="Arial" charset="0"/>
                <a:ea typeface="+mn-ea"/>
                <a:cs typeface="+mn-cs"/>
              </a:rPr>
              <a:t>, Kung &amp; </a:t>
            </a:r>
            <a:r>
              <a:rPr lang="en-US" sz="1200" b="0" i="0" u="none" strike="noStrike" kern="1200" baseline="0" dirty="0" err="1">
                <a:solidFill>
                  <a:schemeClr val="tx1"/>
                </a:solidFill>
                <a:latin typeface="Arial" charset="0"/>
                <a:ea typeface="+mn-ea"/>
                <a:cs typeface="+mn-cs"/>
              </a:rPr>
              <a:t>Tarr</a:t>
            </a:r>
            <a:r>
              <a:rPr lang="en-US" sz="1200" b="0" i="0" u="none" strike="noStrike" kern="1200" baseline="0" dirty="0">
                <a:solidFill>
                  <a:schemeClr val="tx1"/>
                </a:solidFill>
                <a:latin typeface="Arial" charset="0"/>
                <a:ea typeface="+mn-ea"/>
                <a:cs typeface="+mn-cs"/>
              </a:rPr>
              <a:t>, 2004; cars:</a:t>
            </a:r>
          </a:p>
          <a:p>
            <a:r>
              <a:rPr lang="fr-FR" sz="1200" b="0" i="0" u="none" strike="noStrike" kern="1200" baseline="0" dirty="0" err="1">
                <a:solidFill>
                  <a:schemeClr val="tx1"/>
                </a:solidFill>
                <a:latin typeface="Arial" charset="0"/>
                <a:ea typeface="+mn-ea"/>
                <a:cs typeface="+mn-cs"/>
              </a:rPr>
              <a:t>Rossion</a:t>
            </a:r>
            <a:r>
              <a:rPr lang="fr-FR" sz="1200" b="0" i="0" u="none" strike="noStrike" kern="1200" baseline="0" dirty="0">
                <a:solidFill>
                  <a:schemeClr val="tx1"/>
                </a:solidFill>
                <a:latin typeface="Arial" charset="0"/>
                <a:ea typeface="+mn-ea"/>
                <a:cs typeface="+mn-cs"/>
              </a:rPr>
              <a:t>, Collins, </a:t>
            </a:r>
            <a:r>
              <a:rPr lang="fr-FR" sz="1200" b="0" i="0" u="none" strike="noStrike" kern="1200" baseline="0" dirty="0" err="1">
                <a:solidFill>
                  <a:schemeClr val="tx1"/>
                </a:solidFill>
                <a:latin typeface="Arial" charset="0"/>
                <a:ea typeface="+mn-ea"/>
                <a:cs typeface="+mn-cs"/>
              </a:rPr>
              <a:t>Goffaux</a:t>
            </a:r>
            <a:r>
              <a:rPr lang="fr-FR" sz="1200" b="0" i="0" u="none" strike="noStrike" kern="1200" baseline="0" dirty="0">
                <a:solidFill>
                  <a:schemeClr val="tx1"/>
                </a:solidFill>
                <a:latin typeface="Arial" charset="0"/>
                <a:ea typeface="+mn-ea"/>
                <a:cs typeface="+mn-cs"/>
              </a:rPr>
              <a:t> &amp; </a:t>
            </a:r>
            <a:r>
              <a:rPr lang="fr-FR" sz="1200" b="0" i="0" u="none" strike="noStrike" kern="1200" baseline="0" dirty="0" err="1">
                <a:solidFill>
                  <a:schemeClr val="tx1"/>
                </a:solidFill>
                <a:latin typeface="Arial" charset="0"/>
                <a:ea typeface="+mn-ea"/>
                <a:cs typeface="+mn-cs"/>
              </a:rPr>
              <a:t>Curran</a:t>
            </a:r>
            <a:r>
              <a:rPr lang="fr-FR" sz="1200" b="0" i="0" u="none" strike="noStrike" kern="1200" baseline="0" dirty="0">
                <a:solidFill>
                  <a:schemeClr val="tx1"/>
                </a:solidFill>
                <a:latin typeface="Arial" charset="0"/>
                <a:ea typeface="+mn-ea"/>
                <a:cs typeface="+mn-cs"/>
              </a:rPr>
              <a:t>, 2007).</a:t>
            </a:r>
          </a:p>
          <a:p>
            <a:endParaRPr lang="fr-FR"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In</a:t>
            </a:r>
          </a:p>
          <a:p>
            <a:r>
              <a:rPr lang="en-US" sz="1200" b="0" i="0" u="none" strike="noStrike" kern="1200" baseline="0" dirty="0">
                <a:solidFill>
                  <a:schemeClr val="tx1"/>
                </a:solidFill>
                <a:latin typeface="Arial" charset="0"/>
                <a:ea typeface="+mn-ea"/>
                <a:cs typeface="+mn-cs"/>
              </a:rPr>
              <a:t>the present investigation, it is possible that in the absence</a:t>
            </a:r>
          </a:p>
          <a:p>
            <a:r>
              <a:rPr lang="en-US" sz="1200" b="0" i="0" u="none" strike="noStrike" kern="1200" baseline="0" dirty="0">
                <a:solidFill>
                  <a:schemeClr val="tx1"/>
                </a:solidFill>
                <a:latin typeface="Arial" charset="0"/>
                <a:ea typeface="+mn-ea"/>
                <a:cs typeface="+mn-cs"/>
              </a:rPr>
              <a:t>of continued stimulus-specific learning about monkey</a:t>
            </a:r>
          </a:p>
          <a:p>
            <a:r>
              <a:rPr lang="en-US" sz="1200" b="0" i="0" u="none" strike="noStrike" kern="1200" baseline="0" dirty="0">
                <a:solidFill>
                  <a:schemeClr val="tx1"/>
                </a:solidFill>
                <a:latin typeface="Arial" charset="0"/>
                <a:ea typeface="+mn-ea"/>
                <a:cs typeface="+mn-cs"/>
              </a:rPr>
              <a:t>faces or strollers, the behavioral and neural changes seen</a:t>
            </a:r>
          </a:p>
          <a:p>
            <a:r>
              <a:rPr lang="en-US" sz="1200" b="0" i="0" u="none" strike="noStrike" kern="1200" baseline="0" dirty="0">
                <a:solidFill>
                  <a:schemeClr val="tx1"/>
                </a:solidFill>
                <a:latin typeface="Arial" charset="0"/>
                <a:ea typeface="+mn-ea"/>
                <a:cs typeface="+mn-cs"/>
              </a:rPr>
              <a:t>at 9 months of age following training will diminish and</a:t>
            </a:r>
          </a:p>
          <a:p>
            <a:r>
              <a:rPr lang="en-US" sz="1200" b="0" i="0" u="none" strike="noStrike" kern="1200" baseline="0" dirty="0">
                <a:solidFill>
                  <a:schemeClr val="tx1"/>
                </a:solidFill>
                <a:latin typeface="Arial" charset="0"/>
                <a:ea typeface="+mn-ea"/>
                <a:cs typeface="+mn-cs"/>
              </a:rPr>
              <a:t>those neural resources will instead be recruited for</a:t>
            </a:r>
          </a:p>
          <a:p>
            <a:r>
              <a:rPr lang="en-US" sz="1200" b="0" i="0" u="none" strike="noStrike" kern="1200" baseline="0" dirty="0">
                <a:solidFill>
                  <a:schemeClr val="tx1"/>
                </a:solidFill>
                <a:latin typeface="Arial" charset="0"/>
                <a:ea typeface="+mn-ea"/>
                <a:cs typeface="+mn-cs"/>
              </a:rPr>
              <a:t>individuating human faces.</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6448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068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Arial" charset="0"/>
                <a:ea typeface="+mn-ea"/>
                <a:cs typeface="+mn-cs"/>
              </a:rPr>
              <a:t>After three correct practice trials</a:t>
            </a:r>
          </a:p>
          <a:p>
            <a:r>
              <a:rPr lang="en-US" sz="1200" b="0" i="0" u="none" strike="noStrike" kern="1200" baseline="0" dirty="0">
                <a:solidFill>
                  <a:schemeClr val="tx1"/>
                </a:solidFill>
                <a:latin typeface="Arial" charset="0"/>
                <a:ea typeface="+mn-ea"/>
                <a:cs typeface="+mn-cs"/>
              </a:rPr>
              <a:t>with colored shapes (M = 3.2 trials), children completed</a:t>
            </a:r>
          </a:p>
          <a:p>
            <a:r>
              <a:rPr lang="en-US" sz="1200" b="0" i="0" u="none" strike="noStrike" kern="1200" baseline="0" dirty="0">
                <a:solidFill>
                  <a:schemeClr val="tx1"/>
                </a:solidFill>
                <a:latin typeface="Arial" charset="0"/>
                <a:ea typeface="+mn-ea"/>
                <a:cs typeface="+mn-cs"/>
              </a:rPr>
              <a:t>three random match-to-sample trials from each of the</a:t>
            </a:r>
          </a:p>
          <a:p>
            <a:r>
              <a:rPr lang="en-US" sz="1200" b="0" i="0" u="none" strike="noStrike" kern="1200" baseline="0" dirty="0">
                <a:solidFill>
                  <a:schemeClr val="tx1"/>
                </a:solidFill>
                <a:latin typeface="Arial" charset="0"/>
                <a:ea typeface="+mn-ea"/>
                <a:cs typeface="+mn-cs"/>
              </a:rPr>
              <a:t>following four conditions: (1) novel exemplars from</a:t>
            </a:r>
          </a:p>
          <a:p>
            <a:r>
              <a:rPr lang="en-US" sz="1200" b="0" i="0" u="none" strike="noStrike" kern="1200" baseline="0" dirty="0">
                <a:solidFill>
                  <a:schemeClr val="tx1"/>
                </a:solidFill>
                <a:latin typeface="Arial" charset="0"/>
                <a:ea typeface="+mn-ea"/>
                <a:cs typeface="+mn-cs"/>
              </a:rPr>
              <a:t>within trained category, (2) familiar trained exemplars</a:t>
            </a:r>
          </a:p>
          <a:p>
            <a:r>
              <a:rPr lang="en-US" sz="1200" b="0" i="0" u="none" strike="noStrike" kern="1200" baseline="0" dirty="0">
                <a:solidFill>
                  <a:schemeClr val="tx1"/>
                </a:solidFill>
                <a:latin typeface="Arial" charset="0"/>
                <a:ea typeface="+mn-ea"/>
                <a:cs typeface="+mn-cs"/>
              </a:rPr>
              <a:t>from within the trained category, (3) exemplars from the untrained category (e.g. strollers for children trained with</a:t>
            </a:r>
          </a:p>
          <a:p>
            <a:r>
              <a:rPr lang="en-US" sz="1200" b="0" i="0" u="none" strike="noStrike" kern="1200" baseline="0" dirty="0">
                <a:solidFill>
                  <a:schemeClr val="tx1"/>
                </a:solidFill>
                <a:latin typeface="Arial" charset="0"/>
                <a:ea typeface="+mn-ea"/>
                <a:cs typeface="+mn-cs"/>
              </a:rPr>
              <a:t>monkey faces), and (4) human faces. For each trial,</a:t>
            </a:r>
          </a:p>
          <a:p>
            <a:r>
              <a:rPr lang="en-US" sz="1200" b="0" i="0" u="none" strike="noStrike" kern="1200" baseline="0" dirty="0">
                <a:solidFill>
                  <a:schemeClr val="tx1"/>
                </a:solidFill>
                <a:latin typeface="Arial" charset="0"/>
                <a:ea typeface="+mn-ea"/>
                <a:cs typeface="+mn-cs"/>
              </a:rPr>
              <a:t>children viewed one image for 5 seconds. After a 5-</a:t>
            </a:r>
          </a:p>
          <a:p>
            <a:r>
              <a:rPr lang="en-US" sz="1200" b="0" i="0" u="none" strike="noStrike" kern="1200" baseline="0" dirty="0">
                <a:solidFill>
                  <a:schemeClr val="tx1"/>
                </a:solidFill>
                <a:latin typeface="Arial" charset="0"/>
                <a:ea typeface="+mn-ea"/>
                <a:cs typeface="+mn-cs"/>
              </a:rPr>
              <a:t>second delay, the familiar image and a novel image from</a:t>
            </a:r>
          </a:p>
          <a:p>
            <a:r>
              <a:rPr lang="en-US" sz="1200" b="0" i="0" u="none" strike="noStrike" kern="1200" baseline="0" dirty="0">
                <a:solidFill>
                  <a:schemeClr val="tx1"/>
                </a:solidFill>
                <a:latin typeface="Arial" charset="0"/>
                <a:ea typeface="+mn-ea"/>
                <a:cs typeface="+mn-cs"/>
              </a:rPr>
              <a:t>within the same category were presented side-by-side.</a:t>
            </a:r>
          </a:p>
          <a:p>
            <a:r>
              <a:rPr lang="en-US" sz="1200" b="0" i="0" u="none" strike="noStrike" kern="1200" baseline="0" dirty="0">
                <a:solidFill>
                  <a:schemeClr val="tx1"/>
                </a:solidFill>
                <a:latin typeface="Arial" charset="0"/>
                <a:ea typeface="+mn-ea"/>
                <a:cs typeface="+mn-cs"/>
              </a:rPr>
              <a:t>Children indicated via button press which of the two</a:t>
            </a:r>
          </a:p>
          <a:p>
            <a:r>
              <a:rPr lang="en-US" sz="1200" b="0" i="0" u="none" strike="noStrike" kern="1200" baseline="0" dirty="0">
                <a:solidFill>
                  <a:schemeClr val="tx1"/>
                </a:solidFill>
                <a:latin typeface="Arial" charset="0"/>
                <a:ea typeface="+mn-ea"/>
                <a:cs typeface="+mn-cs"/>
              </a:rPr>
              <a:t>images was familiar. The number of trials per condition</a:t>
            </a:r>
          </a:p>
          <a:p>
            <a:r>
              <a:rPr lang="en-US" sz="1200" b="0" i="0" u="none" strike="noStrike" kern="1200" baseline="0" dirty="0">
                <a:solidFill>
                  <a:schemeClr val="tx1"/>
                </a:solidFill>
                <a:latin typeface="Arial" charset="0"/>
                <a:ea typeface="+mn-ea"/>
                <a:cs typeface="+mn-cs"/>
              </a:rPr>
              <a:t>was consistent with what was used for the visual-paired</a:t>
            </a:r>
          </a:p>
          <a:p>
            <a:r>
              <a:rPr lang="en-US" sz="1200" b="0" i="0" u="none" strike="noStrike" kern="1200" baseline="0" dirty="0">
                <a:solidFill>
                  <a:schemeClr val="tx1"/>
                </a:solidFill>
                <a:latin typeface="Arial" charset="0"/>
                <a:ea typeface="+mn-ea"/>
                <a:cs typeface="+mn-cs"/>
              </a:rPr>
              <a:t>comparison task when the participants were infants</a:t>
            </a:r>
          </a:p>
          <a:p>
            <a:r>
              <a:rPr lang="en-US" sz="1200" b="0" i="0" u="none" strike="noStrike" kern="1200" baseline="0" dirty="0">
                <a:solidFill>
                  <a:schemeClr val="tx1"/>
                </a:solidFill>
                <a:latin typeface="Arial" charset="0"/>
                <a:ea typeface="+mn-ea"/>
                <a:cs typeface="+mn-cs"/>
              </a:rPr>
              <a:t>(Scott, 2011; Scott &amp; </a:t>
            </a:r>
            <a:r>
              <a:rPr lang="en-US" sz="1200" b="0" i="0" u="none" strike="noStrike" kern="1200" baseline="0" dirty="0" err="1">
                <a:solidFill>
                  <a:schemeClr val="tx1"/>
                </a:solidFill>
                <a:latin typeface="Arial" charset="0"/>
                <a:ea typeface="+mn-ea"/>
                <a:cs typeface="+mn-cs"/>
              </a:rPr>
              <a:t>Monesson</a:t>
            </a:r>
            <a:r>
              <a:rPr lang="en-US" sz="1200" b="0" i="0" u="none" strike="noStrike" kern="1200" baseline="0" dirty="0">
                <a:solidFill>
                  <a:schemeClr val="tx1"/>
                </a:solidFill>
                <a:latin typeface="Arial" charset="0"/>
                <a:ea typeface="+mn-ea"/>
                <a:cs typeface="+mn-cs"/>
              </a:rPr>
              <a:t>, 2009).</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4902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3480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0883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426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07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Previous research suggested that a key factor of infant word learning is that when an infant sustains attention on an object, a parent names the object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9B8340-6DDE-DA41-B37F-770598CB73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83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81866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38218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052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056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690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Winnie the Pooh video: 60s; assess initial level of attention; continue to </a:t>
            </a:r>
            <a:r>
              <a:rPr lang="en-US" dirty="0" err="1"/>
              <a:t>maxium</a:t>
            </a:r>
            <a:r>
              <a:rPr lang="en-US" dirty="0"/>
              <a:t> of 60s or when 1s </a:t>
            </a:r>
            <a:r>
              <a:rPr lang="en-US" dirty="0" err="1"/>
              <a:t>lookaway</a:t>
            </a:r>
            <a:r>
              <a:rPr lang="en-US" dirty="0"/>
              <a:t> criterion was met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Habituation trials – 1s look-away criterion</a:t>
            </a:r>
          </a:p>
          <a:p>
            <a:endParaRPr lang="en-US" dirty="0"/>
          </a:p>
          <a:p>
            <a:r>
              <a:rPr lang="en-US" dirty="0"/>
              <a:t>Attention-getter presented after each trial presentation of the stimulus</a:t>
            </a:r>
          </a:p>
          <a:p>
            <a:endParaRPr lang="en-US" dirty="0"/>
          </a:p>
          <a:p>
            <a:r>
              <a:rPr lang="en-US" dirty="0"/>
              <a:t>Habituation was deemed to occur when the total amount of looking during the three most recent trials were less than 50% of the looking time during the first three trials.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577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Familiar test trial (face presented during habituation phase)</a:t>
            </a:r>
          </a:p>
          <a:p>
            <a:r>
              <a:rPr lang="en-US" dirty="0"/>
              <a:t>Novel test trial (different 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Responsiveness used to measure terminal level of attention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05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infant presented with one set of faces - either same-race faces or other-race faces – but not both</a:t>
            </a:r>
          </a:p>
          <a:p>
            <a:endParaRPr lang="en-US" dirty="0"/>
          </a:p>
          <a:p>
            <a:r>
              <a:rPr lang="en-US" dirty="0"/>
              <a:t>Stimulus actors self-identified as being either Caucasian or Asian (Chinese, Japanese, or Vietnamese)</a:t>
            </a:r>
          </a:p>
          <a:p>
            <a:r>
              <a:rPr lang="en-US" dirty="0"/>
              <a:t>All 8 faces rated as similar in attractiveness/distinctiveness by 30 adult raters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80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fld id="{A5F947CC-6A76-4760-8349-DD7A02812244}" type="slidenum">
              <a:rPr lang="en-US" altLang="en-US" sz="1200"/>
              <a:pPr/>
              <a:t>9</a:t>
            </a:fld>
            <a:endParaRPr lang="en-US" alt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26300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Audible speech utterances were the same across all presentations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547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they combined the duration of looking scores for the two Familiar and the two Novel test trials to yield a single mean duration of looking score for each respective type of test trial.</a:t>
            </a:r>
          </a:p>
          <a:p>
            <a:r>
              <a:rPr lang="en-US" dirty="0"/>
              <a:t>Figure 3 shows the mean duration of looking at the Familiar and Novel faces as a function of age, separately for own-race and other-race faces. </a:t>
            </a:r>
          </a:p>
          <a:p>
            <a:r>
              <a:rPr lang="en-US" dirty="0"/>
              <a:t>To test the hypothesis that infants would exhibit response recovery when presented with novel faces of either race, they used planned, paired-samples, t tests (one-tailed) to compare responsiveness across the Familiar and Novel test trials at each age, respectively. </a:t>
            </a:r>
          </a:p>
          <a:p>
            <a:r>
              <a:rPr lang="en-US" dirty="0"/>
              <a:t>These tests indicated that both groups (the 4–6-month-old infants and the 10-12 month old infants) exhibited significant response recovery when presented with novel Caucasian faces</a:t>
            </a:r>
            <a:r>
              <a:rPr lang="en-US" baseline="0" dirty="0"/>
              <a:t> </a:t>
            </a:r>
            <a:r>
              <a:rPr lang="en-US" dirty="0"/>
              <a:t>as well as novel Asian faces. </a:t>
            </a:r>
          </a:p>
          <a:p>
            <a:r>
              <a:rPr lang="en-US" dirty="0"/>
              <a:t>In sum, the results from this experiment indicate that infants of both ages successfully discriminated own- and other-race dynamic faces which were accompanied by a redundant audible speech utterance. </a:t>
            </a:r>
          </a:p>
          <a:p>
            <a:r>
              <a:rPr lang="en-US" dirty="0"/>
              <a:t>Critically, the findings demonstrate that 10–12-month-old infants can discriminate other-race faces when they can be seen and heard uttering a speech sound, which contrasts</a:t>
            </a:r>
            <a:r>
              <a:rPr lang="en-US" baseline="0" dirty="0"/>
              <a:t> with results from previous studies</a:t>
            </a:r>
            <a:r>
              <a:rPr lang="en-US" dirty="0"/>
              <a:t>.</a:t>
            </a:r>
          </a:p>
          <a:p>
            <a:r>
              <a:rPr lang="en-US" dirty="0"/>
              <a:t>The</a:t>
            </a:r>
            <a:r>
              <a:rPr lang="en-US" baseline="0" dirty="0"/>
              <a:t> researchers interpreted that the infants’ successful facial discrimination was based on the dynamic multisensory characteristics of the faces. Specifically, the</a:t>
            </a:r>
            <a:r>
              <a:rPr lang="en-US" dirty="0"/>
              <a:t> multisensory</a:t>
            </a:r>
            <a:r>
              <a:rPr lang="en-US" baseline="0" dirty="0"/>
              <a:t> redundancy </a:t>
            </a:r>
            <a:r>
              <a:rPr lang="en-US" dirty="0"/>
              <a:t>probably increased the perceptual salience of the face which in turn probably increased the infants’ attentional focus, to the point that it made it possible for them to engage in deeper processing of facial feature information. </a:t>
            </a: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460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12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next experiment tested this possibility. </a:t>
            </a:r>
          </a:p>
          <a:p>
            <a:r>
              <a:rPr lang="en-US" dirty="0"/>
              <a:t>If the successful face discrimination obtained in Experiment 1 depends on the accompanying and redundant speech utterances, then infants should not be able to discriminate silent faces even if they can see articulating speech. </a:t>
            </a:r>
          </a:p>
          <a:p>
            <a:r>
              <a:rPr lang="en-US" dirty="0"/>
              <a:t>If, however, dynamic facial cues are sufficient for discrimination, then the infants should be able to discriminate the faces.</a:t>
            </a:r>
          </a:p>
          <a:p>
            <a:r>
              <a:rPr lang="en-US" dirty="0"/>
              <a:t>So the researchers repeated Experiment 1, except that this time they presented the faces in silence.</a:t>
            </a:r>
          </a:p>
          <a:p>
            <a:r>
              <a:rPr lang="en-US" dirty="0"/>
              <a:t>They hypothesized that the younger infants would be able to discriminate both types of faces because of their broad perceptual tuning for all face categories,</a:t>
            </a:r>
            <a:r>
              <a:rPr lang="en-US" baseline="0" dirty="0"/>
              <a:t> but </a:t>
            </a:r>
            <a:r>
              <a:rPr lang="en-US" dirty="0"/>
              <a:t>that the older infants would</a:t>
            </a:r>
            <a:r>
              <a:rPr lang="en-US" baseline="0" dirty="0"/>
              <a:t> not be able to</a:t>
            </a:r>
            <a:r>
              <a:rPr lang="en-US" dirty="0"/>
              <a:t> discriminate other-race faces because of the effects of perceptual narrowing.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a:t>
            </a:r>
            <a:r>
              <a:rPr lang="en-US" baseline="0" dirty="0"/>
              <a:t> again, </a:t>
            </a:r>
            <a:r>
              <a:rPr lang="en-US" dirty="0"/>
              <a:t>2 age groups were tested: 4-6 month olds and 10-12 month olds.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a:t>
            </a:r>
            <a:r>
              <a:rPr lang="en-US" baseline="0" dirty="0"/>
              <a:t> once again, data informing the mean duration of looking scores for the two familiar and two novel test trials were collapsed to get a single mean for each respective type of test 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indicated that the 4–6-month-old infants did not exhibit response recovery to either the novel Caucasian face</a:t>
            </a:r>
            <a:r>
              <a:rPr lang="en-US" baseline="0" dirty="0"/>
              <a:t> </a:t>
            </a:r>
            <a:r>
              <a:rPr lang="en-US" dirty="0"/>
              <a:t>or to the novel Asian 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results indicated that the 10–12-month-old infants exhibited response recovery to the novel Caucasian face, but not to the novel Asian 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Findings indicated that dynamic visual cues alone are not enough</a:t>
            </a:r>
            <a:r>
              <a:rPr lang="en-US" baseline="0" dirty="0"/>
              <a:t> </a:t>
            </a:r>
            <a:r>
              <a:rPr lang="en-US" dirty="0"/>
              <a:t>to elicit discrimination in the younger infants nor are they sufficient to elicit discrimination of other-race faces in the older infants.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the own-race faces were able to be discriminated for the 10–12-month-old infants.</a:t>
            </a:r>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45127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18AC6-3C0E-5142-9712-3E787519E2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31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previous</a:t>
            </a:r>
            <a:r>
              <a:rPr lang="en-US" baseline="0" dirty="0"/>
              <a:t> experiments showed that both age groups of infants </a:t>
            </a:r>
            <a:r>
              <a:rPr lang="en-US" dirty="0"/>
              <a:t>can discriminate dynamic other-race faces as long as they are accompanied by a redundant speech utterance. </a:t>
            </a:r>
          </a:p>
          <a:p>
            <a:r>
              <a:rPr lang="en-US" dirty="0"/>
              <a:t>If that’s the case, what specific form must the redundancy take for the older infants to overcome the ORE? </a:t>
            </a:r>
          </a:p>
          <a:p>
            <a:r>
              <a:rPr lang="en-US" dirty="0"/>
              <a:t>Must the redundancy be represented by equivalent speech information across the modalities or can it be a more general form of redundancy that is specified by facial speech cues together with temporally synchronized sounds? </a:t>
            </a:r>
          </a:p>
          <a:p>
            <a:r>
              <a:rPr lang="en-US" dirty="0"/>
              <a:t>To answer this question, we repeated Experiment 1 except that this time we presented the faces together with a temporally synchronized </a:t>
            </a:r>
            <a:r>
              <a:rPr lang="en-US" dirty="0" err="1"/>
              <a:t>nonspeech</a:t>
            </a:r>
            <a:r>
              <a:rPr lang="en-US" dirty="0"/>
              <a:t> sound.</a:t>
            </a:r>
          </a:p>
          <a:p>
            <a:r>
              <a:rPr lang="en-US" dirty="0"/>
              <a:t>The</a:t>
            </a:r>
            <a:r>
              <a:rPr lang="en-US" baseline="0" dirty="0"/>
              <a:t> same videos were used, this time though the faces saying /a/ were accompanied by a “boing” sound.</a:t>
            </a:r>
          </a:p>
          <a:p>
            <a:r>
              <a:rPr lang="en-US" dirty="0"/>
              <a:t>These tests indicated that the 4–6-month-old infants discriminated the Caucasian faces and the Asian faces.</a:t>
            </a:r>
          </a:p>
          <a:p>
            <a:r>
              <a:rPr lang="en-US" dirty="0"/>
              <a:t>In contrast, the paired-samples t tests indicated that the 10–12-month-old infants discriminated the Caucasian faces, but that they did not discriminate the Asian faces.</a:t>
            </a:r>
          </a:p>
          <a:p>
            <a:r>
              <a:rPr lang="en-US" dirty="0"/>
              <a:t>In other words, the data from the older infants suggest that they require that other-race faces be accompanied by redundant speech attributes, rather than just sounds, to be able to successfully discriminate other-race faces, while the younger infants do not</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3756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collect the point-of-gaze data with</a:t>
            </a:r>
            <a:r>
              <a:rPr lang="en-US" baseline="0" dirty="0"/>
              <a:t> the eye tracker</a:t>
            </a:r>
            <a:r>
              <a:rPr lang="en-US" dirty="0"/>
              <a:t>, the</a:t>
            </a:r>
            <a:r>
              <a:rPr lang="en-US" baseline="0" dirty="0"/>
              <a:t> researchers</a:t>
            </a:r>
            <a:r>
              <a:rPr lang="en-US" dirty="0"/>
              <a:t> defined four areas-of-interest (AOI): the whole face, eyes, nose, and mouth. To determine where infants focused their attention during learning, they examined point-of-gaze during the first three habituation trials. They calculated each infant’s proportion-of-total-looking time (PTLT) scores for the eyes, nose, and mouth AOI by dividing the amount of total looking to each of these AOIs by the total amount of looking to the whole face AOI.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they entered the PTLT scores into a mixed, repeated-measures ANOVA, with AOI (eyes, nose, and mouth) as the within-subjects factor and Age (4–6 and 10–12 months of age), </a:t>
            </a:r>
            <a:r>
              <a:rPr lang="en-US" dirty="0" err="1"/>
              <a:t>FaceRace</a:t>
            </a:r>
            <a:r>
              <a:rPr lang="en-US" dirty="0"/>
              <a:t> (Caucasian or Asian), and Experiment (1, 2, or 3) as between subjects factors.</a:t>
            </a:r>
          </a:p>
          <a:p>
            <a:r>
              <a:rPr lang="en-US" dirty="0"/>
              <a:t>These results indicate that, regardless of the actor’s race and whether it was accompanied by a speech syllable or a non-speech sound, the 4–6-month-old infants distributed their attention equally to the three regions of the face during the habituation phase but that the 10–12-month-old infants allocated most of their attention to the mouth. </a:t>
            </a: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87250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72031204-8A37-4AC0-BBA1-CE3D84AAC59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01458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0414-A939-4084-A123-8F37449378A3}" type="slidenum">
              <a:rPr lang="en-US"/>
              <a:pPr/>
              <a:t>66</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US" dirty="0" err="1"/>
              <a:t>Ans</a:t>
            </a:r>
            <a:r>
              <a:rPr lang="en-US" dirty="0"/>
              <a:t>  measures</a:t>
            </a:r>
            <a:r>
              <a:rPr lang="en-US" baseline="0" dirty="0"/>
              <a:t> include HR, HR variability, RSA; sensitive to changes in attention state; reflect orienting, sustained attention, state changes</a:t>
            </a:r>
          </a:p>
          <a:p>
            <a:r>
              <a:rPr lang="en-US" baseline="0" dirty="0"/>
              <a:t>Problems with inferring perceptual experiences from </a:t>
            </a:r>
            <a:r>
              <a:rPr lang="en-US" baseline="0" dirty="0" err="1"/>
              <a:t>physio</a:t>
            </a:r>
            <a:r>
              <a:rPr lang="en-US" baseline="0" dirty="0"/>
              <a:t> measures; extraneous variables and interpretation takes a lot of inference</a:t>
            </a:r>
            <a:endParaRPr lang="en-US" dirty="0"/>
          </a:p>
        </p:txBody>
      </p:sp>
    </p:spTree>
    <p:extLst>
      <p:ext uri="{BB962C8B-B14F-4D97-AF65-F5344CB8AC3E}">
        <p14:creationId xmlns:p14="http://schemas.microsoft.com/office/powerpoint/2010/main" val="351907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90414-A939-4084-A123-8F37449378A3}" type="slidenum">
              <a:rPr lang="en-US"/>
              <a:pPr/>
              <a:t>67</a:t>
            </a:fld>
            <a:endParaRPr 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7402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61881-F616-4403-9F23-FB4BAA44EF96}" type="slidenum">
              <a:rPr lang="en-US"/>
              <a:pPr/>
              <a:t>10</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828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http://www.youtube.com/watch?v=4OelrPzpQ6Q</a:t>
            </a:r>
            <a:r>
              <a:rPr lang="en-US" sz="1200" dirty="0"/>
              <a:t> (not working)</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68</a:t>
            </a:fld>
            <a:endParaRPr lang="en-US"/>
          </a:p>
        </p:txBody>
      </p:sp>
    </p:spTree>
    <p:extLst>
      <p:ext uri="{BB962C8B-B14F-4D97-AF65-F5344CB8AC3E}">
        <p14:creationId xmlns:p14="http://schemas.microsoft.com/office/powerpoint/2010/main" val="166116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5BEDEBC-2CBD-45B8-9195-6634601F2ACA}" type="slidenum">
              <a:rPr lang="en-US" altLang="en-US" sz="1200" smtClean="0"/>
              <a:pPr/>
              <a:t>69</a:t>
            </a:fld>
            <a:endParaRPr lang="en-US" alt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50403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7B0AC-6DFE-47B2-B68C-F0888368D29D}" type="slidenum">
              <a:rPr lang="en-US"/>
              <a:pPr/>
              <a:t>70</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77717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962" eaLnBrk="0" hangingPunct="0">
              <a:defRPr sz="800">
                <a:solidFill>
                  <a:schemeClr val="tx1"/>
                </a:solidFill>
                <a:latin typeface="Arial" pitchFamily="34" charset="0"/>
                <a:cs typeface="Arial" pitchFamily="34" charset="0"/>
              </a:defRPr>
            </a:lvl1pPr>
            <a:lvl2pPr marL="734480" indent="-282492" defTabSz="914962" eaLnBrk="0" hangingPunct="0">
              <a:defRPr sz="800">
                <a:solidFill>
                  <a:schemeClr val="tx1"/>
                </a:solidFill>
                <a:latin typeface="Arial" pitchFamily="34" charset="0"/>
                <a:cs typeface="Arial" pitchFamily="34" charset="0"/>
              </a:defRPr>
            </a:lvl2pPr>
            <a:lvl3pPr marL="1129970" indent="-225994" defTabSz="914962" eaLnBrk="0" hangingPunct="0">
              <a:defRPr sz="800">
                <a:solidFill>
                  <a:schemeClr val="tx1"/>
                </a:solidFill>
                <a:latin typeface="Arial" pitchFamily="34" charset="0"/>
                <a:cs typeface="Arial" pitchFamily="34" charset="0"/>
              </a:defRPr>
            </a:lvl3pPr>
            <a:lvl4pPr marL="1581958" indent="-225994" defTabSz="914962" eaLnBrk="0" hangingPunct="0">
              <a:defRPr sz="800">
                <a:solidFill>
                  <a:schemeClr val="tx1"/>
                </a:solidFill>
                <a:latin typeface="Arial" pitchFamily="34" charset="0"/>
                <a:cs typeface="Arial" pitchFamily="34" charset="0"/>
              </a:defRPr>
            </a:lvl4pPr>
            <a:lvl5pPr marL="2033946" indent="-225994" defTabSz="914962" eaLnBrk="0" hangingPunct="0">
              <a:defRPr sz="800">
                <a:solidFill>
                  <a:schemeClr val="tx1"/>
                </a:solidFill>
                <a:latin typeface="Arial" pitchFamily="34" charset="0"/>
                <a:cs typeface="Arial" pitchFamily="34" charset="0"/>
              </a:defRPr>
            </a:lvl5pPr>
            <a:lvl6pPr marL="2485934" indent="-225994" defTabSz="914962" eaLnBrk="0" fontAlgn="base" hangingPunct="0">
              <a:spcBef>
                <a:spcPct val="0"/>
              </a:spcBef>
              <a:spcAft>
                <a:spcPct val="0"/>
              </a:spcAft>
              <a:defRPr sz="800">
                <a:solidFill>
                  <a:schemeClr val="tx1"/>
                </a:solidFill>
                <a:latin typeface="Arial" pitchFamily="34" charset="0"/>
                <a:cs typeface="Arial" pitchFamily="34" charset="0"/>
              </a:defRPr>
            </a:lvl6pPr>
            <a:lvl7pPr marL="2937921" indent="-225994" defTabSz="914962" eaLnBrk="0" fontAlgn="base" hangingPunct="0">
              <a:spcBef>
                <a:spcPct val="0"/>
              </a:spcBef>
              <a:spcAft>
                <a:spcPct val="0"/>
              </a:spcAft>
              <a:defRPr sz="800">
                <a:solidFill>
                  <a:schemeClr val="tx1"/>
                </a:solidFill>
                <a:latin typeface="Arial" pitchFamily="34" charset="0"/>
                <a:cs typeface="Arial" pitchFamily="34" charset="0"/>
              </a:defRPr>
            </a:lvl7pPr>
            <a:lvl8pPr marL="3389909" indent="-225994" defTabSz="914962" eaLnBrk="0" fontAlgn="base" hangingPunct="0">
              <a:spcBef>
                <a:spcPct val="0"/>
              </a:spcBef>
              <a:spcAft>
                <a:spcPct val="0"/>
              </a:spcAft>
              <a:defRPr sz="800">
                <a:solidFill>
                  <a:schemeClr val="tx1"/>
                </a:solidFill>
                <a:latin typeface="Arial" pitchFamily="34" charset="0"/>
                <a:cs typeface="Arial" pitchFamily="34" charset="0"/>
              </a:defRPr>
            </a:lvl8pPr>
            <a:lvl9pPr marL="3841897" indent="-225994" defTabSz="914962" eaLnBrk="0" fontAlgn="base" hangingPunct="0">
              <a:spcBef>
                <a:spcPct val="0"/>
              </a:spcBef>
              <a:spcAft>
                <a:spcPct val="0"/>
              </a:spcAft>
              <a:defRPr sz="800">
                <a:solidFill>
                  <a:schemeClr val="tx1"/>
                </a:solidFill>
                <a:latin typeface="Arial" pitchFamily="34" charset="0"/>
                <a:cs typeface="Arial" pitchFamily="34" charset="0"/>
              </a:defRPr>
            </a:lvl9pPr>
          </a:lstStyle>
          <a:p>
            <a:pPr eaLnBrk="1" hangingPunct="1"/>
            <a:fld id="{97208FC8-7A98-47CB-9E5C-BFE51D875FD1}" type="slidenum">
              <a:rPr lang="en-US" altLang="en-US" sz="1200">
                <a:solidFill>
                  <a:prstClr val="black"/>
                </a:solidFill>
              </a:rPr>
              <a:pPr eaLnBrk="1" hangingPunct="1"/>
              <a:t>72</a:t>
            </a:fld>
            <a:endParaRPr lang="en-US" altLang="en-US" sz="1200">
              <a:solidFill>
                <a:prstClr val="black"/>
              </a:solidFill>
            </a:endParaRPr>
          </a:p>
        </p:txBody>
      </p:sp>
    </p:spTree>
    <p:extLst>
      <p:ext uri="{BB962C8B-B14F-4D97-AF65-F5344CB8AC3E}">
        <p14:creationId xmlns:p14="http://schemas.microsoft.com/office/powerpoint/2010/main" val="1292862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individual kids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75</a:t>
            </a:fld>
            <a:endParaRPr lang="en-US"/>
          </a:p>
        </p:txBody>
      </p:sp>
    </p:spTree>
    <p:extLst>
      <p:ext uri="{BB962C8B-B14F-4D97-AF65-F5344CB8AC3E}">
        <p14:creationId xmlns:p14="http://schemas.microsoft.com/office/powerpoint/2010/main" val="2050557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3EC42A4D-C975-4C01-9431-AB7C47EF3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71D70194-652C-48FD-91D7-AC464A04B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Non-siblings had no familial biological relationship to one another, lived apart, and were compared with twins in two ways: individually matched in sex and age and randomly matched in 10,000 re-samplings without replacement</a:t>
            </a:r>
          </a:p>
          <a:p>
            <a:r>
              <a:rPr lang="en-US" altLang="en-US"/>
              <a:t>We restricted analyses to same-sex twin pairs (inclusion of opposite-sex dizygotic pairs yielded either no change or accentuation of monozygotic–dizygotic differences). </a:t>
            </a:r>
          </a:p>
          <a:p>
            <a:r>
              <a:rPr lang="en-US" altLang="en-US"/>
              <a:t> </a:t>
            </a:r>
          </a:p>
          <a:p>
            <a:endParaRPr lang="en-US" altLang="en-US"/>
          </a:p>
        </p:txBody>
      </p:sp>
      <p:sp>
        <p:nvSpPr>
          <p:cNvPr id="165892" name="Slide Number Placeholder 3">
            <a:extLst>
              <a:ext uri="{FF2B5EF4-FFF2-40B4-BE49-F238E27FC236}">
                <a16:creationId xmlns:a16="http://schemas.microsoft.com/office/drawing/2014/main" id="{61099590-2856-4BAA-BCC9-AB94ED8232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0F66D0-D07F-4682-8569-83CB202285F1}" type="slidenum">
              <a:rPr lang="en-US" altLang="en-US">
                <a:solidFill>
                  <a:srgbClr val="000000"/>
                </a:solidFill>
                <a:latin typeface="Calibri" panose="020F0502020204030204" pitchFamily="34" charset="0"/>
              </a:rPr>
              <a:pPr/>
              <a:t>81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DCD7906F-EEF3-42C0-94F0-78E147CD04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023FDBFF-F53A-4DC4-B0AB-B461E74724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e, j: interclass correlation coefficient and 95% confidence interval </a:t>
            </a:r>
          </a:p>
          <a:p>
            <a:pPr lvl="1"/>
            <a:endParaRPr lang="en-US" altLang="en-US"/>
          </a:p>
          <a:p>
            <a:pPr lvl="1"/>
            <a:r>
              <a:rPr lang="en-US" altLang="en-US"/>
              <a:t>When seen for follow-up 15 months after initial testing, at 36.8 ± 1.7) months (mean ± s.d.), monozygotic twins again demonstrated pairwise concordance in eye-looking of 0.93 (0.75–0.98), while dizygotic concordance was 0.25 (0.00–0.60) (Extended Data Fig. 4a–l and Extended Data Table 2b, see Methods), indicating strong preservation of genetic influence on social visual engagement over development (Extended Data Fig. 4m, n). Moreover, longitudinal within-subject stability—from 21 until 36 months—was high in both groups: equal approximately to 0.70 (Extended Data Fig. 5a–e). </a:t>
            </a:r>
          </a:p>
        </p:txBody>
      </p:sp>
      <p:sp>
        <p:nvSpPr>
          <p:cNvPr id="168964" name="Slide Number Placeholder 3">
            <a:extLst>
              <a:ext uri="{FF2B5EF4-FFF2-40B4-BE49-F238E27FC236}">
                <a16:creationId xmlns:a16="http://schemas.microsoft.com/office/drawing/2014/main" id="{BC51BAC1-12FC-4DE4-8084-5680D1701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ABAD3B-9275-404D-A37D-89087CADE81F}" type="slidenum">
              <a:rPr lang="en-US" altLang="en-US">
                <a:solidFill>
                  <a:srgbClr val="000000"/>
                </a:solidFill>
                <a:latin typeface="Calibri" panose="020F0502020204030204" pitchFamily="34" charset="0"/>
              </a:rPr>
              <a:pPr/>
              <a:t>84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613083CD-9F94-4C92-A8B2-16B90D9183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2F9669A7-874F-4757-84E3-BF6426EC6B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 test the specificity of these measurements to social engagement, they compared eye-looking concordance with 1)time spent looking at non-social content (inanimate objects and/or background) and time spent attending to task (maintaining stable onscreen fixation). </a:t>
            </a:r>
          </a:p>
          <a:p>
            <a:endParaRPr lang="en-US" altLang="en-US"/>
          </a:p>
        </p:txBody>
      </p:sp>
      <p:sp>
        <p:nvSpPr>
          <p:cNvPr id="171012" name="Slide Number Placeholder 3">
            <a:extLst>
              <a:ext uri="{FF2B5EF4-FFF2-40B4-BE49-F238E27FC236}">
                <a16:creationId xmlns:a16="http://schemas.microsoft.com/office/drawing/2014/main" id="{CFFAB8D1-F2D0-4681-974E-B2E0859F62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B9A308-6BC4-4609-8B02-7F4589474BB3}" type="slidenum">
              <a:rPr lang="en-US" altLang="en-US">
                <a:solidFill>
                  <a:srgbClr val="000000"/>
                </a:solidFill>
                <a:latin typeface="Calibri" panose="020F0502020204030204" pitchFamily="34" charset="0"/>
              </a:rPr>
              <a:pPr/>
              <a:t>85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AB520709-6DD5-4D2B-BA34-A3DC20C9F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8C39ACFC-BFEB-4872-9A27-2D4F47D358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testing for concordance—on timescales of tens of milliseconds—in timing of eye movements, in direction of eye movements, and in the collocation of contemporaneous visual fixations. </a:t>
            </a:r>
          </a:p>
          <a:p>
            <a:r>
              <a:rPr lang="en-US" altLang="en-US"/>
              <a:t>We also tested whether observed concordance could be partitioned into variation reflecting either stimulus response17 (responding to specific features of the exact stimulus presented) or goal-directed action18 (individual differences in seeking social information). </a:t>
            </a:r>
          </a:p>
          <a:p>
            <a:r>
              <a:rPr lang="en-US" altLang="en-US"/>
              <a:t>In the next experiment, we measured moment-by-moment, micro- level concordance (Fig. 2a, b). Macro-level concordance observed in the first experiment does not guarantee micro-level concordance; similarly, micro-level concordance could be present but present too weakly to yield global similarities. Comparison of the two creates an opportunity to test how genetic variation might influence social visual engagement across varying phenomenological timescales. </a:t>
            </a:r>
          </a:p>
          <a:p>
            <a:endParaRPr lang="en-US" altLang="en-US"/>
          </a:p>
        </p:txBody>
      </p:sp>
      <p:sp>
        <p:nvSpPr>
          <p:cNvPr id="173060" name="Slide Number Placeholder 3">
            <a:extLst>
              <a:ext uri="{FF2B5EF4-FFF2-40B4-BE49-F238E27FC236}">
                <a16:creationId xmlns:a16="http://schemas.microsoft.com/office/drawing/2014/main" id="{EA06BB74-2017-4251-BB1D-EC338FA8AB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209CB6-24E7-4232-83AC-27304567822E}" type="slidenum">
              <a:rPr lang="en-US" altLang="en-US">
                <a:solidFill>
                  <a:srgbClr val="000000"/>
                </a:solidFill>
                <a:latin typeface="Calibri" panose="020F0502020204030204" pitchFamily="34" charset="0"/>
              </a:rPr>
              <a:pPr/>
              <a:t>86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64BADC78-93F9-4026-80A3-AC4C001F5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F5A7CD93-1484-44D8-9A8D-6D4226E3A8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Higher the peak, the more co-occurnace </a:t>
            </a:r>
          </a:p>
          <a:p>
            <a:endParaRPr lang="en-US" altLang="en-US"/>
          </a:p>
          <a:p>
            <a:endParaRPr lang="en-US" altLang="en-US"/>
          </a:p>
          <a:p>
            <a:r>
              <a:rPr lang="en-US" altLang="en-US"/>
              <a:t>We first analyzed concordance in timing of eye movements (Fig. 2c). moment-to-moment monozygotic concordance—weakened substantially in dizygotic twins—when viewing social scenes. Number and rate of eye movements did not differ significantly by group </a:t>
            </a:r>
          </a:p>
          <a:p>
            <a:r>
              <a:rPr lang="en-US" altLang="en-US"/>
              <a:t>However, monozygotic twins demonstrated greater probability of moving their eyes at the same times: for each saccadic eye movement by twin 1 (rapid eye movement between fixations), within 350 ms, there was an 18.6% increase in twin 2’s probability of also making an eye movement (Fig. 2d, e). </a:t>
            </a:r>
          </a:p>
        </p:txBody>
      </p:sp>
      <p:sp>
        <p:nvSpPr>
          <p:cNvPr id="175108" name="Slide Number Placeholder 3">
            <a:extLst>
              <a:ext uri="{FF2B5EF4-FFF2-40B4-BE49-F238E27FC236}">
                <a16:creationId xmlns:a16="http://schemas.microsoft.com/office/drawing/2014/main" id="{55EDB17F-0336-4B8B-8E1F-57DF6FB701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10B482-868A-4856-8E67-57F524728FAE}" type="slidenum">
              <a:rPr lang="en-US" altLang="en-US">
                <a:solidFill>
                  <a:srgbClr val="000000"/>
                </a:solidFill>
                <a:latin typeface="Calibri" panose="020F0502020204030204" pitchFamily="34" charset="0"/>
              </a:rPr>
              <a:pPr/>
              <a:t>87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Prenatal listening history may explain voice bias, but not fully</a:t>
            </a:r>
          </a:p>
          <a:p>
            <a:pPr lvl="1"/>
            <a:r>
              <a:rPr lang="en-US" dirty="0"/>
              <a:t>Infants can discriminate both native and non-native consonant and vowel contrasts at birth</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12</a:t>
            </a:fld>
            <a:endParaRPr lang="en-US"/>
          </a:p>
        </p:txBody>
      </p:sp>
    </p:spTree>
    <p:extLst>
      <p:ext uri="{BB962C8B-B14F-4D97-AF65-F5344CB8AC3E}">
        <p14:creationId xmlns:p14="http://schemas.microsoft.com/office/powerpoint/2010/main" val="2505162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F7D7FA8F-BC9D-47C4-8282-6E0BD4660F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65511D89-AA04-4E7B-82F7-F90FD8835B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More surprisingly, when analyses were restricted to moments of motor initiation of a saccade (Fig. 2f), we observed a 21.1% increase in probability of time-locked eye movements: within ±16.7 ms, monozygotic twins, but not dizygotic twins, initiated saccades at the same moments (Fig. 2g, h). These results suggest that monozygotic toddlers, freely viewing naturalistic social stimuli, may synchronize not only the timing of overt eye movements, but also the activity of neuronal ensembles commonly associated with those movements: activity connecting areas of cortex to brainstem and cranial nerves, ultimately resulting in time-locked shifts of gaze.</a:t>
            </a:r>
          </a:p>
          <a:p>
            <a:endParaRPr lang="en-US" altLang="en-US"/>
          </a:p>
          <a:p>
            <a:r>
              <a:rPr lang="en-US" altLang="en-US"/>
              <a:t>21.1%</a:t>
            </a:r>
          </a:p>
        </p:txBody>
      </p:sp>
      <p:sp>
        <p:nvSpPr>
          <p:cNvPr id="177156" name="Slide Number Placeholder 3">
            <a:extLst>
              <a:ext uri="{FF2B5EF4-FFF2-40B4-BE49-F238E27FC236}">
                <a16:creationId xmlns:a16="http://schemas.microsoft.com/office/drawing/2014/main" id="{795531AA-8D71-4441-88F2-3BF5051756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FA113B-0A10-457B-9EF5-ED5E602E8474}" type="slidenum">
              <a:rPr lang="en-US" altLang="en-US">
                <a:solidFill>
                  <a:srgbClr val="000000"/>
                </a:solidFill>
                <a:latin typeface="Calibri" panose="020F0502020204030204" pitchFamily="34" charset="0"/>
              </a:rPr>
              <a:pPr/>
              <a:t>88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EBAB36D7-803A-4F8F-831C-D06630B42D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F6D9E55E-38B2-4651-AD3E-09D6CD1F2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i</a:t>
            </a:r>
            <a:r>
              <a:rPr lang="en-US" altLang="en-US"/>
              <a:t>, Schematics showing the probability of saccades shifting in the same or different directions (angular difference, twin 1 − twin 2). </a:t>
            </a:r>
          </a:p>
          <a:p>
            <a:pPr eaLnBrk="1" hangingPunct="1">
              <a:spcBef>
                <a:spcPct val="0"/>
              </a:spcBef>
            </a:pPr>
            <a:r>
              <a:rPr lang="en-US" altLang="en-US" b="1"/>
              <a:t>j</a:t>
            </a:r>
            <a:r>
              <a:rPr lang="en-US" altLang="en-US"/>
              <a:t>, </a:t>
            </a:r>
            <a:r>
              <a:rPr lang="en-US" altLang="en-US" b="1"/>
              <a:t>k</a:t>
            </a:r>
            <a:r>
              <a:rPr lang="en-US" altLang="en-US"/>
              <a:t>, Polar histograms measuring the distribution of differences in saccade directions for dizygotic and monozygotic twins, in relation to the upper bound (95% confidence interval) of results expected by chance, measured by permutation testing. </a:t>
            </a:r>
            <a:r>
              <a:rPr lang="en-US" altLang="en-US" b="1"/>
              <a:t>l</a:t>
            </a:r>
            <a:r>
              <a:rPr lang="en-US" altLang="en-US"/>
              <a:t>, Across all comparisons, monozygotic twins shift saccades in more similar subsequent directions than dizygotic twins. </a:t>
            </a:r>
          </a:p>
          <a:p>
            <a:r>
              <a:rPr lang="en-US" altLang="en-US"/>
              <a:t>We mined the eye movement data to identify contemporaneous collocated fixations: instances when both twins fixated on the same approximate locations at the same moments. In such cases, twins not only share an approximate fixation location, but also share an approximate pattern of retinal irradiance (stimulation of retinal photoreceptors). By identifying these instances, we could then test the probability—given initially shared retinal stimulation—of twins subsequently moving their eyes in the same or different directions. </a:t>
            </a:r>
          </a:p>
          <a:p>
            <a:r>
              <a:rPr lang="en-US" altLang="en-US"/>
              <a:t>Across all comparisons (Fig. 2l), monozygotic twins were more likely than dizygotic twins to shift saccades in more similar subsequent directions (see Methods). </a:t>
            </a:r>
          </a:p>
          <a:p>
            <a:endParaRPr lang="en-US" altLang="en-US"/>
          </a:p>
        </p:txBody>
      </p:sp>
      <p:sp>
        <p:nvSpPr>
          <p:cNvPr id="179204" name="Slide Number Placeholder 3">
            <a:extLst>
              <a:ext uri="{FF2B5EF4-FFF2-40B4-BE49-F238E27FC236}">
                <a16:creationId xmlns:a16="http://schemas.microsoft.com/office/drawing/2014/main" id="{E5B3EE90-AD4B-4B4A-AB40-A2B3BF11F5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5C08D4-2BFF-4A4E-B09C-0633E18531EA}" type="slidenum">
              <a:rPr lang="en-US" altLang="en-US">
                <a:solidFill>
                  <a:srgbClr val="000000"/>
                </a:solidFill>
                <a:latin typeface="Calibri" panose="020F0502020204030204" pitchFamily="34" charset="0"/>
              </a:rPr>
              <a:pPr/>
              <a:t>89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8842D224-31AF-44E4-A7C2-8E4A74DDE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2516E709-2B82-4D8A-8D21-F6A0745BD7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m</a:t>
            </a:r>
            <a:r>
              <a:rPr lang="en-US" altLang="en-US"/>
              <a:t>, Schematics showing probability of fixating on the same semantic content at the same moment. Left, collocated, co-occurring eye and mouth fixations. Right, non-collocated, non- co-occurring fixations. </a:t>
            </a:r>
            <a:r>
              <a:rPr lang="en-US" altLang="en-US" b="1"/>
              <a:t>n</a:t>
            </a:r>
            <a:r>
              <a:rPr lang="en-US" altLang="en-US"/>
              <a:t>, </a:t>
            </a:r>
            <a:r>
              <a:rPr lang="en-US" altLang="en-US" b="1"/>
              <a:t>o</a:t>
            </a:r>
            <a:r>
              <a:rPr lang="en-US" altLang="en-US"/>
              <a:t>, Collocated, co-occurring fixations for dizygotic and monozygotic twins, plotted as </a:t>
            </a:r>
            <a:r>
              <a:rPr lang="en-US" altLang="en-US" i="1"/>
              <a:t>z </a:t>
            </a:r>
            <a:r>
              <a:rPr lang="en-US" altLang="en-US"/>
              <a:t>scores relative to results expected by chance, measured by permutation testing. </a:t>
            </a:r>
            <a:r>
              <a:rPr lang="en-US" altLang="en-US" b="1"/>
              <a:t>p</a:t>
            </a:r>
            <a:r>
              <a:rPr lang="en-US" altLang="en-US"/>
              <a:t>, Collocated, co-occurring fixations (diagonals from </a:t>
            </a:r>
            <a:r>
              <a:rPr lang="en-US" altLang="en-US" b="1"/>
              <a:t>n </a:t>
            </a:r>
            <a:r>
              <a:rPr lang="en-US" altLang="en-US"/>
              <a:t>and </a:t>
            </a:r>
            <a:r>
              <a:rPr lang="en-US" altLang="en-US" b="1"/>
              <a:t>o</a:t>
            </a:r>
            <a:r>
              <a:rPr lang="en-US" altLang="en-US"/>
              <a:t>); data are shown as mean ± s.e.m. from individual variation. </a:t>
            </a:r>
          </a:p>
          <a:p>
            <a:pPr eaLnBrk="1" hangingPunct="1">
              <a:spcBef>
                <a:spcPct val="0"/>
              </a:spcBef>
            </a:pPr>
            <a:r>
              <a:rPr lang="en-US" altLang="en-US"/>
              <a:t>Next, we compared twins’ probability of fixating on the same social content at the same moments (Fig. 2m). If twin 1 and twin 2 both looked at the eyes (or mouth) at the same time, this counted as a ‘hit’ for shared fixation; if twin 1 looked at the eyes when twin 2 looked at the mouth (or vice versa), this counted as a ‘miss’. While both groups show more co-occurring, collocated fixations than chance (Fig. 2n, o), monozygotic twins exhibited greater concordance than dizygotic twins </a:t>
            </a:r>
          </a:p>
          <a:p>
            <a:endParaRPr lang="en-US" altLang="en-US"/>
          </a:p>
        </p:txBody>
      </p:sp>
      <p:sp>
        <p:nvSpPr>
          <p:cNvPr id="181252" name="Slide Number Placeholder 3">
            <a:extLst>
              <a:ext uri="{FF2B5EF4-FFF2-40B4-BE49-F238E27FC236}">
                <a16:creationId xmlns:a16="http://schemas.microsoft.com/office/drawing/2014/main" id="{AE6754DE-FEE5-43D9-A4B7-DC6A8B72A3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C8189F-E083-44ED-A3A2-AD769C5CDD5B}" type="slidenum">
              <a:rPr lang="en-US" altLang="en-US">
                <a:solidFill>
                  <a:srgbClr val="000000"/>
                </a:solidFill>
                <a:latin typeface="Calibri" panose="020F0502020204030204" pitchFamily="34" charset="0"/>
              </a:rPr>
              <a:pPr/>
              <a:t>90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78BAFF08-280B-4630-A492-6BAA00325D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F756C5DA-EF88-4811-9908-1D1C42357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Monozygotic twins exhibit high twin–twin concordance in eye-looking, whether watching the same or different video stimuli, evidence of active niche-picking in the goal-directed seeking of social information. a</a:t>
            </a:r>
            <a:r>
              <a:rPr lang="en-US" altLang="en-US" dirty="0"/>
              <a:t>–</a:t>
            </a:r>
            <a:r>
              <a:rPr lang="en-US" altLang="en-US" b="1" dirty="0"/>
              <a:t>d</a:t>
            </a:r>
            <a:r>
              <a:rPr lang="en-US" altLang="en-US" dirty="0"/>
              <a:t>, Paired measurements of eye-looking in monozygotic twins for all video stimuli presenting dyadic interaction (</a:t>
            </a:r>
            <a:r>
              <a:rPr lang="en-US" altLang="en-US" b="1" dirty="0"/>
              <a:t>a</a:t>
            </a:r>
            <a:r>
              <a:rPr lang="en-US" altLang="en-US" dirty="0"/>
              <a:t>), measurements collected when both twins watched the same dyadic interaction videos (</a:t>
            </a:r>
            <a:r>
              <a:rPr lang="en-US" altLang="en-US" b="1" dirty="0"/>
              <a:t>b</a:t>
            </a:r>
            <a:r>
              <a:rPr lang="en-US" altLang="en-US" dirty="0"/>
              <a:t>), measurements collected when each twin watched different dyadic interaction videos (</a:t>
            </a:r>
            <a:r>
              <a:rPr lang="en-US" altLang="en-US" b="1" dirty="0"/>
              <a:t>c</a:t>
            </a:r>
            <a:r>
              <a:rPr lang="en-US" altLang="en-US" dirty="0"/>
              <a:t>), or measurements collected when each twin watched different content categories, showing either dyadic caregiver interaction (twin 1) or triadic peer interaction (twin 2) (</a:t>
            </a:r>
            <a:r>
              <a:rPr lang="en-US" altLang="en-US" b="1" dirty="0"/>
              <a:t>d</a:t>
            </a:r>
            <a:r>
              <a:rPr lang="en-US" altLang="en-US" dirty="0"/>
              <a:t>). See Extended Data Fig. 6 for stimuli examples. </a:t>
            </a:r>
            <a:r>
              <a:rPr lang="en-US" altLang="en-US" b="1" dirty="0"/>
              <a:t>e</a:t>
            </a:r>
            <a:r>
              <a:rPr lang="en-US" altLang="en-US" dirty="0"/>
              <a:t>, Intraclass correlation coefficients (ICCs) and 95% confidence intervals for </a:t>
            </a:r>
            <a:r>
              <a:rPr lang="en-US" altLang="en-US" b="1" dirty="0"/>
              <a:t>a</a:t>
            </a:r>
            <a:r>
              <a:rPr lang="en-US" altLang="en-US" dirty="0"/>
              <a:t>–</a:t>
            </a:r>
            <a:r>
              <a:rPr lang="en-US" altLang="en-US" b="1" dirty="0"/>
              <a:t>d</a:t>
            </a:r>
            <a:r>
              <a:rPr lang="en-US" altLang="en-US" dirty="0"/>
              <a:t>. </a:t>
            </a:r>
            <a:r>
              <a:rPr lang="en-US" altLang="en-US" b="1" dirty="0"/>
              <a:t>f</a:t>
            </a:r>
            <a:r>
              <a:rPr lang="en-US" altLang="en-US" dirty="0"/>
              <a:t>–</a:t>
            </a:r>
            <a:r>
              <a:rPr lang="en-US" altLang="en-US" b="1" dirty="0"/>
              <a:t>j</a:t>
            </a:r>
            <a:r>
              <a:rPr lang="en-US" altLang="en-US" dirty="0"/>
              <a:t>, Measurements in dizygotic twins for the same comparisons in </a:t>
            </a:r>
            <a:r>
              <a:rPr lang="en-US" altLang="en-US" b="1" dirty="0"/>
              <a:t>a</a:t>
            </a:r>
            <a:r>
              <a:rPr lang="en-US" altLang="en-US" dirty="0"/>
              <a:t>–</a:t>
            </a:r>
            <a:r>
              <a:rPr lang="en-US" altLang="en-US" b="1" dirty="0"/>
              <a:t>e</a:t>
            </a:r>
            <a:r>
              <a:rPr lang="en-US" altLang="en-US" dirty="0"/>
              <a:t>. </a:t>
            </a:r>
            <a:r>
              <a:rPr lang="en-US" altLang="en-US" b="1" dirty="0"/>
              <a:t>k</a:t>
            </a:r>
            <a:r>
              <a:rPr lang="en-US" altLang="en-US" dirty="0"/>
              <a:t>–</a:t>
            </a:r>
            <a:r>
              <a:rPr lang="en-US" altLang="en-US" b="1" dirty="0"/>
              <a:t>o</a:t>
            </a:r>
            <a:r>
              <a:rPr lang="en-US" altLang="en-US" dirty="0"/>
              <a:t>, Measurements in age- and sex-matched non-siblings for the same comparisons in </a:t>
            </a:r>
            <a:r>
              <a:rPr lang="en-US" altLang="en-US" b="1" dirty="0"/>
              <a:t>a</a:t>
            </a:r>
            <a:r>
              <a:rPr lang="en-US" altLang="en-US" dirty="0"/>
              <a:t>–</a:t>
            </a:r>
            <a:r>
              <a:rPr lang="en-US" altLang="en-US" b="1" dirty="0"/>
              <a:t>e</a:t>
            </a:r>
            <a:r>
              <a:rPr lang="en-US" altLang="en-US" dirty="0"/>
              <a:t>. </a:t>
            </a:r>
          </a:p>
          <a:p>
            <a:endParaRPr lang="en-US" altLang="en-US" dirty="0"/>
          </a:p>
        </p:txBody>
      </p:sp>
      <p:sp>
        <p:nvSpPr>
          <p:cNvPr id="183300" name="Slide Number Placeholder 3">
            <a:extLst>
              <a:ext uri="{FF2B5EF4-FFF2-40B4-BE49-F238E27FC236}">
                <a16:creationId xmlns:a16="http://schemas.microsoft.com/office/drawing/2014/main" id="{F6728557-538D-4597-969A-FADB533CD8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373273-F08B-4729-A8C8-0E65CE68CDDB}" type="slidenum">
              <a:rPr lang="en-US" altLang="en-US">
                <a:solidFill>
                  <a:srgbClr val="000000"/>
                </a:solidFill>
                <a:latin typeface="Calibri" panose="020F0502020204030204" pitchFamily="34" charset="0"/>
              </a:rPr>
              <a:pPr/>
              <a:t>91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26876AFC-AAC9-4B84-92CD-D2854002EF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CC36F0E7-BF2F-4306-99DE-7F518FF5B3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Comparison of social visual engagement in epidemiologically ascertained toddlers from the general population relative to two cohorts of toddlers diagnosed with autism spectrum disorder.</a:t>
            </a:r>
            <a:br>
              <a:rPr lang="en-US" altLang="en-US" b="1"/>
            </a:br>
            <a:r>
              <a:rPr lang="en-US" altLang="en-US" b="1"/>
              <a:t>a</a:t>
            </a:r>
            <a:r>
              <a:rPr lang="en-US" altLang="en-US"/>
              <a:t>, Raw data marking individual levels of eye- and mouth-looking in </a:t>
            </a:r>
          </a:p>
          <a:p>
            <a:r>
              <a:rPr lang="en-US" altLang="en-US"/>
              <a:t>250 epidemiologically ascertained toddlers watching video scenes of</a:t>
            </a:r>
            <a:br>
              <a:rPr lang="en-US" altLang="en-US"/>
            </a:br>
            <a:r>
              <a:rPr lang="en-US" altLang="en-US"/>
              <a:t>peer interaction. </a:t>
            </a:r>
            <a:r>
              <a:rPr lang="en-US" altLang="en-US" b="1"/>
              <a:t>b</a:t>
            </a:r>
            <a:r>
              <a:rPr lang="en-US" altLang="en-US"/>
              <a:t>, Population density contours for the data in </a:t>
            </a:r>
            <a:r>
              <a:rPr lang="en-US" altLang="en-US" b="1"/>
              <a:t>a</a:t>
            </a:r>
            <a:r>
              <a:rPr lang="en-US" altLang="en-US"/>
              <a:t>.</a:t>
            </a:r>
            <a:br>
              <a:rPr lang="en-US" altLang="en-US"/>
            </a:br>
            <a:r>
              <a:rPr lang="en-US" altLang="en-US" b="1"/>
              <a:t>c</a:t>
            </a:r>
            <a:r>
              <a:rPr lang="en-US" altLang="en-US"/>
              <a:t>, Comparison with data from 43 toddlers diagnosed with autism spectrum disorder (ASD). The black line marks classification boundary from linear discriminant analysis. </a:t>
            </a:r>
            <a:r>
              <a:rPr lang="en-US" altLang="en-US" b="1"/>
              <a:t>d</a:t>
            </a:r>
            <a:r>
              <a:rPr lang="en-US" altLang="en-US"/>
              <a:t>, Classification based on individual levels of social visual engagement. Threshold for the receiver-operating characteristic (ROC) curve varied by extent of eye- and mouth-looking. CI, confidence interval. </a:t>
            </a:r>
            <a:r>
              <a:rPr lang="en-US" altLang="en-US" b="1"/>
              <a:t>e</a:t>
            </a:r>
            <a:r>
              <a:rPr lang="en-US" altLang="en-US"/>
              <a:t>, Data from the replication cohort of 45 toddlers with ASD. Classification boundary as in </a:t>
            </a:r>
            <a:r>
              <a:rPr lang="en-US" altLang="en-US" b="1"/>
              <a:t>c</a:t>
            </a:r>
            <a:r>
              <a:rPr lang="en-US" altLang="en-US"/>
              <a:t>. </a:t>
            </a:r>
            <a:r>
              <a:rPr lang="en-US" altLang="en-US" b="1"/>
              <a:t>f</a:t>
            </a:r>
            <a:r>
              <a:rPr lang="en-US" altLang="en-US"/>
              <a:t>, Classification based on individual levels of social visual engagement. As in </a:t>
            </a:r>
            <a:r>
              <a:rPr lang="en-US" altLang="en-US" b="1"/>
              <a:t>d</a:t>
            </a:r>
            <a:r>
              <a:rPr lang="en-US" altLang="en-US"/>
              <a:t>, threshold for the ROC curve varied by extent of eye- and mouth-looking. Black diamond on red empirical ROC marks true-positive and false-positive rates observed in replication cohort using the optimal threshold identified in C and d</a:t>
            </a:r>
          </a:p>
          <a:p>
            <a:endParaRPr lang="en-US" altLang="en-US"/>
          </a:p>
        </p:txBody>
      </p:sp>
      <p:sp>
        <p:nvSpPr>
          <p:cNvPr id="185348" name="Slide Number Placeholder 3">
            <a:extLst>
              <a:ext uri="{FF2B5EF4-FFF2-40B4-BE49-F238E27FC236}">
                <a16:creationId xmlns:a16="http://schemas.microsoft.com/office/drawing/2014/main" id="{B0D97528-324B-4F91-8934-0FE8452A50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5FA05A-A143-4A77-AE15-7423A4A75510}" type="slidenum">
              <a:rPr lang="en-US" altLang="en-US">
                <a:solidFill>
                  <a:srgbClr val="000000"/>
                </a:solidFill>
                <a:latin typeface="Calibri" panose="020F0502020204030204" pitchFamily="34" charset="0"/>
              </a:rPr>
              <a:pPr/>
              <a:t>92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E1FEFCC9-B763-45E6-9905-92F8879B6A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a:extLst>
              <a:ext uri="{FF2B5EF4-FFF2-40B4-BE49-F238E27FC236}">
                <a16:creationId xmlns:a16="http://schemas.microsoft.com/office/drawing/2014/main" id="{68B53AD4-90C9-4AEC-8F53-DE29FE0E76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7396" name="Slide Number Placeholder 3">
            <a:extLst>
              <a:ext uri="{FF2B5EF4-FFF2-40B4-BE49-F238E27FC236}">
                <a16:creationId xmlns:a16="http://schemas.microsoft.com/office/drawing/2014/main" id="{094D5AF8-82E6-412C-8A35-5289401D85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139CDA-1833-4A75-BF8C-51561348D2FC}" type="slidenum">
              <a:rPr lang="en-US" altLang="en-US">
                <a:solidFill>
                  <a:srgbClr val="000000"/>
                </a:solidFill>
                <a:latin typeface="Calibri" panose="020F0502020204030204" pitchFamily="34" charset="0"/>
              </a:rPr>
              <a:pPr/>
              <a:t>93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AC5BD-4653-4F0F-BD17-4AB6111ABB00}" type="slidenum">
              <a:rPr lang="en-US"/>
              <a:pPr/>
              <a:t>94</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4412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defTabSz="930275" eaLnBrk="0" fontAlgn="base" hangingPunct="0">
              <a:spcBef>
                <a:spcPct val="0"/>
              </a:spcBef>
              <a:spcAft>
                <a:spcPct val="0"/>
              </a:spcAft>
              <a:defRPr sz="3200">
                <a:solidFill>
                  <a:schemeClr val="tx1"/>
                </a:solidFill>
                <a:latin typeface="Times New Roman" pitchFamily="18" charset="0"/>
              </a:defRPr>
            </a:lvl6pPr>
            <a:lvl7pPr marL="2971800" indent="-228600" defTabSz="930275" eaLnBrk="0" fontAlgn="base" hangingPunct="0">
              <a:spcBef>
                <a:spcPct val="0"/>
              </a:spcBef>
              <a:spcAft>
                <a:spcPct val="0"/>
              </a:spcAft>
              <a:defRPr sz="3200">
                <a:solidFill>
                  <a:schemeClr val="tx1"/>
                </a:solidFill>
                <a:latin typeface="Times New Roman" pitchFamily="18" charset="0"/>
              </a:defRPr>
            </a:lvl7pPr>
            <a:lvl8pPr marL="3429000" indent="-228600" defTabSz="930275" eaLnBrk="0" fontAlgn="base" hangingPunct="0">
              <a:spcBef>
                <a:spcPct val="0"/>
              </a:spcBef>
              <a:spcAft>
                <a:spcPct val="0"/>
              </a:spcAft>
              <a:defRPr sz="3200">
                <a:solidFill>
                  <a:schemeClr val="tx1"/>
                </a:solidFill>
                <a:latin typeface="Times New Roman" pitchFamily="18" charset="0"/>
              </a:defRPr>
            </a:lvl8pPr>
            <a:lvl9pPr marL="3886200" indent="-228600" defTabSz="930275" eaLnBrk="0" fontAlgn="base" hangingPunct="0">
              <a:spcBef>
                <a:spcPct val="0"/>
              </a:spcBef>
              <a:spcAft>
                <a:spcPct val="0"/>
              </a:spcAft>
              <a:defRPr sz="3200">
                <a:solidFill>
                  <a:schemeClr val="tx1"/>
                </a:solidFill>
                <a:latin typeface="Times New Roman" pitchFamily="18" charset="0"/>
              </a:defRPr>
            </a:lvl9pPr>
          </a:lstStyle>
          <a:p>
            <a:fld id="{30555B2C-5197-41CC-9380-C36FCCE33733}" type="slidenum">
              <a:rPr lang="en-US" altLang="en-US" sz="1200" smtClean="0"/>
              <a:pPr/>
              <a:t>96</a:t>
            </a:fld>
            <a:endParaRPr lang="en-US" altLang="en-US" sz="1200"/>
          </a:p>
        </p:txBody>
      </p:sp>
      <p:sp>
        <p:nvSpPr>
          <p:cNvPr id="88067" name="Rectangle 1026"/>
          <p:cNvSpPr>
            <a:spLocks noGrp="1" noRot="1" noChangeAspect="1" noChangeArrowheads="1" noTextEdit="1"/>
          </p:cNvSpPr>
          <p:nvPr>
            <p:ph type="sldImg"/>
          </p:nvPr>
        </p:nvSpPr>
        <p:spPr>
          <a:ln/>
        </p:spPr>
      </p:sp>
      <p:sp>
        <p:nvSpPr>
          <p:cNvPr id="880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14754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3200">
                <a:solidFill>
                  <a:schemeClr val="tx1"/>
                </a:solidFill>
                <a:latin typeface="Times New Roman" pitchFamily="18" charset="0"/>
              </a:defRPr>
            </a:lvl1pPr>
            <a:lvl2pPr marL="742950" indent="-285750" defTabSz="930275">
              <a:defRPr sz="3200">
                <a:solidFill>
                  <a:schemeClr val="tx1"/>
                </a:solidFill>
                <a:latin typeface="Times New Roman" pitchFamily="18" charset="0"/>
              </a:defRPr>
            </a:lvl2pPr>
            <a:lvl3pPr marL="1143000" indent="-228600" defTabSz="930275">
              <a:defRPr sz="3200">
                <a:solidFill>
                  <a:schemeClr val="tx1"/>
                </a:solidFill>
                <a:latin typeface="Times New Roman" pitchFamily="18" charset="0"/>
              </a:defRPr>
            </a:lvl3pPr>
            <a:lvl4pPr marL="1600200" indent="-228600" defTabSz="930275">
              <a:defRPr sz="3200">
                <a:solidFill>
                  <a:schemeClr val="tx1"/>
                </a:solidFill>
                <a:latin typeface="Times New Roman" pitchFamily="18" charset="0"/>
              </a:defRPr>
            </a:lvl4pPr>
            <a:lvl5pPr marL="2057400" indent="-228600" defTabSz="930275">
              <a:defRPr sz="3200">
                <a:solidFill>
                  <a:schemeClr val="tx1"/>
                </a:solidFill>
                <a:latin typeface="Times New Roman" pitchFamily="18" charset="0"/>
              </a:defRPr>
            </a:lvl5pPr>
            <a:lvl6pPr marL="2514600" indent="-228600" defTabSz="930275" eaLnBrk="0" fontAlgn="base" hangingPunct="0">
              <a:spcBef>
                <a:spcPct val="0"/>
              </a:spcBef>
              <a:spcAft>
                <a:spcPct val="0"/>
              </a:spcAft>
              <a:defRPr sz="3200">
                <a:solidFill>
                  <a:schemeClr val="tx1"/>
                </a:solidFill>
                <a:latin typeface="Times New Roman" pitchFamily="18" charset="0"/>
              </a:defRPr>
            </a:lvl6pPr>
            <a:lvl7pPr marL="2971800" indent="-228600" defTabSz="930275" eaLnBrk="0" fontAlgn="base" hangingPunct="0">
              <a:spcBef>
                <a:spcPct val="0"/>
              </a:spcBef>
              <a:spcAft>
                <a:spcPct val="0"/>
              </a:spcAft>
              <a:defRPr sz="3200">
                <a:solidFill>
                  <a:schemeClr val="tx1"/>
                </a:solidFill>
                <a:latin typeface="Times New Roman" pitchFamily="18" charset="0"/>
              </a:defRPr>
            </a:lvl7pPr>
            <a:lvl8pPr marL="3429000" indent="-228600" defTabSz="930275" eaLnBrk="0" fontAlgn="base" hangingPunct="0">
              <a:spcBef>
                <a:spcPct val="0"/>
              </a:spcBef>
              <a:spcAft>
                <a:spcPct val="0"/>
              </a:spcAft>
              <a:defRPr sz="3200">
                <a:solidFill>
                  <a:schemeClr val="tx1"/>
                </a:solidFill>
                <a:latin typeface="Times New Roman" pitchFamily="18" charset="0"/>
              </a:defRPr>
            </a:lvl8pPr>
            <a:lvl9pPr marL="3886200" indent="-228600" defTabSz="930275" eaLnBrk="0" fontAlgn="base" hangingPunct="0">
              <a:spcBef>
                <a:spcPct val="0"/>
              </a:spcBef>
              <a:spcAft>
                <a:spcPct val="0"/>
              </a:spcAft>
              <a:defRPr sz="3200">
                <a:solidFill>
                  <a:schemeClr val="tx1"/>
                </a:solidFill>
                <a:latin typeface="Times New Roman" pitchFamily="18" charset="0"/>
              </a:defRPr>
            </a:lvl9pPr>
          </a:lstStyle>
          <a:p>
            <a:fld id="{F56C1496-6FA8-404C-8424-4B051C11EF40}" type="slidenum">
              <a:rPr lang="en-US" altLang="en-US" sz="1200" smtClean="0"/>
              <a:pPr/>
              <a:t>97</a:t>
            </a:fld>
            <a:endParaRPr lang="en-US" alt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269608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400" b="1">
                <a:latin typeface="Calibri" panose="020F0502020204030204" pitchFamily="34" charset="0"/>
                <a:ea typeface="ＭＳ Ｐゴシック" panose="020B0600070205080204" pitchFamily="34" charset="-128"/>
              </a:rPr>
              <a:t>Fixation Duration: </a:t>
            </a:r>
            <a:r>
              <a:rPr lang="en-US" altLang="en-US">
                <a:latin typeface="Calibri" panose="020F0502020204030204" pitchFamily="34" charset="0"/>
                <a:ea typeface="ＭＳ Ｐゴシック" panose="020B0600070205080204" pitchFamily="34" charset="-128"/>
              </a:rPr>
              <a:t>Time between saccadic eye movements when eyes are relatively stable</a:t>
            </a:r>
          </a:p>
          <a:p>
            <a:pPr eaLnBrk="1" hangingPunct="1">
              <a:buFontTx/>
              <a:buChar char="•"/>
            </a:pPr>
            <a:endParaRPr lang="en-US" altLang="en-US">
              <a:latin typeface="Calibri" panose="020F0502020204030204" pitchFamily="34" charset="0"/>
              <a:ea typeface="ＭＳ Ｐゴシック" panose="020B0600070205080204" pitchFamily="34" charset="-128"/>
            </a:endParaRPr>
          </a:p>
          <a:p>
            <a:pPr eaLnBrk="1" hangingPunct="1">
              <a:buFontTx/>
              <a:buChar char="•"/>
            </a:pPr>
            <a:r>
              <a:rPr lang="en-US" altLang="en-US">
                <a:latin typeface="Calibri" panose="020F0502020204030204" pitchFamily="34" charset="0"/>
                <a:ea typeface="ＭＳ Ｐゴシック" panose="020B0600070205080204" pitchFamily="34" charset="-128"/>
              </a:rPr>
              <a:t> Infant attention correlates with attention in toddlerhood/preadolescence</a:t>
            </a:r>
          </a:p>
          <a:p>
            <a:pPr eaLnBrk="1" hangingPunct="1">
              <a:buFontTx/>
              <a:buChar char="•"/>
            </a:pPr>
            <a:r>
              <a:rPr lang="en-US" altLang="en-US">
                <a:latin typeface="Calibri" panose="020F0502020204030204" pitchFamily="34" charset="0"/>
                <a:ea typeface="ＭＳ Ｐゴシック" panose="020B0600070205080204" pitchFamily="34" charset="-128"/>
              </a:rPr>
              <a:t> Infant attention correlates with IQ at age 11</a:t>
            </a:r>
          </a:p>
          <a:p>
            <a:pPr eaLnBrk="1" hangingPunct="1"/>
            <a:endParaRPr lang="en-US" altLang="en-US">
              <a:latin typeface="Arial" panose="020B0604020202020204" pitchFamily="34" charset="0"/>
              <a:ea typeface="ＭＳ Ｐゴシック" panose="020B0600070205080204" pitchFamily="34" charset="-128"/>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1B3282-1EE9-4040-B17C-6B53521A2F6C}" type="slidenum">
              <a:rPr lang="en-US" altLang="en-US" sz="1200">
                <a:solidFill>
                  <a:srgbClr val="000000"/>
                </a:solidFill>
              </a:rPr>
              <a:pPr eaLnBrk="1" hangingPunct="1"/>
              <a:t>99</a:t>
            </a:fld>
            <a:endParaRPr lang="en-US" altLang="en-US" sz="1200">
              <a:solidFill>
                <a:srgbClr val="000000"/>
              </a:solidFill>
            </a:endParaRPr>
          </a:p>
        </p:txBody>
      </p:sp>
    </p:spTree>
    <p:extLst>
      <p:ext uri="{BB962C8B-B14F-4D97-AF65-F5344CB8AC3E}">
        <p14:creationId xmlns:p14="http://schemas.microsoft.com/office/powerpoint/2010/main" val="156498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14</a:t>
            </a:fld>
            <a:endParaRPr lang="en-US"/>
          </a:p>
        </p:txBody>
      </p:sp>
    </p:spTree>
    <p:extLst>
      <p:ext uri="{BB962C8B-B14F-4D97-AF65-F5344CB8AC3E}">
        <p14:creationId xmlns:p14="http://schemas.microsoft.com/office/powerpoint/2010/main" val="1588218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2000" b="1">
                <a:latin typeface="Calibri" panose="020F0502020204030204" pitchFamily="34" charset="0"/>
                <a:ea typeface="ＭＳ Ｐゴシック" panose="020B0600070205080204" pitchFamily="34" charset="-128"/>
              </a:rPr>
              <a:t>Executive attention &amp; Temperament</a:t>
            </a:r>
            <a:endParaRPr lang="en-US" altLang="en-US" sz="2000" b="1">
              <a:latin typeface="Calibri" panose="020F0502020204030204" pitchFamily="34" charset="0"/>
              <a:ea typeface="ＭＳ Ｐゴシック" panose="020B0600070205080204" pitchFamily="34" charset="-128"/>
              <a:sym typeface="Wingdings" panose="05000000000000000000" pitchFamily="2" charset="2"/>
            </a:endParaRPr>
          </a:p>
          <a:p>
            <a:pPr lvl="1"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Fixation relates to Executive attention because it involves a conflict between keeping eyes stationary &amp; disengaging</a:t>
            </a:r>
            <a:endParaRPr lang="en-US" altLang="en-US" sz="2000" b="1">
              <a:latin typeface="Calibri" panose="020F0502020204030204" pitchFamily="34" charset="0"/>
              <a:ea typeface="ＭＳ Ｐゴシック" panose="020B0600070205080204" pitchFamily="34" charset="-128"/>
            </a:endParaRPr>
          </a:p>
          <a:p>
            <a:pPr lvl="1"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Time spent resolving conflict (Stroop) correlates with parent reports of </a:t>
            </a:r>
            <a:r>
              <a:rPr lang="en-US" altLang="en-US" sz="2000" b="1">
                <a:latin typeface="Calibri" panose="020F0502020204030204" pitchFamily="34" charset="0"/>
                <a:ea typeface="ＭＳ Ｐゴシック" panose="020B0600070205080204" pitchFamily="34" charset="-128"/>
              </a:rPr>
              <a:t>Effortful Control </a:t>
            </a:r>
            <a:r>
              <a:rPr lang="en-US" altLang="en-US" sz="2000">
                <a:latin typeface="Calibri" panose="020F0502020204030204" pitchFamily="34" charset="0"/>
                <a:ea typeface="ＭＳ Ｐゴシック" panose="020B0600070205080204" pitchFamily="34" charset="-128"/>
              </a:rPr>
              <a:t>– temperament trait of ability to regulate emotions &amp; inhibit dominant response to activate a subdominant response</a:t>
            </a:r>
          </a:p>
          <a:p>
            <a:pPr lvl="2"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E.C. is negatively correlated with </a:t>
            </a:r>
            <a:r>
              <a:rPr lang="en-US" altLang="en-US" sz="2000" b="1">
                <a:latin typeface="Calibri" panose="020F0502020204030204" pitchFamily="34" charset="0"/>
                <a:ea typeface="ＭＳ Ｐゴシック" panose="020B0600070205080204" pitchFamily="34" charset="-128"/>
              </a:rPr>
              <a:t>Surgency </a:t>
            </a:r>
            <a:r>
              <a:rPr lang="en-US" altLang="en-US" sz="2000">
                <a:latin typeface="Calibri" panose="020F0502020204030204" pitchFamily="34" charset="0"/>
                <a:ea typeface="ＭＳ Ｐゴシック" panose="020B0600070205080204" pitchFamily="34" charset="-128"/>
              </a:rPr>
              <a:t>(trait aspect temperament in which person exhibits high levels of extraversion, motor activity, and impulsivity), impulsivity, and hyperactivity</a:t>
            </a:r>
          </a:p>
          <a:p>
            <a:pPr lvl="2"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E.C. differentiates reliably between typically developing children &amp; those with ADHD (children w/ADHD score lower on E.C.)</a:t>
            </a:r>
          </a:p>
          <a:p>
            <a:pPr eaLnBrk="1" hangingPunct="1"/>
            <a:endParaRPr lang="en-US" altLang="en-US">
              <a:latin typeface="Arial" panose="020B0604020202020204" pitchFamily="34" charset="0"/>
              <a:ea typeface="ＭＳ Ｐゴシック" panose="020B0600070205080204" pitchFamily="34" charset="-128"/>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F2B0E3B-AA53-4CBD-8E0E-C4090717AD84}" type="slidenum">
              <a:rPr lang="en-US" altLang="en-US" sz="1200">
                <a:solidFill>
                  <a:srgbClr val="000000"/>
                </a:solidFill>
              </a:rPr>
              <a:pPr eaLnBrk="1" hangingPunct="1"/>
              <a:t>100</a:t>
            </a:fld>
            <a:endParaRPr lang="en-US" altLang="en-US" sz="1200">
              <a:solidFill>
                <a:srgbClr val="000000"/>
              </a:solidFill>
            </a:endParaRPr>
          </a:p>
        </p:txBody>
      </p:sp>
    </p:spTree>
    <p:extLst>
      <p:ext uri="{BB962C8B-B14F-4D97-AF65-F5344CB8AC3E}">
        <p14:creationId xmlns:p14="http://schemas.microsoft.com/office/powerpoint/2010/main" val="21207784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2000" b="1">
                <a:latin typeface="Calibri" panose="020F0502020204030204" pitchFamily="34" charset="0"/>
                <a:ea typeface="ＭＳ Ｐゴシック" panose="020B0600070205080204" pitchFamily="34" charset="-128"/>
              </a:rPr>
              <a:t>Executive attention &amp; Temperament</a:t>
            </a:r>
            <a:endParaRPr lang="en-US" altLang="en-US" sz="2000" b="1">
              <a:latin typeface="Calibri" panose="020F0502020204030204" pitchFamily="34" charset="0"/>
              <a:ea typeface="ＭＳ Ｐゴシック" panose="020B0600070205080204" pitchFamily="34" charset="-128"/>
              <a:sym typeface="Wingdings" panose="05000000000000000000" pitchFamily="2" charset="2"/>
            </a:endParaRPr>
          </a:p>
          <a:p>
            <a:pPr lvl="1"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Fixation relates to Executive attention because it involves a conflict between keeping eyes stationary &amp; disengaging</a:t>
            </a:r>
            <a:endParaRPr lang="en-US" altLang="en-US" sz="2000" b="1">
              <a:latin typeface="Calibri" panose="020F0502020204030204" pitchFamily="34" charset="0"/>
              <a:ea typeface="ＭＳ Ｐゴシック" panose="020B0600070205080204" pitchFamily="34" charset="-128"/>
            </a:endParaRPr>
          </a:p>
          <a:p>
            <a:pPr lvl="1"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Time spent resolving conflict (Stroop) correlates with parent reports of </a:t>
            </a:r>
            <a:r>
              <a:rPr lang="en-US" altLang="en-US" sz="2000" b="1">
                <a:latin typeface="Calibri" panose="020F0502020204030204" pitchFamily="34" charset="0"/>
                <a:ea typeface="ＭＳ Ｐゴシック" panose="020B0600070205080204" pitchFamily="34" charset="-128"/>
              </a:rPr>
              <a:t>Effortful Control </a:t>
            </a:r>
            <a:r>
              <a:rPr lang="en-US" altLang="en-US" sz="2000">
                <a:latin typeface="Calibri" panose="020F0502020204030204" pitchFamily="34" charset="0"/>
                <a:ea typeface="ＭＳ Ｐゴシック" panose="020B0600070205080204" pitchFamily="34" charset="-128"/>
              </a:rPr>
              <a:t>– temperament trait of ability to regulate emotions &amp; inhibit dominant response to activate a subdominant response</a:t>
            </a:r>
          </a:p>
          <a:p>
            <a:pPr lvl="2"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E.C. is negatively correlated with </a:t>
            </a:r>
            <a:r>
              <a:rPr lang="en-US" altLang="en-US" sz="2000" b="1">
                <a:latin typeface="Calibri" panose="020F0502020204030204" pitchFamily="34" charset="0"/>
                <a:ea typeface="ＭＳ Ｐゴシック" panose="020B0600070205080204" pitchFamily="34" charset="-128"/>
              </a:rPr>
              <a:t>Surgency </a:t>
            </a:r>
            <a:r>
              <a:rPr lang="en-US" altLang="en-US" sz="2000">
                <a:latin typeface="Calibri" panose="020F0502020204030204" pitchFamily="34" charset="0"/>
                <a:ea typeface="ＭＳ Ｐゴシック" panose="020B0600070205080204" pitchFamily="34" charset="-128"/>
              </a:rPr>
              <a:t>(trait aspect temperament in which person exhibits high levels of extraversion, motor activity, and impulsivity), impulsivity, and hyperactivity</a:t>
            </a:r>
          </a:p>
          <a:p>
            <a:pPr lvl="2" eaLnBrk="1" hangingPunct="1">
              <a:buFont typeface="Wingdings" panose="05000000000000000000" pitchFamily="2" charset="2"/>
              <a:buChar char="Ø"/>
            </a:pPr>
            <a:r>
              <a:rPr lang="en-US" altLang="en-US" sz="2000">
                <a:latin typeface="Calibri" panose="020F0502020204030204" pitchFamily="34" charset="0"/>
                <a:ea typeface="ＭＳ Ｐゴシック" panose="020B0600070205080204" pitchFamily="34" charset="-128"/>
              </a:rPr>
              <a:t>E.C. differentiates reliably between typically developing children &amp; those with ADHD (children w/ADHD score lower on E.C.)</a:t>
            </a:r>
          </a:p>
          <a:p>
            <a:pPr eaLnBrk="1" hangingPunct="1"/>
            <a:endParaRPr lang="en-US" altLang="en-US">
              <a:latin typeface="Arial" panose="020B0604020202020204" pitchFamily="34" charset="0"/>
              <a:ea typeface="ＭＳ Ｐゴシック" panose="020B0600070205080204" pitchFamily="34" charset="-128"/>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A5AABB-696A-4061-B3FD-839E3EED4FA9}" type="slidenum">
              <a:rPr lang="en-US" altLang="en-US" sz="1200">
                <a:solidFill>
                  <a:srgbClr val="000000"/>
                </a:solidFill>
              </a:rPr>
              <a:pPr eaLnBrk="1" hangingPunct="1"/>
              <a:t>101</a:t>
            </a:fld>
            <a:endParaRPr lang="en-US" altLang="en-US" sz="1200">
              <a:solidFill>
                <a:srgbClr val="000000"/>
              </a:solidFill>
            </a:endParaRPr>
          </a:p>
        </p:txBody>
      </p:sp>
    </p:spTree>
    <p:extLst>
      <p:ext uri="{BB962C8B-B14F-4D97-AF65-F5344CB8AC3E}">
        <p14:creationId xmlns:p14="http://schemas.microsoft.com/office/powerpoint/2010/main" val="5581327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400" b="1" dirty="0">
                <a:latin typeface="Calibri" panose="020F0502020204030204" pitchFamily="34" charset="0"/>
                <a:ea typeface="ＭＳ Ｐゴシック" panose="020B0600070205080204" pitchFamily="34" charset="-128"/>
              </a:rPr>
              <a:t>Fixation Duration: </a:t>
            </a:r>
            <a:r>
              <a:rPr lang="en-US" altLang="en-US" dirty="0">
                <a:latin typeface="Calibri" panose="020F0502020204030204" pitchFamily="34" charset="0"/>
                <a:ea typeface="ＭＳ Ｐゴシック" panose="020B0600070205080204" pitchFamily="34" charset="-128"/>
              </a:rPr>
              <a:t>Time between saccadic eye movements when eyes are relatively stable</a:t>
            </a:r>
          </a:p>
          <a:p>
            <a:pPr eaLnBrk="1" hangingPunct="1">
              <a:buFontTx/>
              <a:buChar char="•"/>
            </a:pPr>
            <a:endParaRPr lang="en-US" altLang="en-US" dirty="0">
              <a:latin typeface="Calibri" panose="020F0502020204030204" pitchFamily="34" charset="0"/>
              <a:ea typeface="ＭＳ Ｐゴシック" panose="020B0600070205080204" pitchFamily="34" charset="-128"/>
            </a:endParaRPr>
          </a:p>
          <a:p>
            <a:pPr eaLnBrk="1" hangingPunct="1">
              <a:buFontTx/>
              <a:buChar char="•"/>
            </a:pPr>
            <a:r>
              <a:rPr lang="en-US" altLang="en-US" dirty="0">
                <a:latin typeface="Calibri" panose="020F0502020204030204" pitchFamily="34" charset="0"/>
                <a:ea typeface="ＭＳ Ｐゴシック" panose="020B0600070205080204" pitchFamily="34" charset="-128"/>
              </a:rPr>
              <a:t> Infant attention correlates with attention in toddlerhood/preadolescence</a:t>
            </a:r>
          </a:p>
          <a:p>
            <a:pPr eaLnBrk="1" hangingPunct="1">
              <a:buFontTx/>
              <a:buChar char="•"/>
            </a:pPr>
            <a:r>
              <a:rPr lang="en-US" altLang="en-US" dirty="0">
                <a:latin typeface="Calibri" panose="020F0502020204030204" pitchFamily="34" charset="0"/>
                <a:ea typeface="ＭＳ Ｐゴシック" panose="020B0600070205080204" pitchFamily="34" charset="-128"/>
              </a:rPr>
              <a:t> Infant attention correlates with IQ at age 11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accent1">
                    <a:satMod val="150000"/>
                  </a:schemeClr>
                </a:solidFill>
                <a:latin typeface="Calibri"/>
                <a:ea typeface="+mj-ea"/>
                <a:cs typeface="Calibri"/>
              </a:rPr>
              <a:t>Individual Differences in Infant Fixation Duration </a:t>
            </a:r>
            <a:r>
              <a:rPr lang="en-US" sz="1050" b="0" dirty="0">
                <a:solidFill>
                  <a:schemeClr val="accent1">
                    <a:satMod val="150000"/>
                  </a:schemeClr>
                </a:solidFill>
                <a:latin typeface="Arial"/>
                <a:ea typeface="+mj-ea"/>
                <a:cs typeface="Arial"/>
              </a:rPr>
              <a:t>(</a:t>
            </a:r>
            <a:r>
              <a:rPr lang="en-US" sz="1050" b="0" dirty="0" err="1">
                <a:solidFill>
                  <a:schemeClr val="accent1">
                    <a:satMod val="150000"/>
                  </a:schemeClr>
                </a:solidFill>
                <a:latin typeface="Arial"/>
                <a:ea typeface="+mj-ea"/>
                <a:cs typeface="Arial"/>
              </a:rPr>
              <a:t>Papageorgiou</a:t>
            </a:r>
            <a:r>
              <a:rPr lang="en-US" sz="1050" b="0" dirty="0">
                <a:solidFill>
                  <a:schemeClr val="accent1">
                    <a:satMod val="150000"/>
                  </a:schemeClr>
                </a:solidFill>
                <a:latin typeface="Arial"/>
                <a:ea typeface="+mj-ea"/>
                <a:cs typeface="Arial"/>
              </a:rPr>
              <a:t> et al., 2014)</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C1B3282-1EE9-4040-B17C-6B53521A2F6C}" type="slidenum">
              <a:rPr lang="en-US" altLang="en-US" sz="1200">
                <a:solidFill>
                  <a:srgbClr val="000000"/>
                </a:solidFill>
              </a:rPr>
              <a:pPr eaLnBrk="1" hangingPunct="1"/>
              <a:t>102</a:t>
            </a:fld>
            <a:endParaRPr lang="en-US" altLang="en-US" sz="1200">
              <a:solidFill>
                <a:srgbClr val="000000"/>
              </a:solidFill>
            </a:endParaRPr>
          </a:p>
        </p:txBody>
      </p:sp>
    </p:spTree>
    <p:extLst>
      <p:ext uri="{BB962C8B-B14F-4D97-AF65-F5344CB8AC3E}">
        <p14:creationId xmlns:p14="http://schemas.microsoft.com/office/powerpoint/2010/main" val="2041399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91C66EF-54A2-4175-AEC2-027F17D637F7}" type="slidenum">
              <a:rPr lang="en-US" altLang="en-US" sz="1200">
                <a:solidFill>
                  <a:srgbClr val="000000"/>
                </a:solidFill>
              </a:rPr>
              <a:pPr eaLnBrk="1" hangingPunct="1"/>
              <a:t>103</a:t>
            </a:fld>
            <a:endParaRPr lang="en-US" altLang="en-US" sz="1200">
              <a:solidFill>
                <a:srgbClr val="000000"/>
              </a:solidFill>
            </a:endParaRPr>
          </a:p>
        </p:txBody>
      </p:sp>
    </p:spTree>
    <p:extLst>
      <p:ext uri="{BB962C8B-B14F-4D97-AF65-F5344CB8AC3E}">
        <p14:creationId xmlns:p14="http://schemas.microsoft.com/office/powerpoint/2010/main" val="34301942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1077292-09A5-4089-9A39-B0CD33E7B74C}" type="slidenum">
              <a:rPr lang="en-US" altLang="en-US" sz="1200">
                <a:solidFill>
                  <a:srgbClr val="000000"/>
                </a:solidFill>
              </a:rPr>
              <a:pPr eaLnBrk="1" hangingPunct="1"/>
              <a:t>104</a:t>
            </a:fld>
            <a:endParaRPr lang="en-US" altLang="en-US" sz="1200">
              <a:solidFill>
                <a:srgbClr val="000000"/>
              </a:solidFill>
            </a:endParaRPr>
          </a:p>
        </p:txBody>
      </p:sp>
    </p:spTree>
    <p:extLst>
      <p:ext uri="{BB962C8B-B14F-4D97-AF65-F5344CB8AC3E}">
        <p14:creationId xmlns:p14="http://schemas.microsoft.com/office/powerpoint/2010/main" val="3696541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0B5507-3056-4858-B085-C479D2D8854A}" type="slidenum">
              <a:rPr lang="en-US" altLang="en-US" sz="1200">
                <a:solidFill>
                  <a:srgbClr val="000000"/>
                </a:solidFill>
              </a:rPr>
              <a:pPr eaLnBrk="1" hangingPunct="1"/>
              <a:t>105</a:t>
            </a:fld>
            <a:endParaRPr lang="en-US" altLang="en-US" sz="1200">
              <a:solidFill>
                <a:srgbClr val="000000"/>
              </a:solidFill>
            </a:endParaRPr>
          </a:p>
        </p:txBody>
      </p:sp>
    </p:spTree>
    <p:extLst>
      <p:ext uri="{BB962C8B-B14F-4D97-AF65-F5344CB8AC3E}">
        <p14:creationId xmlns:p14="http://schemas.microsoft.com/office/powerpoint/2010/main" val="10915934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3782CE-C8B5-44ED-A355-2BAB444EE303}" type="slidenum">
              <a:rPr lang="en-US" altLang="en-US" sz="1200">
                <a:solidFill>
                  <a:srgbClr val="000000"/>
                </a:solidFill>
              </a:rPr>
              <a:pPr eaLnBrk="1" hangingPunct="1"/>
              <a:t>106</a:t>
            </a:fld>
            <a:endParaRPr lang="en-US" altLang="en-US" sz="1200">
              <a:solidFill>
                <a:srgbClr val="000000"/>
              </a:solidFill>
            </a:endParaRPr>
          </a:p>
        </p:txBody>
      </p:sp>
    </p:spTree>
    <p:extLst>
      <p:ext uri="{BB962C8B-B14F-4D97-AF65-F5344CB8AC3E}">
        <p14:creationId xmlns:p14="http://schemas.microsoft.com/office/powerpoint/2010/main" val="2384452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07EEDA9-9420-48E3-9838-C658B86D1E88}" type="slidenum">
              <a:rPr lang="en-US" altLang="en-US" sz="1200">
                <a:solidFill>
                  <a:srgbClr val="000000"/>
                </a:solidFill>
              </a:rPr>
              <a:pPr eaLnBrk="1" hangingPunct="1"/>
              <a:t>107</a:t>
            </a:fld>
            <a:endParaRPr lang="en-US" altLang="en-US" sz="1200">
              <a:solidFill>
                <a:srgbClr val="000000"/>
              </a:solidFill>
            </a:endParaRPr>
          </a:p>
        </p:txBody>
      </p:sp>
    </p:spTree>
    <p:extLst>
      <p:ext uri="{BB962C8B-B14F-4D97-AF65-F5344CB8AC3E}">
        <p14:creationId xmlns:p14="http://schemas.microsoft.com/office/powerpoint/2010/main" val="33430126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To shed light on the developmental mechanisms that link attention in infancy to temperament and behavior in childhood, we explored whether the interactive effect of infant fixation duration and age of the infant explained variation in effortful control, </a:t>
            </a:r>
            <a:r>
              <a:rPr lang="en-US" altLang="en-US" dirty="0" err="1">
                <a:latin typeface="Arial" panose="020B0604020202020204" pitchFamily="34" charset="0"/>
                <a:ea typeface="ＭＳ Ｐゴシック" panose="020B0600070205080204" pitchFamily="34" charset="-128"/>
              </a:rPr>
              <a:t>surgency</a:t>
            </a:r>
            <a:r>
              <a:rPr lang="en-US" altLang="en-US" dirty="0">
                <a:latin typeface="Arial" panose="020B0604020202020204" pitchFamily="34" charset="0"/>
                <a:ea typeface="ＭＳ Ｐゴシック" panose="020B0600070205080204" pitchFamily="34" charset="-128"/>
              </a:rPr>
              <a:t>, and hyperactivity- inattention. Table S4 in the Supplemental Material </a:t>
            </a:r>
            <a:r>
              <a:rPr lang="en-US" altLang="en-US" dirty="0" err="1">
                <a:latin typeface="Arial" panose="020B0604020202020204" pitchFamily="34" charset="0"/>
                <a:ea typeface="ＭＳ Ｐゴシック" panose="020B0600070205080204" pitchFamily="34" charset="-128"/>
              </a:rPr>
              <a:t>pres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ents</a:t>
            </a:r>
            <a:r>
              <a:rPr lang="en-US" altLang="en-US" dirty="0">
                <a:latin typeface="Arial" panose="020B0604020202020204" pitchFamily="34" charset="0"/>
                <a:ea typeface="ＭＳ Ｐゴシック" panose="020B0600070205080204" pitchFamily="34" charset="-128"/>
              </a:rPr>
              <a:t> the results of the regression model. The Mean Fixation Duration × Infant Age interaction was </a:t>
            </a:r>
            <a:r>
              <a:rPr lang="en-US" altLang="en-US" dirty="0" err="1">
                <a:latin typeface="Arial" panose="020B0604020202020204" pitchFamily="34" charset="0"/>
                <a:ea typeface="ＭＳ Ｐゴシック" panose="020B0600070205080204" pitchFamily="34" charset="-128"/>
              </a:rPr>
              <a:t>signifi</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cantly</a:t>
            </a:r>
            <a:r>
              <a:rPr lang="en-US" altLang="en-US" dirty="0">
                <a:latin typeface="Arial" panose="020B0604020202020204" pitchFamily="34" charset="0"/>
                <a:ea typeface="ＭＳ Ｐゴシック" panose="020B0600070205080204" pitchFamily="34" charset="-128"/>
              </a:rPr>
              <a:t> associated with </a:t>
            </a:r>
            <a:r>
              <a:rPr lang="en-US" altLang="en-US" dirty="0" err="1">
                <a:latin typeface="Arial" panose="020B0604020202020204" pitchFamily="34" charset="0"/>
                <a:ea typeface="ＭＳ Ｐゴシック" panose="020B0600070205080204" pitchFamily="34" charset="-128"/>
              </a:rPr>
              <a:t>surgency</a:t>
            </a:r>
            <a:r>
              <a:rPr lang="en-US" altLang="en-US" dirty="0">
                <a:latin typeface="Arial" panose="020B0604020202020204" pitchFamily="34" charset="0"/>
                <a:ea typeface="ＭＳ Ｐゴシック" panose="020B0600070205080204" pitchFamily="34" charset="-128"/>
              </a:rPr>
              <a:t> in childhood (β = −0.20, </a:t>
            </a:r>
            <a:r>
              <a:rPr lang="en-US" altLang="en-US" i="1" dirty="0">
                <a:latin typeface="Arial" panose="020B0604020202020204" pitchFamily="34" charset="0"/>
                <a:ea typeface="ＭＳ Ｐゴシック" panose="020B0600070205080204" pitchFamily="34" charset="-128"/>
              </a:rPr>
              <a:t>R</a:t>
            </a:r>
            <a:r>
              <a:rPr lang="en-US" altLang="en-US" dirty="0">
                <a:latin typeface="Arial" panose="020B0604020202020204" pitchFamily="34" charset="0"/>
                <a:ea typeface="ＭＳ Ｐゴシック" panose="020B0600070205080204" pitchFamily="34" charset="-128"/>
              </a:rPr>
              <a:t>2 = .03, </a:t>
            </a:r>
            <a:r>
              <a:rPr lang="en-US" altLang="en-US" i="1" dirty="0">
                <a:latin typeface="Arial" panose="020B0604020202020204" pitchFamily="34" charset="0"/>
                <a:ea typeface="ＭＳ Ｐゴシック" panose="020B0600070205080204" pitchFamily="34" charset="-128"/>
              </a:rPr>
              <a:t>p </a:t>
            </a:r>
            <a:r>
              <a:rPr lang="en-US" altLang="en-US" dirty="0">
                <a:latin typeface="Arial" panose="020B0604020202020204" pitchFamily="34" charset="0"/>
                <a:ea typeface="ＭＳ Ｐゴシック" panose="020B0600070205080204" pitchFamily="34" charset="-128"/>
              </a:rPr>
              <a:t>= .05). This result suggests that the direction of the association between mean fixation duration and sur- </a:t>
            </a:r>
            <a:r>
              <a:rPr lang="en-US" altLang="en-US" dirty="0" err="1">
                <a:latin typeface="Arial" panose="020B0604020202020204" pitchFamily="34" charset="0"/>
                <a:ea typeface="ＭＳ Ｐゴシック" panose="020B0600070205080204" pitchFamily="34" charset="-128"/>
              </a:rPr>
              <a:t>gency</a:t>
            </a:r>
            <a:r>
              <a:rPr lang="en-US" altLang="en-US" dirty="0">
                <a:latin typeface="Arial" panose="020B0604020202020204" pitchFamily="34" charset="0"/>
                <a:ea typeface="ＭＳ Ｐゴシック" panose="020B0600070205080204" pitchFamily="34" charset="-128"/>
              </a:rPr>
              <a:t> remains the same (negative) irrespective of the age of the infant; the fact that the association is significant suggests that the variance of childhood </a:t>
            </a:r>
            <a:r>
              <a:rPr lang="en-US" altLang="en-US" dirty="0" err="1">
                <a:latin typeface="Arial" panose="020B0604020202020204" pitchFamily="34" charset="0"/>
                <a:ea typeface="ＭＳ Ｐゴシック" panose="020B0600070205080204" pitchFamily="34" charset="-128"/>
              </a:rPr>
              <a:t>surgency</a:t>
            </a:r>
            <a:r>
              <a:rPr lang="en-US" altLang="en-US" dirty="0">
                <a:latin typeface="Arial" panose="020B0604020202020204" pitchFamily="34" charset="0"/>
                <a:ea typeface="ＭＳ Ｐゴシック" panose="020B0600070205080204" pitchFamily="34" charset="-128"/>
              </a:rPr>
              <a:t> accounted for by variation in infant fixation duration increases as the age of the infant increases. </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3398D8-D4E3-494F-9356-BFCCA24E4F6E}" type="slidenum">
              <a:rPr lang="en-US" altLang="en-US" sz="1200">
                <a:solidFill>
                  <a:srgbClr val="000000"/>
                </a:solidFill>
              </a:rPr>
              <a:pPr eaLnBrk="1" hangingPunct="1"/>
              <a:t>108</a:t>
            </a:fld>
            <a:endParaRPr lang="en-US" altLang="en-US" sz="1200">
              <a:solidFill>
                <a:srgbClr val="000000"/>
              </a:solidFill>
            </a:endParaRPr>
          </a:p>
        </p:txBody>
      </p:sp>
    </p:spTree>
    <p:extLst>
      <p:ext uri="{BB962C8B-B14F-4D97-AF65-F5344CB8AC3E}">
        <p14:creationId xmlns:p14="http://schemas.microsoft.com/office/powerpoint/2010/main" val="4182266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3643AF0-4347-419B-9872-D1373329C0C1}" type="slidenum">
              <a:rPr lang="en-US" altLang="en-US" sz="1200">
                <a:solidFill>
                  <a:srgbClr val="000000"/>
                </a:solidFill>
              </a:rPr>
              <a:pPr eaLnBrk="1" hangingPunct="1"/>
              <a:t>109</a:t>
            </a:fld>
            <a:endParaRPr lang="en-US" altLang="en-US" sz="1200">
              <a:solidFill>
                <a:srgbClr val="000000"/>
              </a:solidFill>
            </a:endParaRPr>
          </a:p>
        </p:txBody>
      </p:sp>
    </p:spTree>
    <p:extLst>
      <p:ext uri="{BB962C8B-B14F-4D97-AF65-F5344CB8AC3E}">
        <p14:creationId xmlns:p14="http://schemas.microsoft.com/office/powerpoint/2010/main" val="3321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FB90B5-A128-4D07-94A1-5D1F57C60133}" type="slidenum">
              <a:rPr lang="en-US"/>
              <a:pPr/>
              <a:t>20</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dirty="0"/>
              <a:t>Preference is clear;</a:t>
            </a:r>
            <a:r>
              <a:rPr lang="en-US" baseline="0" dirty="0"/>
              <a:t> but lack of preference doesn’t necessarily mean difference not detected; therefore often rely on conditioning paradigms that involve less inference of null result</a:t>
            </a:r>
            <a:endParaRPr lang="en-US" dirty="0"/>
          </a:p>
        </p:txBody>
      </p:sp>
    </p:spTree>
    <p:extLst>
      <p:ext uri="{BB962C8B-B14F-4D97-AF65-F5344CB8AC3E}">
        <p14:creationId xmlns:p14="http://schemas.microsoft.com/office/powerpoint/2010/main" val="62917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4BD37C-4695-4B5B-B881-0431A6288E69}" type="slidenum">
              <a:rPr lang="en-US"/>
              <a:pPr/>
              <a:t>22</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636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1546581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extLst>
      <p:ext uri="{BB962C8B-B14F-4D97-AF65-F5344CB8AC3E}">
        <p14:creationId xmlns:p14="http://schemas.microsoft.com/office/powerpoint/2010/main" val="353207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extLst>
      <p:ext uri="{BB962C8B-B14F-4D97-AF65-F5344CB8AC3E}">
        <p14:creationId xmlns:p14="http://schemas.microsoft.com/office/powerpoint/2010/main" val="510312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AB5A017E-9ED8-43DB-B235-88570A46074A}" type="slidenum">
              <a:rPr lang="en-US" altLang="en-US"/>
              <a:pPr/>
              <a:t>‹#›</a:t>
            </a:fld>
            <a:endParaRPr lang="en-US" altLang="en-US"/>
          </a:p>
        </p:txBody>
      </p:sp>
    </p:spTree>
    <p:extLst>
      <p:ext uri="{BB962C8B-B14F-4D97-AF65-F5344CB8AC3E}">
        <p14:creationId xmlns:p14="http://schemas.microsoft.com/office/powerpoint/2010/main" val="172128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extLst>
      <p:ext uri="{BB962C8B-B14F-4D97-AF65-F5344CB8AC3E}">
        <p14:creationId xmlns:p14="http://schemas.microsoft.com/office/powerpoint/2010/main" val="243690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extLst>
      <p:ext uri="{BB962C8B-B14F-4D97-AF65-F5344CB8AC3E}">
        <p14:creationId xmlns:p14="http://schemas.microsoft.com/office/powerpoint/2010/main" val="36552829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extLst>
      <p:ext uri="{BB962C8B-B14F-4D97-AF65-F5344CB8AC3E}">
        <p14:creationId xmlns:p14="http://schemas.microsoft.com/office/powerpoint/2010/main" val="216410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extLst>
      <p:ext uri="{BB962C8B-B14F-4D97-AF65-F5344CB8AC3E}">
        <p14:creationId xmlns:p14="http://schemas.microsoft.com/office/powerpoint/2010/main" val="154424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extLst>
      <p:ext uri="{BB962C8B-B14F-4D97-AF65-F5344CB8AC3E}">
        <p14:creationId xmlns:p14="http://schemas.microsoft.com/office/powerpoint/2010/main" val="270295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extLst>
      <p:ext uri="{BB962C8B-B14F-4D97-AF65-F5344CB8AC3E}">
        <p14:creationId xmlns:p14="http://schemas.microsoft.com/office/powerpoint/2010/main" val="401845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315389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extLst>
      <p:ext uri="{BB962C8B-B14F-4D97-AF65-F5344CB8AC3E}">
        <p14:creationId xmlns:p14="http://schemas.microsoft.com/office/powerpoint/2010/main" val="373240247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extLst>
      <p:ext uri="{BB962C8B-B14F-4D97-AF65-F5344CB8AC3E}">
        <p14:creationId xmlns:p14="http://schemas.microsoft.com/office/powerpoint/2010/main" val="397111116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hemeOverride" Target="../theme/themeOverride1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ars.els-cdn.com/content/image/1-s2.0-S0960982216302020-mmc2.mp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nyu.databrary.org/volume/1426/slot/57645/-?asset=361384"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nyu.databrary.org/volume/5" TargetMode="External"/><Relationship Id="rId5" Type="http://schemas.openxmlformats.org/officeDocument/2006/relationships/hyperlink" Target="https://www.youtube.com/watch?v=p6cqNhHrMJA" TargetMode="External"/><Relationship Id="rId4" Type="http://schemas.openxmlformats.org/officeDocument/2006/relationships/image" Target="../media/image49.wmf"/></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54.png"/><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hemeOverride" Target="../theme/themeOverride18.xm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image" Target="../media/image59.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Psychology of Infancy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Tree>
    <p:extLst>
      <p:ext uri="{BB962C8B-B14F-4D97-AF65-F5344CB8AC3E}">
        <p14:creationId xmlns:p14="http://schemas.microsoft.com/office/powerpoint/2010/main" val="99434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lgn="ctr"/>
            <a:r>
              <a:rPr lang="en-US" sz="4000" dirty="0"/>
              <a:t>Perceptual Narrowing During Infancy: A Comparison of Language and Faces</a:t>
            </a:r>
          </a:p>
        </p:txBody>
      </p:sp>
      <p:sp>
        <p:nvSpPr>
          <p:cNvPr id="4" name="Text Placeholder 3"/>
          <p:cNvSpPr>
            <a:spLocks noGrp="1"/>
          </p:cNvSpPr>
          <p:nvPr>
            <p:ph type="body" idx="1"/>
          </p:nvPr>
        </p:nvSpPr>
        <p:spPr/>
        <p:txBody>
          <a:bodyPr>
            <a:normAutofit/>
          </a:bodyPr>
          <a:lstStyle/>
          <a:p>
            <a:r>
              <a:rPr lang="en-US" sz="2500" dirty="0"/>
              <a:t>Maurer and Werker (2013)</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812" t="3874" r="7909"/>
          <a:stretch>
            <a:fillRect/>
          </a:stretch>
        </p:blipFill>
        <p:spPr bwMode="auto">
          <a:xfrm>
            <a:off x="83509" y="3276600"/>
            <a:ext cx="493307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072114" y="2743200"/>
            <a:ext cx="4090577" cy="4309949"/>
          </a:xfrm>
          <a:prstGeom prst="rect">
            <a:avLst/>
          </a:prstGeom>
        </p:spPr>
      </p:pic>
    </p:spTree>
    <p:extLst>
      <p:ext uri="{BB962C8B-B14F-4D97-AF65-F5344CB8AC3E}">
        <p14:creationId xmlns:p14="http://schemas.microsoft.com/office/powerpoint/2010/main" val="9089880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4" name="Diagram 3"/>
          <p:cNvGraphicFramePr/>
          <p:nvPr/>
        </p:nvGraphicFramePr>
        <p:xfrm>
          <a:off x="1392046" y="1676400"/>
          <a:ext cx="6837554" cy="4557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6" name="Straight Connector 15"/>
          <p:cNvCxnSpPr>
            <a:cxnSpLocks noChangeShapeType="1"/>
          </p:cNvCxnSpPr>
          <p:nvPr/>
        </p:nvCxnSpPr>
        <p:spPr bwMode="auto">
          <a:xfrm>
            <a:off x="4800600" y="4800600"/>
            <a:ext cx="0" cy="533400"/>
          </a:xfrm>
          <a:prstGeom prst="line">
            <a:avLst/>
          </a:prstGeom>
          <a:noFill/>
          <a:ln w="38100">
            <a:solidFill>
              <a:srgbClr val="000000"/>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flipH="1">
            <a:off x="4800600" y="3581400"/>
            <a:ext cx="1981200" cy="381000"/>
          </a:xfrm>
          <a:prstGeom prst="line">
            <a:avLst/>
          </a:prstGeom>
          <a:noFill/>
          <a:ln w="38100">
            <a:solidFill>
              <a:srgbClr val="000000"/>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Frame 20"/>
          <p:cNvSpPr>
            <a:spLocks/>
          </p:cNvSpPr>
          <p:nvPr/>
        </p:nvSpPr>
        <p:spPr bwMode="auto">
          <a:xfrm>
            <a:off x="3048000" y="3886200"/>
            <a:ext cx="3505200" cy="2667000"/>
          </a:xfrm>
          <a:custGeom>
            <a:avLst/>
            <a:gdLst>
              <a:gd name="T0" fmla="*/ 0 w 3505200"/>
              <a:gd name="T1" fmla="*/ 0 h 2667000"/>
              <a:gd name="T2" fmla="*/ 3505200 w 3505200"/>
              <a:gd name="T3" fmla="*/ 0 h 2667000"/>
              <a:gd name="T4" fmla="*/ 3505200 w 3505200"/>
              <a:gd name="T5" fmla="*/ 2667000 h 2667000"/>
              <a:gd name="T6" fmla="*/ 0 w 3505200"/>
              <a:gd name="T7" fmla="*/ 2667000 h 2667000"/>
              <a:gd name="T8" fmla="*/ 0 w 3505200"/>
              <a:gd name="T9" fmla="*/ 0 h 2667000"/>
              <a:gd name="T10" fmla="*/ 118975 w 3505200"/>
              <a:gd name="T11" fmla="*/ 118975 h 2667000"/>
              <a:gd name="T12" fmla="*/ 118975 w 3505200"/>
              <a:gd name="T13" fmla="*/ 2548025 h 2667000"/>
              <a:gd name="T14" fmla="*/ 3386225 w 3505200"/>
              <a:gd name="T15" fmla="*/ 2548025 h 2667000"/>
              <a:gd name="T16" fmla="*/ 3386225 w 3505200"/>
              <a:gd name="T17" fmla="*/ 118975 h 2667000"/>
              <a:gd name="T18" fmla="*/ 118975 w 3505200"/>
              <a:gd name="T19" fmla="*/ 118975 h 2667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05200" h="2667000">
                <a:moveTo>
                  <a:pt x="0" y="0"/>
                </a:moveTo>
                <a:lnTo>
                  <a:pt x="3505200" y="0"/>
                </a:lnTo>
                <a:lnTo>
                  <a:pt x="3505200" y="2667000"/>
                </a:lnTo>
                <a:lnTo>
                  <a:pt x="0" y="2667000"/>
                </a:lnTo>
                <a:lnTo>
                  <a:pt x="0" y="0"/>
                </a:lnTo>
                <a:close/>
                <a:moveTo>
                  <a:pt x="118975" y="118975"/>
                </a:moveTo>
                <a:lnTo>
                  <a:pt x="118975" y="2548025"/>
                </a:lnTo>
                <a:lnTo>
                  <a:pt x="3386225" y="2548025"/>
                </a:lnTo>
                <a:lnTo>
                  <a:pt x="3386225" y="118975"/>
                </a:lnTo>
                <a:lnTo>
                  <a:pt x="118975" y="118975"/>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sp>
        <p:nvSpPr>
          <p:cNvPr id="22" name="TextBox 21"/>
          <p:cNvSpPr txBox="1"/>
          <p:nvPr/>
        </p:nvSpPr>
        <p:spPr>
          <a:xfrm rot="16200000">
            <a:off x="1146969" y="4922044"/>
            <a:ext cx="2557462" cy="552450"/>
          </a:xfrm>
          <a:prstGeom prst="rect">
            <a:avLst/>
          </a:prstGeom>
          <a:noFill/>
        </p:spPr>
        <p:txBody>
          <a:bodyPr>
            <a:spAutoFit/>
          </a:bodyPr>
          <a:lstStyle/>
          <a:p>
            <a:pPr>
              <a:defRPr/>
            </a:pPr>
            <a:r>
              <a:rPr lang="en-US" sz="3000" b="1" i="1" dirty="0">
                <a:solidFill>
                  <a:schemeClr val="accent6">
                    <a:lumMod val="75000"/>
                  </a:schemeClr>
                </a:solidFill>
                <a:latin typeface="Calibri"/>
                <a:ea typeface="ＭＳ Ｐゴシック" charset="0"/>
                <a:cs typeface="Calibri"/>
              </a:rPr>
              <a:t>Temperament</a:t>
            </a:r>
          </a:p>
        </p:txBody>
      </p:sp>
      <p:cxnSp>
        <p:nvCxnSpPr>
          <p:cNvPr id="25" name="Straight Connector 24"/>
          <p:cNvCxnSpPr>
            <a:cxnSpLocks noChangeShapeType="1"/>
          </p:cNvCxnSpPr>
          <p:nvPr/>
        </p:nvCxnSpPr>
        <p:spPr bwMode="auto">
          <a:xfrm>
            <a:off x="4691063" y="2743200"/>
            <a:ext cx="381000" cy="0"/>
          </a:xfrm>
          <a:prstGeom prst="line">
            <a:avLst/>
          </a:prstGeom>
          <a:noFill/>
          <a:ln w="38100">
            <a:solidFill>
              <a:srgbClr val="000000"/>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Curved Right Arrow 23"/>
          <p:cNvSpPr>
            <a:spLocks noChangeArrowheads="1"/>
          </p:cNvSpPr>
          <p:nvPr/>
        </p:nvSpPr>
        <p:spPr bwMode="auto">
          <a:xfrm>
            <a:off x="304800" y="2819400"/>
            <a:ext cx="1066800" cy="2590800"/>
          </a:xfrm>
          <a:prstGeom prst="curvedRightArrow">
            <a:avLst>
              <a:gd name="adj1" fmla="val 24994"/>
              <a:gd name="adj2" fmla="val 49999"/>
              <a:gd name="adj3" fmla="val 25000"/>
            </a:avLst>
          </a:prstGeom>
          <a:solidFill>
            <a:srgbClr val="000000"/>
          </a:solidFill>
          <a:ln w="6350" cap="rnd">
            <a:solidFill>
              <a:srgbClr val="F0AC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latin typeface="+mn-lt"/>
              <a:ea typeface="+mn-ea"/>
            </a:endParaRPr>
          </a:p>
        </p:txBody>
      </p:sp>
      <p:sp>
        <p:nvSpPr>
          <p:cNvPr id="18442" name="TextBox 27"/>
          <p:cNvSpPr txBox="1">
            <a:spLocks noChangeArrowheads="1"/>
          </p:cNvSpPr>
          <p:nvPr/>
        </p:nvSpPr>
        <p:spPr bwMode="auto">
          <a:xfrm>
            <a:off x="228600" y="35052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5000" b="1">
                <a:latin typeface="Cooper Black" panose="0208090404030B020404" pitchFamily="18" charset="0"/>
              </a:rPr>
              <a:t>?</a:t>
            </a:r>
          </a:p>
        </p:txBody>
      </p:sp>
      <p:sp>
        <p:nvSpPr>
          <p:cNvPr id="18443" name="TextBox 25"/>
          <p:cNvSpPr txBox="1">
            <a:spLocks noChangeArrowheads="1"/>
          </p:cNvSpPr>
          <p:nvPr/>
        </p:nvSpPr>
        <p:spPr bwMode="auto">
          <a:xfrm>
            <a:off x="7010400" y="40386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Calibri" panose="020F0502020204030204" pitchFamily="34" charset="0"/>
              </a:rPr>
              <a:t>Emotion regulation</a:t>
            </a:r>
          </a:p>
        </p:txBody>
      </p:sp>
      <p:sp>
        <p:nvSpPr>
          <p:cNvPr id="18444" name="TextBox 29"/>
          <p:cNvSpPr txBox="1">
            <a:spLocks noChangeArrowheads="1"/>
          </p:cNvSpPr>
          <p:nvPr/>
        </p:nvSpPr>
        <p:spPr bwMode="auto">
          <a:xfrm>
            <a:off x="7010400" y="5232400"/>
            <a:ext cx="205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Calibri" panose="020F0502020204030204" pitchFamily="34" charset="0"/>
              </a:rPr>
              <a:t>Extraversion, Motor activity, Impulsivity</a:t>
            </a:r>
          </a:p>
        </p:txBody>
      </p:sp>
      <p:sp>
        <p:nvSpPr>
          <p:cNvPr id="31" name="Minus 30"/>
          <p:cNvSpPr>
            <a:spLocks/>
          </p:cNvSpPr>
          <p:nvPr/>
        </p:nvSpPr>
        <p:spPr bwMode="auto">
          <a:xfrm>
            <a:off x="4953000" y="48768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sp>
        <p:nvSpPr>
          <p:cNvPr id="32" name="Cross 31"/>
          <p:cNvSpPr>
            <a:spLocks noChangeArrowheads="1"/>
          </p:cNvSpPr>
          <p:nvPr/>
        </p:nvSpPr>
        <p:spPr bwMode="auto">
          <a:xfrm>
            <a:off x="6705600" y="3657600"/>
            <a:ext cx="381000" cy="381000"/>
          </a:xfrm>
          <a:prstGeom prst="plus">
            <a:avLst>
              <a:gd name="adj" fmla="val 40463"/>
            </a:avLst>
          </a:prstGeom>
          <a:solidFill>
            <a:schemeClr val="tx1"/>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2896685019"/>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4" name="Diagram 3"/>
          <p:cNvGraphicFramePr/>
          <p:nvPr/>
        </p:nvGraphicFramePr>
        <p:xfrm>
          <a:off x="1392046" y="1676400"/>
          <a:ext cx="6837554" cy="4557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Frame 20"/>
          <p:cNvSpPr>
            <a:spLocks/>
          </p:cNvSpPr>
          <p:nvPr/>
        </p:nvSpPr>
        <p:spPr bwMode="auto">
          <a:xfrm>
            <a:off x="3048000" y="3886200"/>
            <a:ext cx="3505200" cy="2667000"/>
          </a:xfrm>
          <a:custGeom>
            <a:avLst/>
            <a:gdLst>
              <a:gd name="T0" fmla="*/ 0 w 3505200"/>
              <a:gd name="T1" fmla="*/ 0 h 2667000"/>
              <a:gd name="T2" fmla="*/ 3505200 w 3505200"/>
              <a:gd name="T3" fmla="*/ 0 h 2667000"/>
              <a:gd name="T4" fmla="*/ 3505200 w 3505200"/>
              <a:gd name="T5" fmla="*/ 2667000 h 2667000"/>
              <a:gd name="T6" fmla="*/ 0 w 3505200"/>
              <a:gd name="T7" fmla="*/ 2667000 h 2667000"/>
              <a:gd name="T8" fmla="*/ 0 w 3505200"/>
              <a:gd name="T9" fmla="*/ 0 h 2667000"/>
              <a:gd name="T10" fmla="*/ 118975 w 3505200"/>
              <a:gd name="T11" fmla="*/ 118975 h 2667000"/>
              <a:gd name="T12" fmla="*/ 118975 w 3505200"/>
              <a:gd name="T13" fmla="*/ 2548025 h 2667000"/>
              <a:gd name="T14" fmla="*/ 3386225 w 3505200"/>
              <a:gd name="T15" fmla="*/ 2548025 h 2667000"/>
              <a:gd name="T16" fmla="*/ 3386225 w 3505200"/>
              <a:gd name="T17" fmla="*/ 118975 h 2667000"/>
              <a:gd name="T18" fmla="*/ 118975 w 3505200"/>
              <a:gd name="T19" fmla="*/ 118975 h 2667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05200" h="2667000">
                <a:moveTo>
                  <a:pt x="0" y="0"/>
                </a:moveTo>
                <a:lnTo>
                  <a:pt x="3505200" y="0"/>
                </a:lnTo>
                <a:lnTo>
                  <a:pt x="3505200" y="2667000"/>
                </a:lnTo>
                <a:lnTo>
                  <a:pt x="0" y="2667000"/>
                </a:lnTo>
                <a:lnTo>
                  <a:pt x="0" y="0"/>
                </a:lnTo>
                <a:close/>
                <a:moveTo>
                  <a:pt x="118975" y="118975"/>
                </a:moveTo>
                <a:lnTo>
                  <a:pt x="118975" y="2548025"/>
                </a:lnTo>
                <a:lnTo>
                  <a:pt x="3386225" y="2548025"/>
                </a:lnTo>
                <a:lnTo>
                  <a:pt x="3386225" y="118975"/>
                </a:lnTo>
                <a:lnTo>
                  <a:pt x="118975" y="118975"/>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sp>
        <p:nvSpPr>
          <p:cNvPr id="22" name="TextBox 21"/>
          <p:cNvSpPr txBox="1"/>
          <p:nvPr/>
        </p:nvSpPr>
        <p:spPr>
          <a:xfrm rot="16200000">
            <a:off x="1146969" y="4906169"/>
            <a:ext cx="2557462" cy="584200"/>
          </a:xfrm>
          <a:prstGeom prst="rect">
            <a:avLst/>
          </a:prstGeom>
          <a:noFill/>
        </p:spPr>
        <p:txBody>
          <a:bodyPr>
            <a:spAutoFit/>
          </a:bodyPr>
          <a:lstStyle/>
          <a:p>
            <a:pPr algn="ctr">
              <a:defRPr/>
            </a:pPr>
            <a:r>
              <a:rPr lang="en-US" sz="3200" b="1" i="1" dirty="0">
                <a:solidFill>
                  <a:schemeClr val="accent2">
                    <a:lumMod val="75000"/>
                  </a:schemeClr>
                </a:solidFill>
                <a:latin typeface="Calibri"/>
                <a:ea typeface="ＭＳ Ｐゴシック" charset="0"/>
                <a:cs typeface="Calibri"/>
              </a:rPr>
              <a:t>Behavior</a:t>
            </a:r>
          </a:p>
        </p:txBody>
      </p:sp>
      <p:cxnSp>
        <p:nvCxnSpPr>
          <p:cNvPr id="25" name="Straight Connector 24"/>
          <p:cNvCxnSpPr>
            <a:cxnSpLocks noChangeShapeType="1"/>
          </p:cNvCxnSpPr>
          <p:nvPr/>
        </p:nvCxnSpPr>
        <p:spPr bwMode="auto">
          <a:xfrm>
            <a:off x="4691063" y="2895600"/>
            <a:ext cx="381000" cy="0"/>
          </a:xfrm>
          <a:prstGeom prst="line">
            <a:avLst/>
          </a:prstGeom>
          <a:noFill/>
          <a:ln w="38100">
            <a:solidFill>
              <a:srgbClr val="000000"/>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Curved Right Arrow 23"/>
          <p:cNvSpPr>
            <a:spLocks noChangeArrowheads="1"/>
          </p:cNvSpPr>
          <p:nvPr/>
        </p:nvSpPr>
        <p:spPr bwMode="auto">
          <a:xfrm>
            <a:off x="304800" y="2819400"/>
            <a:ext cx="1066800" cy="2590800"/>
          </a:xfrm>
          <a:prstGeom prst="curvedRightArrow">
            <a:avLst>
              <a:gd name="adj1" fmla="val 24994"/>
              <a:gd name="adj2" fmla="val 49999"/>
              <a:gd name="adj3" fmla="val 25000"/>
            </a:avLst>
          </a:prstGeom>
          <a:solidFill>
            <a:srgbClr val="000000"/>
          </a:solidFill>
          <a:ln w="6350" cap="rnd">
            <a:solidFill>
              <a:srgbClr val="F0AC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latin typeface="+mn-lt"/>
              <a:ea typeface="+mn-ea"/>
            </a:endParaRPr>
          </a:p>
        </p:txBody>
      </p:sp>
      <p:sp>
        <p:nvSpPr>
          <p:cNvPr id="20488" name="TextBox 27"/>
          <p:cNvSpPr txBox="1">
            <a:spLocks noChangeArrowheads="1"/>
          </p:cNvSpPr>
          <p:nvPr/>
        </p:nvSpPr>
        <p:spPr bwMode="auto">
          <a:xfrm>
            <a:off x="228600" y="34290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5000" b="1">
                <a:latin typeface="Cooper Black" panose="0208090404030B020404" pitchFamily="18" charset="0"/>
              </a:rPr>
              <a:t>?</a:t>
            </a:r>
          </a:p>
        </p:txBody>
      </p:sp>
      <p:sp>
        <p:nvSpPr>
          <p:cNvPr id="20489" name="TextBox 29"/>
          <p:cNvSpPr txBox="1">
            <a:spLocks noChangeArrowheads="1"/>
          </p:cNvSpPr>
          <p:nvPr/>
        </p:nvSpPr>
        <p:spPr bwMode="auto">
          <a:xfrm>
            <a:off x="6858000" y="41910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Calibri" panose="020F0502020204030204" pitchFamily="34" charset="0"/>
              </a:rPr>
              <a:t>Among children with ADHD</a:t>
            </a:r>
          </a:p>
        </p:txBody>
      </p:sp>
      <p:sp>
        <p:nvSpPr>
          <p:cNvPr id="14" name="Minus 13"/>
          <p:cNvSpPr>
            <a:spLocks/>
          </p:cNvSpPr>
          <p:nvPr/>
        </p:nvSpPr>
        <p:spPr bwMode="auto">
          <a:xfrm>
            <a:off x="6858000" y="38100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cxnSp>
        <p:nvCxnSpPr>
          <p:cNvPr id="15" name="Straight Connector 14"/>
          <p:cNvCxnSpPr>
            <a:cxnSpLocks noChangeShapeType="1"/>
          </p:cNvCxnSpPr>
          <p:nvPr/>
        </p:nvCxnSpPr>
        <p:spPr bwMode="auto">
          <a:xfrm flipH="1">
            <a:off x="4800600" y="3505200"/>
            <a:ext cx="1981200" cy="381000"/>
          </a:xfrm>
          <a:prstGeom prst="line">
            <a:avLst/>
          </a:prstGeom>
          <a:noFill/>
          <a:ln w="38100">
            <a:solidFill>
              <a:srgbClr val="000000"/>
            </a:solidFill>
            <a:round/>
            <a:headEnd/>
            <a:tailEnd/>
          </a:ln>
          <a:effectLst>
            <a:outerShdw blurRad="45000" dist="25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3426869"/>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t">
            <a:noAutofit/>
          </a:bodyPr>
          <a:lstStyle/>
          <a:p>
            <a:pPr algn="ctr">
              <a:defRPr/>
            </a:pPr>
            <a:r>
              <a:rPr lang="en-US" altLang="en-US" sz="2400" i="1" dirty="0">
                <a:latin typeface="Calibri" panose="020F0502020204030204" pitchFamily="34" charset="0"/>
              </a:rPr>
              <a:t>What We Know…</a:t>
            </a:r>
            <a:br>
              <a:rPr lang="en-US" altLang="en-US" sz="2400" dirty="0">
                <a:latin typeface="Calibri" panose="020F0502020204030204" pitchFamily="34" charset="0"/>
              </a:rPr>
            </a:br>
            <a:endParaRPr lang="en-US" sz="2400" b="0" dirty="0">
              <a:solidFill>
                <a:schemeClr val="accent1">
                  <a:satMod val="150000"/>
                </a:schemeClr>
              </a:solidFill>
              <a:latin typeface="Arial"/>
              <a:ea typeface="+mj-ea"/>
              <a:cs typeface="Arial"/>
            </a:endParaRPr>
          </a:p>
        </p:txBody>
      </p:sp>
      <p:graphicFrame>
        <p:nvGraphicFramePr>
          <p:cNvPr id="3" name="Diagram 2"/>
          <p:cNvGraphicFramePr/>
          <p:nvPr/>
        </p:nvGraphicFramePr>
        <p:xfrm>
          <a:off x="1600200" y="4038600"/>
          <a:ext cx="62484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3"/>
          <p:cNvSpPr txBox="1">
            <a:spLocks noChangeArrowheads="1"/>
          </p:cNvSpPr>
          <p:nvPr/>
        </p:nvSpPr>
        <p:spPr bwMode="auto">
          <a:xfrm>
            <a:off x="304800" y="2276475"/>
            <a:ext cx="86106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2000" dirty="0">
                <a:latin typeface="Calibri" charset="0"/>
                <a:cs typeface="Calibri" charset="0"/>
              </a:rPr>
              <a:t>Fixation duration = reliable measure of </a:t>
            </a:r>
            <a:r>
              <a:rPr lang="en-US" sz="2000" dirty="0" err="1">
                <a:latin typeface="Calibri" charset="0"/>
                <a:cs typeface="Calibri" charset="0"/>
              </a:rPr>
              <a:t>attentional</a:t>
            </a:r>
            <a:r>
              <a:rPr lang="en-US" sz="2000" dirty="0">
                <a:latin typeface="Calibri" charset="0"/>
                <a:cs typeface="Calibri" charset="0"/>
              </a:rPr>
              <a:t> control in adults</a:t>
            </a:r>
          </a:p>
          <a:p>
            <a:pPr marL="0" indent="0" eaLnBrk="1" hangingPunct="1">
              <a:defRPr/>
            </a:pPr>
            <a:endParaRPr lang="en-US" sz="2000" dirty="0">
              <a:latin typeface="Calibri" charset="0"/>
              <a:cs typeface="Calibri" charset="0"/>
            </a:endParaRPr>
          </a:p>
          <a:p>
            <a:pPr eaLnBrk="1" hangingPunct="1">
              <a:buFont typeface="Arial" charset="0"/>
              <a:buChar char="•"/>
              <a:defRPr/>
            </a:pPr>
            <a:r>
              <a:rPr lang="en-US" sz="2000" dirty="0">
                <a:latin typeface="Calibri" charset="0"/>
                <a:cs typeface="Calibri" charset="0"/>
              </a:rPr>
              <a:t>Evidence of continuity of attention from infancy </a:t>
            </a:r>
            <a:r>
              <a:rPr lang="en-US" sz="2000" dirty="0">
                <a:latin typeface="Calibri" charset="0"/>
                <a:cs typeface="Calibri" charset="0"/>
                <a:sym typeface="Wingdings"/>
              </a:rPr>
              <a:t> preadolescence</a:t>
            </a:r>
          </a:p>
          <a:p>
            <a:pPr marL="0" indent="0" eaLnBrk="1" hangingPunct="1">
              <a:defRPr/>
            </a:pPr>
            <a:endParaRPr lang="en-US" sz="2000" dirty="0">
              <a:latin typeface="Calibri" charset="0"/>
              <a:cs typeface="Calibri" charset="0"/>
            </a:endParaRPr>
          </a:p>
          <a:p>
            <a:pPr eaLnBrk="1" hangingPunct="1">
              <a:buFont typeface="Arial" charset="0"/>
              <a:buChar char="•"/>
              <a:defRPr/>
            </a:pPr>
            <a:r>
              <a:rPr lang="en-US" sz="2000" dirty="0">
                <a:latin typeface="Calibri" charset="0"/>
                <a:cs typeface="Calibri" charset="0"/>
                <a:sym typeface="Wingdings"/>
              </a:rPr>
              <a:t>Children with ADHD exhibit a trend toward shorter fixations</a:t>
            </a:r>
            <a:endParaRPr lang="en-US" sz="2000" dirty="0">
              <a:latin typeface="Calibri" charset="0"/>
              <a:cs typeface="Calibri" charset="0"/>
            </a:endParaRPr>
          </a:p>
        </p:txBody>
      </p:sp>
      <p:sp>
        <p:nvSpPr>
          <p:cNvPr id="16390" name="TextBox 2"/>
          <p:cNvSpPr txBox="1">
            <a:spLocks noChangeArrowheads="1"/>
          </p:cNvSpPr>
          <p:nvPr/>
        </p:nvSpPr>
        <p:spPr bwMode="auto">
          <a:xfrm>
            <a:off x="304800" y="41148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What We Don’t Know…</a:t>
            </a:r>
            <a:endParaRPr lang="en-US" altLang="en-US">
              <a:latin typeface="Calibri" panose="020F0502020204030204" pitchFamily="34" charset="0"/>
            </a:endParaRPr>
          </a:p>
        </p:txBody>
      </p:sp>
      <p:sp>
        <p:nvSpPr>
          <p:cNvPr id="16391" name="TextBox 1"/>
          <p:cNvSpPr txBox="1">
            <a:spLocks noChangeArrowheads="1"/>
          </p:cNvSpPr>
          <p:nvPr/>
        </p:nvSpPr>
        <p:spPr bwMode="auto">
          <a:xfrm>
            <a:off x="3962400" y="49530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5000" b="1">
                <a:latin typeface="Cooper Black" panose="0208090404030B020404" pitchFamily="18" charset="0"/>
              </a:rPr>
              <a:t>?</a:t>
            </a:r>
          </a:p>
        </p:txBody>
      </p:sp>
    </p:spTree>
    <p:extLst>
      <p:ext uri="{BB962C8B-B14F-4D97-AF65-F5344CB8AC3E}">
        <p14:creationId xmlns:p14="http://schemas.microsoft.com/office/powerpoint/2010/main" val="1175592614"/>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TextBox 3"/>
          <p:cNvSpPr txBox="1">
            <a:spLocks noChangeArrowheads="1"/>
          </p:cNvSpPr>
          <p:nvPr/>
        </p:nvSpPr>
        <p:spPr bwMode="auto">
          <a:xfrm>
            <a:off x="263905" y="1905000"/>
            <a:ext cx="8458200" cy="3693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00100" indent="-3429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000" dirty="0">
              <a:latin typeface="Calibri" panose="020F0502020204030204" pitchFamily="34" charset="0"/>
            </a:endParaRPr>
          </a:p>
          <a:p>
            <a:pPr eaLnBrk="1" hangingPunct="1">
              <a:buFont typeface="Arial" panose="020B0604020202020204" pitchFamily="34" charset="0"/>
              <a:buChar char="•"/>
            </a:pPr>
            <a:r>
              <a:rPr lang="en-US" altLang="en-US" sz="2200" b="1" dirty="0">
                <a:latin typeface="Calibri" panose="020F0502020204030204" pitchFamily="34" charset="0"/>
              </a:rPr>
              <a:t>Sample</a:t>
            </a:r>
          </a:p>
          <a:p>
            <a:pPr lvl="1" eaLnBrk="1" hangingPunct="1">
              <a:buFont typeface="Arial" panose="020B0604020202020204" pitchFamily="34" charset="0"/>
              <a:buChar char="•"/>
            </a:pPr>
            <a:r>
              <a:rPr lang="en-US" altLang="en-US" sz="2000" dirty="0">
                <a:latin typeface="Calibri" panose="020F0502020204030204" pitchFamily="34" charset="0"/>
              </a:rPr>
              <a:t>Infant Eye Tracking (</a:t>
            </a:r>
            <a:r>
              <a:rPr lang="en-US" altLang="en-US" sz="2000" i="1" dirty="0">
                <a:latin typeface="Calibri" panose="020F0502020204030204" pitchFamily="34" charset="0"/>
              </a:rPr>
              <a:t>4-10 mo</a:t>
            </a:r>
            <a:r>
              <a:rPr lang="en-US" altLang="en-US" sz="2000" dirty="0">
                <a:latin typeface="Calibri" panose="020F0502020204030204" pitchFamily="34" charset="0"/>
              </a:rPr>
              <a:t>.) </a:t>
            </a:r>
            <a:r>
              <a:rPr lang="en-US" altLang="en-US" sz="2000" dirty="0">
                <a:latin typeface="Calibri" panose="020F0502020204030204" pitchFamily="34" charset="0"/>
                <a:sym typeface="Wingdings" panose="05000000000000000000" pitchFamily="2" charset="2"/>
              </a:rPr>
              <a:t> Parent </a:t>
            </a:r>
            <a:r>
              <a:rPr lang="en-US" altLang="en-US" sz="2000" dirty="0" err="1">
                <a:latin typeface="Calibri" panose="020F0502020204030204" pitchFamily="34" charset="0"/>
                <a:sym typeface="Wingdings" panose="05000000000000000000" pitchFamily="2" charset="2"/>
              </a:rPr>
              <a:t>Qnr</a:t>
            </a:r>
            <a:r>
              <a:rPr lang="en-US" altLang="en-US" sz="2000" dirty="0">
                <a:latin typeface="Calibri" panose="020F0502020204030204" pitchFamily="34" charset="0"/>
                <a:sym typeface="Wingdings" panose="05000000000000000000" pitchFamily="2" charset="2"/>
              </a:rPr>
              <a:t> (mean age = 41.59 mo.)</a:t>
            </a:r>
          </a:p>
          <a:p>
            <a:pPr lvl="1" eaLnBrk="1" hangingPunct="1">
              <a:buFont typeface="Arial" panose="020B0604020202020204" pitchFamily="34" charset="0"/>
              <a:buChar char="•"/>
            </a:pPr>
            <a:r>
              <a:rPr lang="en-US" altLang="en-US" sz="2000" i="1" dirty="0">
                <a:latin typeface="Calibri" panose="020F0502020204030204" pitchFamily="34" charset="0"/>
              </a:rPr>
              <a:t>N = 271 – 51 (did not return </a:t>
            </a:r>
            <a:r>
              <a:rPr lang="en-US" altLang="en-US" sz="2000" i="1" dirty="0" err="1">
                <a:latin typeface="Calibri" panose="020F0502020204030204" pitchFamily="34" charset="0"/>
              </a:rPr>
              <a:t>Qnr</a:t>
            </a:r>
            <a:r>
              <a:rPr lang="en-US" altLang="en-US" sz="2000" i="1" dirty="0">
                <a:latin typeface="Calibri" panose="020F0502020204030204" pitchFamily="34" charset="0"/>
              </a:rPr>
              <a:t>) = 172</a:t>
            </a:r>
            <a:endParaRPr lang="en-US" altLang="en-US" sz="2000" dirty="0">
              <a:latin typeface="Calibri" panose="020F0502020204030204" pitchFamily="34" charset="0"/>
            </a:endParaRPr>
          </a:p>
          <a:p>
            <a:pPr lvl="1" eaLnBrk="1" hangingPunct="1">
              <a:buFont typeface="Arial" panose="020B0604020202020204" pitchFamily="34" charset="0"/>
              <a:buChar char="•"/>
            </a:pPr>
            <a:r>
              <a:rPr lang="en-US" altLang="en-US" sz="2000" dirty="0">
                <a:latin typeface="Calibri" panose="020F0502020204030204" pitchFamily="34" charset="0"/>
              </a:rPr>
              <a:t>Caucasian, middle SES, London residents</a:t>
            </a:r>
          </a:p>
          <a:p>
            <a:pPr eaLnBrk="1" hangingPunct="1">
              <a:buFont typeface="Arial" panose="020B0604020202020204" pitchFamily="34" charset="0"/>
              <a:buChar char="•"/>
            </a:pPr>
            <a:endParaRPr lang="en-US" altLang="en-US" sz="1000" dirty="0">
              <a:latin typeface="Calibri" panose="020F0502020204030204" pitchFamily="34" charset="0"/>
            </a:endParaRPr>
          </a:p>
          <a:p>
            <a:pPr eaLnBrk="1" hangingPunct="1">
              <a:buFont typeface="Arial" panose="020B0604020202020204" pitchFamily="34" charset="0"/>
              <a:buChar char="•"/>
            </a:pPr>
            <a:r>
              <a:rPr lang="en-US" altLang="en-US" sz="2200" b="1" dirty="0">
                <a:latin typeface="Calibri" panose="020F0502020204030204" pitchFamily="34" charset="0"/>
              </a:rPr>
              <a:t>Measures</a:t>
            </a:r>
          </a:p>
          <a:p>
            <a:pPr lvl="1" eaLnBrk="1" hangingPunct="1">
              <a:buFont typeface="Arial" panose="020B0604020202020204" pitchFamily="34" charset="0"/>
              <a:buChar char="•"/>
            </a:pPr>
            <a:r>
              <a:rPr lang="en-US" altLang="en-US" sz="2000" dirty="0">
                <a:latin typeface="Calibri" panose="020F0502020204030204" pitchFamily="34" charset="0"/>
              </a:rPr>
              <a:t>2-stage analysis for eye tracking data: algorithm + hand-moderated</a:t>
            </a:r>
          </a:p>
          <a:p>
            <a:pPr lvl="1" eaLnBrk="1" hangingPunct="1">
              <a:buFont typeface="Arial" panose="020B0604020202020204" pitchFamily="34" charset="0"/>
              <a:buChar char="•"/>
            </a:pPr>
            <a:r>
              <a:rPr lang="en-US" altLang="en-US" sz="2000" i="1" dirty="0">
                <a:latin typeface="Calibri" panose="020F0502020204030204" pitchFamily="34" charset="0"/>
                <a:sym typeface="Wingdings" panose="05000000000000000000" pitchFamily="2" charset="2"/>
              </a:rPr>
              <a:t>Temperament</a:t>
            </a:r>
            <a:r>
              <a:rPr lang="en-US" altLang="en-US" sz="2000" dirty="0">
                <a:latin typeface="Calibri" panose="020F0502020204030204" pitchFamily="34" charset="0"/>
                <a:sym typeface="Wingdings" panose="05000000000000000000" pitchFamily="2" charset="2"/>
              </a:rPr>
              <a:t>: Early Childhood Behavior Questionnaire (ECBQ) and Children’s Behavior Questionnaire (EBQ)</a:t>
            </a:r>
          </a:p>
          <a:p>
            <a:pPr lvl="1" eaLnBrk="1" hangingPunct="1">
              <a:buFont typeface="Arial" panose="020B0604020202020204" pitchFamily="34" charset="0"/>
              <a:buChar char="•"/>
            </a:pPr>
            <a:r>
              <a:rPr lang="en-US" altLang="en-US" sz="2000" i="1" dirty="0">
                <a:latin typeface="Calibri" panose="020F0502020204030204" pitchFamily="34" charset="0"/>
                <a:sym typeface="Wingdings" panose="05000000000000000000" pitchFamily="2" charset="2"/>
              </a:rPr>
              <a:t>Behavior</a:t>
            </a:r>
            <a:r>
              <a:rPr lang="en-US" altLang="en-US" sz="2000" dirty="0">
                <a:latin typeface="Calibri" panose="020F0502020204030204" pitchFamily="34" charset="0"/>
                <a:sym typeface="Wingdings" panose="05000000000000000000" pitchFamily="2" charset="2"/>
              </a:rPr>
              <a:t>: Revised Rutter Parent Scale for Preschool Children (RPSPC) and Strengths and Difficulties </a:t>
            </a:r>
            <a:r>
              <a:rPr lang="en-US" altLang="en-US" sz="2000" dirty="0" err="1">
                <a:latin typeface="Calibri" panose="020F0502020204030204" pitchFamily="34" charset="0"/>
                <a:sym typeface="Wingdings" panose="05000000000000000000" pitchFamily="2" charset="2"/>
              </a:rPr>
              <a:t>Qnr</a:t>
            </a:r>
            <a:r>
              <a:rPr lang="en-US" altLang="en-US" sz="2000" dirty="0">
                <a:latin typeface="Calibri" panose="020F0502020204030204" pitchFamily="34" charset="0"/>
                <a:sym typeface="Wingdings" panose="05000000000000000000" pitchFamily="2" charset="2"/>
              </a:rPr>
              <a:t> (SDQ)</a:t>
            </a:r>
          </a:p>
        </p:txBody>
      </p:sp>
      <p:sp>
        <p:nvSpPr>
          <p:cNvPr id="9" name="Title 6"/>
          <p:cNvSpPr>
            <a:spLocks noGrp="1"/>
          </p:cNvSpPr>
          <p:nvPr>
            <p:ph type="title"/>
          </p:nvPr>
        </p:nvSpPr>
        <p:spPr>
          <a:xfrm>
            <a:off x="76200" y="152400"/>
            <a:ext cx="8833611" cy="1157567"/>
          </a:xfrm>
        </p:spPr>
        <p:txBody>
          <a:bodyPr anchor="t">
            <a:noAutofit/>
          </a:bodyPr>
          <a:lstStyle/>
          <a:p>
            <a:pPr>
              <a:buFont typeface="Arial" panose="020B0604020202020204" pitchFamily="34" charset="0"/>
              <a:buChar char="•"/>
            </a:pPr>
            <a:r>
              <a:rPr lang="en-US" altLang="en-US" sz="3200" dirty="0">
                <a:latin typeface="Calibri" panose="020F0502020204030204" pitchFamily="34" charset="0"/>
              </a:rPr>
              <a:t>1</a:t>
            </a:r>
            <a:r>
              <a:rPr lang="en-US" altLang="en-US" sz="3200" baseline="30000" dirty="0">
                <a:latin typeface="Calibri" panose="020F0502020204030204" pitchFamily="34" charset="0"/>
              </a:rPr>
              <a:t>st</a:t>
            </a:r>
            <a:r>
              <a:rPr lang="en-US" altLang="en-US" sz="3200" dirty="0">
                <a:latin typeface="Calibri" panose="020F0502020204030204" pitchFamily="34" charset="0"/>
              </a:rPr>
              <a:t> Study to combine eye tracking with a longitudinal design</a:t>
            </a:r>
            <a:endParaRPr lang="en-US" altLang="en-US" sz="2800" dirty="0">
              <a:latin typeface="Calibri" panose="020F0502020204030204" pitchFamily="34" charset="0"/>
            </a:endParaRPr>
          </a:p>
        </p:txBody>
      </p:sp>
    </p:spTree>
    <p:extLst>
      <p:ext uri="{BB962C8B-B14F-4D97-AF65-F5344CB8AC3E}">
        <p14:creationId xmlns:p14="http://schemas.microsoft.com/office/powerpoint/2010/main" val="2593720136"/>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Method</a:t>
            </a:r>
            <a:endParaRPr lang="en-US" altLang="en-US">
              <a:latin typeface="Calibri" panose="020F0502020204030204" pitchFamily="34" charset="0"/>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2971800" y="1752600"/>
          <a:ext cx="5638800" cy="4069080"/>
        </p:xfrm>
        <a:graphic>
          <a:graphicData uri="http://schemas.openxmlformats.org/drawingml/2006/table">
            <a:tbl>
              <a:tblPr/>
              <a:tblGrid>
                <a:gridCol w="2044700">
                  <a:extLst>
                    <a:ext uri="{9D8B030D-6E8A-4147-A177-3AD203B41FA5}">
                      <a16:colId xmlns:a16="http://schemas.microsoft.com/office/drawing/2014/main" val="20000"/>
                    </a:ext>
                  </a:extLst>
                </a:gridCol>
                <a:gridCol w="3594100">
                  <a:extLst>
                    <a:ext uri="{9D8B030D-6E8A-4147-A177-3AD203B41FA5}">
                      <a16:colId xmlns:a16="http://schemas.microsoft.com/office/drawing/2014/main" val="20001"/>
                    </a:ext>
                  </a:extLst>
                </a:gridCol>
              </a:tblGrid>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Parent-reported Childhood Temperament</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66C7D"/>
                    </a:solidFill>
                  </a:tcPr>
                </a:tc>
                <a:tc hMerge="1">
                  <a:txBody>
                    <a:bodyPr/>
                    <a:lstStyle/>
                    <a:p>
                      <a:endParaRPr lang="en-US"/>
                    </a:p>
                  </a:txBody>
                  <a:tcPr/>
                </a:tc>
                <a:extLst>
                  <a:ext uri="{0D108BD9-81ED-4DB2-BD59-A6C34878D82A}">
                    <a16:rowId xmlns:a16="http://schemas.microsoft.com/office/drawing/2014/main" val="10000"/>
                  </a:ext>
                </a:extLst>
              </a:tr>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Preschool</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Early Childhood Behavior Qnr (ECBQ)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School-age</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Children’s Behavior Qnr (CBQ)</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tc hMerge="1">
                  <a:txBody>
                    <a:bodyPr/>
                    <a:lstStyle/>
                    <a:p>
                      <a:endParaRPr lang="en-US"/>
                    </a:p>
                  </a:txBody>
                  <a:tcPr/>
                </a:tc>
                <a:extLst>
                  <a:ext uri="{0D108BD9-81ED-4DB2-BD59-A6C34878D82A}">
                    <a16:rowId xmlns:a16="http://schemas.microsoft.com/office/drawing/2014/main" val="10001"/>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Effortful Control</a:t>
                      </a: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Attentional focusing</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Inhibitory control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3"/>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Low-intensity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Perceptual sensitivity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5"/>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Surgency</a:t>
                      </a: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Activity level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High-intensity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7"/>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Impulsivity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Shyness (reverse-scored</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87085574"/>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Results</a:t>
            </a:r>
            <a:endParaRPr lang="en-US" altLang="en-US">
              <a:latin typeface="Calibri" panose="020F0502020204030204" pitchFamily="34" charset="0"/>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2971800" y="1752600"/>
          <a:ext cx="5638800" cy="4069080"/>
        </p:xfrm>
        <a:graphic>
          <a:graphicData uri="http://schemas.openxmlformats.org/drawingml/2006/table">
            <a:tbl>
              <a:tblPr/>
              <a:tblGrid>
                <a:gridCol w="2044700">
                  <a:extLst>
                    <a:ext uri="{9D8B030D-6E8A-4147-A177-3AD203B41FA5}">
                      <a16:colId xmlns:a16="http://schemas.microsoft.com/office/drawing/2014/main" val="20000"/>
                    </a:ext>
                  </a:extLst>
                </a:gridCol>
                <a:gridCol w="3594100">
                  <a:extLst>
                    <a:ext uri="{9D8B030D-6E8A-4147-A177-3AD203B41FA5}">
                      <a16:colId xmlns:a16="http://schemas.microsoft.com/office/drawing/2014/main" val="20001"/>
                    </a:ext>
                  </a:extLst>
                </a:gridCol>
              </a:tblGrid>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Parent-reported Childhood Temperament</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66C7D"/>
                    </a:solidFill>
                  </a:tcPr>
                </a:tc>
                <a:tc hMerge="1">
                  <a:txBody>
                    <a:bodyPr/>
                    <a:lstStyle/>
                    <a:p>
                      <a:endParaRPr lang="en-US"/>
                    </a:p>
                  </a:txBody>
                  <a:tcPr/>
                </a:tc>
                <a:extLst>
                  <a:ext uri="{0D108BD9-81ED-4DB2-BD59-A6C34878D82A}">
                    <a16:rowId xmlns:a16="http://schemas.microsoft.com/office/drawing/2014/main" val="10000"/>
                  </a:ext>
                </a:extLst>
              </a:tr>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Preschool</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Early Childhood Behavior Qnr (ECBQ)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School-age</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Children’s Behavior Qnr (CBQ)</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tc hMerge="1">
                  <a:txBody>
                    <a:bodyPr/>
                    <a:lstStyle/>
                    <a:p>
                      <a:endParaRPr lang="en-US"/>
                    </a:p>
                  </a:txBody>
                  <a:tcPr/>
                </a:tc>
                <a:extLst>
                  <a:ext uri="{0D108BD9-81ED-4DB2-BD59-A6C34878D82A}">
                    <a16:rowId xmlns:a16="http://schemas.microsoft.com/office/drawing/2014/main" val="10001"/>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Effortful Control</a:t>
                      </a: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Attentional focusing</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Inhibitory control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3"/>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Low-intensity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Perceptual sensitivity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5"/>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0000"/>
                          </a:solidFill>
                          <a:effectLst/>
                          <a:latin typeface="Corbel" panose="020B0503020204020204" pitchFamily="34" charset="0"/>
                          <a:ea typeface="ＭＳ Ｐゴシック" panose="020B0600070205080204" pitchFamily="34" charset="-128"/>
                        </a:rPr>
                        <a:t>Surgency</a:t>
                      </a:r>
                      <a:endParaRPr kumimoji="0" lang="en-US" altLang="en-US" sz="1800" b="1" i="0" u="none" strike="noStrike" cap="none" normalizeH="0" baseline="0" dirty="0">
                        <a:ln>
                          <a:noFill/>
                        </a:ln>
                        <a:solidFill>
                          <a:srgbClr val="000000"/>
                        </a:solidFill>
                        <a:effectLst/>
                        <a:latin typeface="Corbel" panose="020B0503020204020204" pitchFamily="34" charset="0"/>
                        <a:ea typeface="ＭＳ Ｐゴシック" panose="020B0600070205080204" pitchFamily="34" charset="-128"/>
                      </a:endParaRP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Activity level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High-intensity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7"/>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Impulsivity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Shyness (reverse-scored</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9"/>
                  </a:ext>
                </a:extLst>
              </a:tr>
            </a:tbl>
          </a:graphicData>
        </a:graphic>
      </p:graphicFrame>
      <p:grpSp>
        <p:nvGrpSpPr>
          <p:cNvPr id="26655" name="Group 4"/>
          <p:cNvGrpSpPr>
            <a:grpSpLocks/>
          </p:cNvGrpSpPr>
          <p:nvPr/>
        </p:nvGrpSpPr>
        <p:grpSpPr bwMode="auto">
          <a:xfrm>
            <a:off x="228600" y="3581400"/>
            <a:ext cx="1985963" cy="1096963"/>
            <a:chOff x="624842" y="822960"/>
            <a:chExt cx="1985763" cy="1097280"/>
          </a:xfrm>
        </p:grpSpPr>
        <p:sp>
          <p:nvSpPr>
            <p:cNvPr id="6" name="Rounded Rectangle 5"/>
            <p:cNvSpPr>
              <a:spLocks noChangeArrowheads="1"/>
            </p:cNvSpPr>
            <p:nvPr/>
          </p:nvSpPr>
          <p:spPr bwMode="auto">
            <a:xfrm>
              <a:off x="624842" y="822960"/>
              <a:ext cx="1985763" cy="1097280"/>
            </a:xfrm>
            <a:prstGeom prst="roundRect">
              <a:avLst>
                <a:gd name="adj" fmla="val 16667"/>
              </a:avLst>
            </a:prstGeom>
            <a:gradFill rotWithShape="1">
              <a:gsLst>
                <a:gs pos="0">
                  <a:srgbClr val="FFBF00"/>
                </a:gs>
                <a:gs pos="45000">
                  <a:srgbClr val="F1A300"/>
                </a:gs>
                <a:gs pos="100000">
                  <a:srgbClr val="CC8900"/>
                </a:gs>
              </a:gsLst>
              <a:lin ang="5400000"/>
            </a:gradFill>
            <a:ln>
              <a:noFill/>
            </a:ln>
            <a:effectLst>
              <a:outerShdw blurRad="39000" dist="254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Rounded Rectangle 4"/>
            <p:cNvSpPr/>
            <p:nvPr/>
          </p:nvSpPr>
          <p:spPr>
            <a:xfrm>
              <a:off x="678812" y="876951"/>
              <a:ext cx="1877824" cy="989299"/>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2000" b="1" dirty="0">
                  <a:solidFill>
                    <a:schemeClr val="tx1"/>
                  </a:solidFill>
                </a:rPr>
                <a:t>Infant Fixation Duration</a:t>
              </a:r>
            </a:p>
          </p:txBody>
        </p:sp>
      </p:grpSp>
      <p:sp>
        <p:nvSpPr>
          <p:cNvPr id="2" name="Right Arrow 1"/>
          <p:cNvSpPr>
            <a:spLocks noChangeArrowheads="1"/>
          </p:cNvSpPr>
          <p:nvPr/>
        </p:nvSpPr>
        <p:spPr bwMode="auto">
          <a:xfrm rot="-1106802">
            <a:off x="2252663" y="3328988"/>
            <a:ext cx="688975" cy="382587"/>
          </a:xfrm>
          <a:prstGeom prst="rightArrow">
            <a:avLst>
              <a:gd name="adj1" fmla="val 50000"/>
              <a:gd name="adj2" fmla="val 49998"/>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
        <p:nvSpPr>
          <p:cNvPr id="10" name="Right Arrow 9"/>
          <p:cNvSpPr>
            <a:spLocks noChangeArrowheads="1"/>
          </p:cNvSpPr>
          <p:nvPr/>
        </p:nvSpPr>
        <p:spPr bwMode="auto">
          <a:xfrm rot="1502361">
            <a:off x="2252663" y="4595813"/>
            <a:ext cx="688975" cy="382587"/>
          </a:xfrm>
          <a:prstGeom prst="rightArrow">
            <a:avLst>
              <a:gd name="adj1" fmla="val 50000"/>
              <a:gd name="adj2" fmla="val 49998"/>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
        <p:nvSpPr>
          <p:cNvPr id="11" name="Minus 10"/>
          <p:cNvSpPr>
            <a:spLocks/>
          </p:cNvSpPr>
          <p:nvPr/>
        </p:nvSpPr>
        <p:spPr bwMode="auto">
          <a:xfrm>
            <a:off x="1905000" y="49530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sp>
        <p:nvSpPr>
          <p:cNvPr id="12" name="Cross 11"/>
          <p:cNvSpPr>
            <a:spLocks noChangeArrowheads="1"/>
          </p:cNvSpPr>
          <p:nvPr/>
        </p:nvSpPr>
        <p:spPr bwMode="auto">
          <a:xfrm>
            <a:off x="1981200" y="2895600"/>
            <a:ext cx="381000" cy="381000"/>
          </a:xfrm>
          <a:prstGeom prst="plus">
            <a:avLst>
              <a:gd name="adj" fmla="val 40463"/>
            </a:avLst>
          </a:prstGeom>
          <a:solidFill>
            <a:schemeClr val="tx1"/>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
        <p:nvSpPr>
          <p:cNvPr id="26660" name="TextBox 3"/>
          <p:cNvSpPr txBox="1">
            <a:spLocks noChangeArrowheads="1"/>
          </p:cNvSpPr>
          <p:nvPr/>
        </p:nvSpPr>
        <p:spPr bwMode="auto">
          <a:xfrm>
            <a:off x="457200" y="59436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u="sng">
                <a:latin typeface="Calibri" panose="020F0502020204030204" pitchFamily="34" charset="0"/>
              </a:rPr>
              <a:t>Covariates</a:t>
            </a:r>
            <a:r>
              <a:rPr lang="en-US" altLang="en-US" sz="2000">
                <a:latin typeface="Calibri" panose="020F0502020204030204" pitchFamily="34" charset="0"/>
              </a:rPr>
              <a:t>: Child’s age, Qnr version, Child’s sex, Total # of eye tracking trials completed and fixations detected</a:t>
            </a:r>
          </a:p>
        </p:txBody>
      </p:sp>
    </p:spTree>
    <p:extLst>
      <p:ext uri="{BB962C8B-B14F-4D97-AF65-F5344CB8AC3E}">
        <p14:creationId xmlns:p14="http://schemas.microsoft.com/office/powerpoint/2010/main" val="43585270"/>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Results</a:t>
            </a:r>
            <a:endParaRPr lang="en-US" altLang="en-US">
              <a:latin typeface="Calibri" panose="020F0502020204030204" pitchFamily="34" charset="0"/>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3200400" y="2727325"/>
          <a:ext cx="5638800" cy="2378123"/>
        </p:xfrm>
        <a:graphic>
          <a:graphicData uri="http://schemas.openxmlformats.org/drawingml/2006/table">
            <a:tbl>
              <a:tblPr/>
              <a:tblGrid>
                <a:gridCol w="5638800">
                  <a:extLst>
                    <a:ext uri="{9D8B030D-6E8A-4147-A177-3AD203B41FA5}">
                      <a16:colId xmlns:a16="http://schemas.microsoft.com/office/drawing/2014/main" val="20000"/>
                    </a:ext>
                  </a:extLst>
                </a:gridCol>
              </a:tblGrid>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Parent-reported Childhood Behavior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Hyperactivity-Inattention Scale</a:t>
                      </a: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AF3F6"/>
                    </a:solidFill>
                  </a:tcPr>
                </a:tc>
                <a:extLst>
                  <a:ext uri="{0D108BD9-81ED-4DB2-BD59-A6C34878D82A}">
                    <a16:rowId xmlns:a16="http://schemas.microsoft.com/office/drawing/2014/main" val="10001"/>
                  </a:ext>
                </a:extLst>
              </a:tr>
              <a:tr h="1463675">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Preschool: Revised Ruttner Parent Scale (RRPSPC)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4 different behaviors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School-age: Children’s Behavior Qnr (CBQ)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5 different behaviors</a:t>
                      </a:r>
                      <a:endPar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grpSp>
        <p:nvGrpSpPr>
          <p:cNvPr id="30734" name="Group 4"/>
          <p:cNvGrpSpPr>
            <a:grpSpLocks/>
          </p:cNvGrpSpPr>
          <p:nvPr/>
        </p:nvGrpSpPr>
        <p:grpSpPr bwMode="auto">
          <a:xfrm>
            <a:off x="228600" y="3581400"/>
            <a:ext cx="1985963" cy="1096963"/>
            <a:chOff x="624842" y="822960"/>
            <a:chExt cx="1985763" cy="1097280"/>
          </a:xfrm>
        </p:grpSpPr>
        <p:sp>
          <p:nvSpPr>
            <p:cNvPr id="6" name="Rounded Rectangle 5"/>
            <p:cNvSpPr>
              <a:spLocks noChangeArrowheads="1"/>
            </p:cNvSpPr>
            <p:nvPr/>
          </p:nvSpPr>
          <p:spPr bwMode="auto">
            <a:xfrm>
              <a:off x="624842" y="822960"/>
              <a:ext cx="1985763" cy="1097280"/>
            </a:xfrm>
            <a:prstGeom prst="roundRect">
              <a:avLst>
                <a:gd name="adj" fmla="val 16667"/>
              </a:avLst>
            </a:prstGeom>
            <a:gradFill rotWithShape="1">
              <a:gsLst>
                <a:gs pos="0">
                  <a:srgbClr val="FFBF00"/>
                </a:gs>
                <a:gs pos="45000">
                  <a:srgbClr val="F1A300"/>
                </a:gs>
                <a:gs pos="100000">
                  <a:srgbClr val="CC8900"/>
                </a:gs>
              </a:gsLst>
              <a:lin ang="5400000"/>
            </a:gradFill>
            <a:ln>
              <a:noFill/>
            </a:ln>
            <a:effectLst>
              <a:outerShdw blurRad="39000" dist="254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Rounded Rectangle 4"/>
            <p:cNvSpPr/>
            <p:nvPr/>
          </p:nvSpPr>
          <p:spPr>
            <a:xfrm>
              <a:off x="678812" y="876951"/>
              <a:ext cx="1877824" cy="989299"/>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2000" b="1" dirty="0">
                  <a:solidFill>
                    <a:schemeClr val="tx1"/>
                  </a:solidFill>
                </a:rPr>
                <a:t>Infant Fixation Duration</a:t>
              </a:r>
            </a:p>
          </p:txBody>
        </p:sp>
      </p:grpSp>
      <p:sp>
        <p:nvSpPr>
          <p:cNvPr id="10" name="Right Arrow 9"/>
          <p:cNvSpPr>
            <a:spLocks noChangeArrowheads="1"/>
          </p:cNvSpPr>
          <p:nvPr/>
        </p:nvSpPr>
        <p:spPr bwMode="auto">
          <a:xfrm>
            <a:off x="2362200" y="4038600"/>
            <a:ext cx="688975" cy="381000"/>
          </a:xfrm>
          <a:prstGeom prst="rightArrow">
            <a:avLst>
              <a:gd name="adj1" fmla="val 50000"/>
              <a:gd name="adj2" fmla="val 49997"/>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
        <p:nvSpPr>
          <p:cNvPr id="11" name="Minus 10"/>
          <p:cNvSpPr>
            <a:spLocks/>
          </p:cNvSpPr>
          <p:nvPr/>
        </p:nvSpPr>
        <p:spPr bwMode="auto">
          <a:xfrm>
            <a:off x="2362200" y="35052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endParaRPr lang="en-US"/>
          </a:p>
        </p:txBody>
      </p:sp>
      <p:sp>
        <p:nvSpPr>
          <p:cNvPr id="30737" name="TextBox 11"/>
          <p:cNvSpPr txBox="1">
            <a:spLocks noChangeArrowheads="1"/>
          </p:cNvSpPr>
          <p:nvPr/>
        </p:nvSpPr>
        <p:spPr bwMode="auto">
          <a:xfrm>
            <a:off x="457200" y="59436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u="sng">
                <a:latin typeface="Calibri" panose="020F0502020204030204" pitchFamily="34" charset="0"/>
              </a:rPr>
              <a:t>Covariates</a:t>
            </a:r>
            <a:r>
              <a:rPr lang="en-US" altLang="en-US" sz="2000">
                <a:latin typeface="Calibri" panose="020F0502020204030204" pitchFamily="34" charset="0"/>
              </a:rPr>
              <a:t>: Child’s age, Qnr version, Child’s sex, Total # of eye tracking trials completed and fixations detected</a:t>
            </a:r>
          </a:p>
        </p:txBody>
      </p:sp>
    </p:spTree>
    <p:extLst>
      <p:ext uri="{BB962C8B-B14F-4D97-AF65-F5344CB8AC3E}">
        <p14:creationId xmlns:p14="http://schemas.microsoft.com/office/powerpoint/2010/main" val="1240852357"/>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Method</a:t>
            </a:r>
            <a:endParaRPr lang="en-US" altLang="en-US">
              <a:latin typeface="Calibri" panose="020F0502020204030204" pitchFamily="34" charset="0"/>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3200400" y="2727325"/>
          <a:ext cx="5638800" cy="2378123"/>
        </p:xfrm>
        <a:graphic>
          <a:graphicData uri="http://schemas.openxmlformats.org/drawingml/2006/table">
            <a:tbl>
              <a:tblPr/>
              <a:tblGrid>
                <a:gridCol w="5638800">
                  <a:extLst>
                    <a:ext uri="{9D8B030D-6E8A-4147-A177-3AD203B41FA5}">
                      <a16:colId xmlns:a16="http://schemas.microsoft.com/office/drawing/2014/main" val="20000"/>
                    </a:ext>
                  </a:extLst>
                </a:gridCol>
              </a:tblGrid>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Parent-reported Childhood Behavior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Hyperactivity-Inattention Scale</a:t>
                      </a: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AF3F6"/>
                    </a:solidFill>
                  </a:tcPr>
                </a:tc>
                <a:extLst>
                  <a:ext uri="{0D108BD9-81ED-4DB2-BD59-A6C34878D82A}">
                    <a16:rowId xmlns:a16="http://schemas.microsoft.com/office/drawing/2014/main" val="10001"/>
                  </a:ext>
                </a:extLst>
              </a:tr>
              <a:tr h="1463675">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Preschool: Revised Ruttner Parent Scale (RRPSPC)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4 different behaviors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School-age: Children’s Behavior Qnr (CBQ)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5 different behaviors</a:t>
                      </a:r>
                      <a:endPar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9496054"/>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TextBox 3"/>
          <p:cNvSpPr txBox="1">
            <a:spLocks noChangeArrowheads="1"/>
          </p:cNvSpPr>
          <p:nvPr/>
        </p:nvSpPr>
        <p:spPr bwMode="auto">
          <a:xfrm>
            <a:off x="378205" y="1853723"/>
            <a:ext cx="82296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endParaRPr lang="en-US" sz="500" dirty="0">
              <a:latin typeface="Calibri" charset="0"/>
              <a:cs typeface="Calibri" charset="0"/>
            </a:endParaRPr>
          </a:p>
          <a:p>
            <a:pPr marL="800100" lvl="2" indent="0" eaLnBrk="1" hangingPunct="1">
              <a:defRPr/>
            </a:pPr>
            <a:r>
              <a:rPr lang="en-US" sz="2000" dirty="0">
                <a:latin typeface="Calibri" charset="0"/>
                <a:cs typeface="Calibri" charset="0"/>
              </a:rPr>
              <a:t>The variance of childhood </a:t>
            </a:r>
            <a:r>
              <a:rPr lang="en-US" sz="2000" dirty="0" err="1">
                <a:latin typeface="Calibri" charset="0"/>
                <a:cs typeface="Calibri" charset="0"/>
              </a:rPr>
              <a:t>surgency</a:t>
            </a:r>
            <a:r>
              <a:rPr lang="en-US" sz="2000" dirty="0">
                <a:latin typeface="Calibri" charset="0"/>
                <a:cs typeface="Calibri" charset="0"/>
              </a:rPr>
              <a:t> accounted for by variation in infant fixation duration increases as the age of the infant increases</a:t>
            </a:r>
            <a:endParaRPr lang="en-US" sz="1000" dirty="0">
              <a:latin typeface="Calibri" charset="0"/>
              <a:cs typeface="Calibri" charset="0"/>
            </a:endParaRPr>
          </a:p>
        </p:txBody>
      </p:sp>
      <p:sp>
        <p:nvSpPr>
          <p:cNvPr id="9" name="Title 6"/>
          <p:cNvSpPr>
            <a:spLocks noGrp="1"/>
          </p:cNvSpPr>
          <p:nvPr>
            <p:ph type="title"/>
          </p:nvPr>
        </p:nvSpPr>
        <p:spPr>
          <a:xfrm>
            <a:off x="76200" y="152400"/>
            <a:ext cx="8833611" cy="1157567"/>
          </a:xfrm>
        </p:spPr>
        <p:txBody>
          <a:bodyPr anchor="t">
            <a:noAutofit/>
          </a:bodyPr>
          <a:lstStyle/>
          <a:p>
            <a:pPr>
              <a:defRPr/>
            </a:pPr>
            <a:r>
              <a:rPr lang="en-US" sz="3200" dirty="0">
                <a:latin typeface="Calibri" charset="0"/>
                <a:cs typeface="Calibri" charset="0"/>
              </a:rPr>
              <a:t>Age as a moderator</a:t>
            </a:r>
          </a:p>
        </p:txBody>
      </p:sp>
      <p:graphicFrame>
        <p:nvGraphicFramePr>
          <p:cNvPr id="5" name="Diagram 4"/>
          <p:cNvGraphicFramePr/>
          <p:nvPr/>
        </p:nvGraphicFramePr>
        <p:xfrm>
          <a:off x="1600200" y="3581400"/>
          <a:ext cx="62484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773" name="Group 7"/>
          <p:cNvGrpSpPr>
            <a:grpSpLocks/>
          </p:cNvGrpSpPr>
          <p:nvPr/>
        </p:nvGrpSpPr>
        <p:grpSpPr bwMode="auto">
          <a:xfrm>
            <a:off x="3505200" y="3048000"/>
            <a:ext cx="1985963" cy="1096963"/>
            <a:chOff x="624842" y="822960"/>
            <a:chExt cx="1985763" cy="1097280"/>
          </a:xfrm>
        </p:grpSpPr>
        <p:sp>
          <p:nvSpPr>
            <p:cNvPr id="10" name="Rounded Rectangle 9"/>
            <p:cNvSpPr>
              <a:spLocks noChangeArrowheads="1"/>
            </p:cNvSpPr>
            <p:nvPr/>
          </p:nvSpPr>
          <p:spPr bwMode="auto">
            <a:xfrm>
              <a:off x="624842" y="822960"/>
              <a:ext cx="1985763" cy="1097280"/>
            </a:xfrm>
            <a:prstGeom prst="roundRect">
              <a:avLst>
                <a:gd name="adj" fmla="val 16667"/>
              </a:avLst>
            </a:prstGeom>
            <a:gradFill rotWithShape="1">
              <a:gsLst>
                <a:gs pos="0">
                  <a:srgbClr val="FFBF00"/>
                </a:gs>
                <a:gs pos="45000">
                  <a:srgbClr val="F1A300"/>
                </a:gs>
                <a:gs pos="100000">
                  <a:srgbClr val="CC8900"/>
                </a:gs>
              </a:gsLst>
              <a:lin ang="5400000"/>
            </a:gradFill>
            <a:ln>
              <a:noFill/>
            </a:ln>
            <a:effectLst>
              <a:outerShdw blurRad="39000" dist="254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ounded Rectangle 4"/>
            <p:cNvSpPr/>
            <p:nvPr/>
          </p:nvSpPr>
          <p:spPr>
            <a:xfrm>
              <a:off x="678812" y="876951"/>
              <a:ext cx="1877824" cy="989299"/>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b="1" dirty="0">
                  <a:solidFill>
                    <a:schemeClr val="tx1"/>
                  </a:solidFill>
                </a:rPr>
                <a:t>Infant Age</a:t>
              </a:r>
            </a:p>
          </p:txBody>
        </p:sp>
      </p:grpSp>
      <p:sp>
        <p:nvSpPr>
          <p:cNvPr id="2" name="Down Arrow 1"/>
          <p:cNvSpPr>
            <a:spLocks noChangeArrowheads="1"/>
          </p:cNvSpPr>
          <p:nvPr/>
        </p:nvSpPr>
        <p:spPr bwMode="auto">
          <a:xfrm>
            <a:off x="4191000" y="3962400"/>
            <a:ext cx="609600" cy="533400"/>
          </a:xfrm>
          <a:prstGeom prst="downArrow">
            <a:avLst>
              <a:gd name="adj1" fmla="val 50000"/>
              <a:gd name="adj2" fmla="val 50000"/>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3662236801"/>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228600" y="1676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Conclusions</a:t>
            </a:r>
            <a:endParaRPr lang="en-US" altLang="en-US">
              <a:latin typeface="Calibri" panose="020F0502020204030204" pitchFamily="34" charset="0"/>
            </a:endParaRPr>
          </a:p>
        </p:txBody>
      </p:sp>
      <p:sp>
        <p:nvSpPr>
          <p:cNvPr id="33796" name="Rectangle 1"/>
          <p:cNvSpPr>
            <a:spLocks noChangeArrowheads="1"/>
          </p:cNvSpPr>
          <p:nvPr/>
        </p:nvSpPr>
        <p:spPr bwMode="auto">
          <a:xfrm>
            <a:off x="457200" y="2209800"/>
            <a:ext cx="8077200" cy="410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914400" indent="-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Corbel" panose="020B0503020204020204" pitchFamily="34" charset="0"/>
              <a:buAutoNum type="arabicPeriod"/>
            </a:pPr>
            <a:r>
              <a:rPr lang="en-US" altLang="en-US" sz="2000" b="1">
                <a:latin typeface="Calibri" panose="020F0502020204030204" pitchFamily="34" charset="0"/>
              </a:rPr>
              <a:t>Results supported hypotheses</a:t>
            </a:r>
          </a:p>
          <a:p>
            <a:pPr eaLnBrk="1" hangingPunct="1"/>
            <a:endParaRPr lang="en-US" altLang="en-US" sz="2000" b="1">
              <a:latin typeface="Calibri" panose="020F0502020204030204" pitchFamily="34" charset="0"/>
            </a:endParaRPr>
          </a:p>
          <a:p>
            <a:pPr eaLnBrk="1" hangingPunct="1">
              <a:buFont typeface="Corbel" panose="020B0503020204020204" pitchFamily="34" charset="0"/>
              <a:buAutoNum type="arabicPeriod"/>
            </a:pPr>
            <a:r>
              <a:rPr lang="en-US" altLang="en-US" sz="2000" b="1">
                <a:latin typeface="Calibri" panose="020F0502020204030204" pitchFamily="34" charset="0"/>
              </a:rPr>
              <a:t>Associations were moderate in magnitude</a:t>
            </a:r>
            <a:r>
              <a:rPr lang="en-US" altLang="en-US" sz="2000">
                <a:latin typeface="Calibri" panose="020F0502020204030204" pitchFamily="34" charset="0"/>
              </a:rPr>
              <a:t> – “to be expected”</a:t>
            </a:r>
          </a:p>
          <a:p>
            <a:pPr lvl="1" eaLnBrk="1" hangingPunct="1">
              <a:buFont typeface="Arial" panose="020B0604020202020204" pitchFamily="34" charset="0"/>
              <a:buChar char="•"/>
            </a:pPr>
            <a:r>
              <a:rPr lang="en-US" altLang="en-US" sz="2000">
                <a:latin typeface="Calibri" panose="020F0502020204030204" pitchFamily="34" charset="0"/>
              </a:rPr>
              <a:t>Effortful control (2% variance), Surgency (7%), Behavior (6%)</a:t>
            </a:r>
          </a:p>
          <a:p>
            <a:pPr eaLnBrk="1" hangingPunct="1"/>
            <a:endParaRPr lang="en-US" altLang="en-US" sz="2000">
              <a:latin typeface="Calibri" panose="020F0502020204030204" pitchFamily="34" charset="0"/>
            </a:endParaRPr>
          </a:p>
          <a:p>
            <a:pPr eaLnBrk="1" hangingPunct="1">
              <a:buFont typeface="Corbel" panose="020B0503020204020204" pitchFamily="34" charset="0"/>
              <a:buAutoNum type="arabicPeriod"/>
            </a:pPr>
            <a:r>
              <a:rPr lang="en-US" altLang="en-US" sz="2000" b="1">
                <a:latin typeface="Calibri" panose="020F0502020204030204" pitchFamily="34" charset="0"/>
              </a:rPr>
              <a:t>Potential implications:</a:t>
            </a:r>
          </a:p>
          <a:p>
            <a:pPr eaLnBrk="1" hangingPunct="1"/>
            <a:endParaRPr lang="en-US" altLang="en-US" sz="500" b="1">
              <a:latin typeface="Calibri" panose="020F0502020204030204" pitchFamily="34" charset="0"/>
            </a:endParaRPr>
          </a:p>
          <a:p>
            <a:pPr lvl="1" eaLnBrk="1" hangingPunct="1">
              <a:buFontTx/>
              <a:buAutoNum type="circleNumDbPlain"/>
            </a:pPr>
            <a:r>
              <a:rPr lang="en-US" altLang="en-US" sz="2000">
                <a:latin typeface="Calibri" panose="020F0502020204030204" pitchFamily="34" charset="0"/>
              </a:rPr>
              <a:t>Studying fixation duration can help us understand mechanisms through which executive control develops</a:t>
            </a:r>
          </a:p>
          <a:p>
            <a:pPr lvl="1" eaLnBrk="1" hangingPunct="1"/>
            <a:endParaRPr lang="en-US" altLang="en-US" sz="800">
              <a:latin typeface="Calibri" panose="020F0502020204030204" pitchFamily="34" charset="0"/>
            </a:endParaRPr>
          </a:p>
          <a:p>
            <a:pPr lvl="1" eaLnBrk="1" hangingPunct="1">
              <a:buFontTx/>
              <a:buAutoNum type="circleNumDbPlain"/>
            </a:pPr>
            <a:r>
              <a:rPr lang="en-US" altLang="en-US" sz="2000">
                <a:latin typeface="Calibri" panose="020F0502020204030204" pitchFamily="34" charset="0"/>
              </a:rPr>
              <a:t>Investigating the causes of individual differences in infant fixation duration could inform interventions for executive attention</a:t>
            </a:r>
          </a:p>
          <a:p>
            <a:pPr lvl="1" eaLnBrk="1" hangingPunct="1"/>
            <a:endParaRPr lang="en-US" altLang="en-US" sz="800">
              <a:latin typeface="Calibri" panose="020F0502020204030204" pitchFamily="34" charset="0"/>
            </a:endParaRPr>
          </a:p>
          <a:p>
            <a:pPr lvl="1" eaLnBrk="1" hangingPunct="1">
              <a:buFontTx/>
              <a:buAutoNum type="circleNumDbPlain"/>
            </a:pPr>
            <a:r>
              <a:rPr lang="en-US" altLang="en-US" sz="2000">
                <a:latin typeface="Calibri" panose="020F0502020204030204" pitchFamily="34" charset="0"/>
              </a:rPr>
              <a:t>Future: Fixation duration might be used to identify individuals at risk for developing ADHD</a:t>
            </a:r>
          </a:p>
        </p:txBody>
      </p:sp>
      <p:sp>
        <p:nvSpPr>
          <p:cNvPr id="6"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spTree>
    <p:extLst>
      <p:ext uri="{BB962C8B-B14F-4D97-AF65-F5344CB8AC3E}">
        <p14:creationId xmlns:p14="http://schemas.microsoft.com/office/powerpoint/2010/main" val="406520987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700" dirty="0"/>
              <a:t>Voice versus face perception</a:t>
            </a:r>
          </a:p>
        </p:txBody>
      </p:sp>
      <p:sp>
        <p:nvSpPr>
          <p:cNvPr id="3" name="Content Placeholder 2"/>
          <p:cNvSpPr>
            <a:spLocks noGrp="1"/>
          </p:cNvSpPr>
          <p:nvPr>
            <p:ph idx="1"/>
          </p:nvPr>
        </p:nvSpPr>
        <p:spPr/>
        <p:txBody>
          <a:bodyPr>
            <a:normAutofit fontScale="92500" lnSpcReduction="20000"/>
          </a:bodyPr>
          <a:lstStyle/>
          <a:p>
            <a:r>
              <a:rPr lang="en-US" dirty="0"/>
              <a:t>Distinctions can be reestablished </a:t>
            </a:r>
          </a:p>
          <a:p>
            <a:pPr lvl="1"/>
            <a:r>
              <a:rPr lang="en-US" dirty="0"/>
              <a:t>By increasing exposure time or training</a:t>
            </a:r>
          </a:p>
          <a:p>
            <a:r>
              <a:rPr lang="en-US" dirty="0"/>
              <a:t>Induction of new skills and reorganization of existing skills</a:t>
            </a:r>
          </a:p>
          <a:p>
            <a:pPr lvl="1"/>
            <a:r>
              <a:rPr lang="en-US" dirty="0"/>
              <a:t>At 9 months items from native face categories are processed differently than at 3 months</a:t>
            </a:r>
          </a:p>
          <a:p>
            <a:r>
              <a:rPr lang="en-US" b="1" dirty="0"/>
              <a:t>In later childhood and adulthood</a:t>
            </a:r>
          </a:p>
          <a:p>
            <a:pPr lvl="1"/>
            <a:r>
              <a:rPr lang="en-US" b="1" dirty="0"/>
              <a:t>Other-race face distinctions can be reacquired</a:t>
            </a:r>
          </a:p>
          <a:p>
            <a:pPr lvl="1"/>
            <a:r>
              <a:rPr lang="en-US" b="1" dirty="0"/>
              <a:t>Phonetic distinctions are not as successful</a:t>
            </a:r>
          </a:p>
          <a:p>
            <a:r>
              <a:rPr lang="en-US" dirty="0"/>
              <a:t>Differences in timing of perceptual narrowing</a:t>
            </a:r>
          </a:p>
          <a:p>
            <a:pPr lvl="1"/>
            <a:r>
              <a:rPr lang="en-US" dirty="0"/>
              <a:t>Present earlier for other-race faces and vowels and for other-species faces and consonants</a:t>
            </a:r>
          </a:p>
          <a:p>
            <a:endParaRPr lang="en-US" dirty="0"/>
          </a:p>
          <a:p>
            <a:endParaRPr lang="en-US" dirty="0"/>
          </a:p>
        </p:txBody>
      </p:sp>
    </p:spTree>
    <p:extLst>
      <p:ext uri="{BB962C8B-B14F-4D97-AF65-F5344CB8AC3E}">
        <p14:creationId xmlns:p14="http://schemas.microsoft.com/office/powerpoint/2010/main" val="158119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Evidence As Usual</a:t>
            </a:r>
          </a:p>
        </p:txBody>
      </p:sp>
      <p:sp>
        <p:nvSpPr>
          <p:cNvPr id="3" name="Content Placeholder 2"/>
          <p:cNvSpPr>
            <a:spLocks noGrp="1"/>
          </p:cNvSpPr>
          <p:nvPr>
            <p:ph idx="1"/>
          </p:nvPr>
        </p:nvSpPr>
        <p:spPr/>
        <p:txBody>
          <a:bodyPr>
            <a:normAutofit fontScale="85000" lnSpcReduction="10000"/>
          </a:bodyPr>
          <a:lstStyle/>
          <a:p>
            <a:r>
              <a:rPr lang="en-US" dirty="0"/>
              <a:t>Newborn prefers listening to speech and looking at faces</a:t>
            </a:r>
          </a:p>
          <a:p>
            <a:pPr lvl="1"/>
            <a:r>
              <a:rPr lang="en-US" dirty="0"/>
              <a:t>But not specific </a:t>
            </a:r>
          </a:p>
          <a:p>
            <a:r>
              <a:rPr lang="en-US" dirty="0"/>
              <a:t>At 3 months </a:t>
            </a:r>
          </a:p>
          <a:p>
            <a:pPr lvl="1"/>
            <a:r>
              <a:rPr lang="en-US" dirty="0"/>
              <a:t>Preference specific to human faces and voices</a:t>
            </a:r>
          </a:p>
          <a:p>
            <a:r>
              <a:rPr lang="en-US" dirty="0"/>
              <a:t>At 3-6 months </a:t>
            </a:r>
          </a:p>
          <a:p>
            <a:pPr lvl="1"/>
            <a:r>
              <a:rPr lang="en-US" dirty="0"/>
              <a:t>Discriminate within native </a:t>
            </a:r>
            <a:r>
              <a:rPr lang="en-US" i="1" dirty="0"/>
              <a:t>&amp; </a:t>
            </a:r>
            <a:r>
              <a:rPr lang="en-US" dirty="0"/>
              <a:t>non-native speech contrasts</a:t>
            </a:r>
          </a:p>
          <a:p>
            <a:pPr lvl="1"/>
            <a:r>
              <a:rPr lang="en-US" dirty="0"/>
              <a:t>Discriminate within own- </a:t>
            </a:r>
            <a:r>
              <a:rPr lang="en-US" i="1" dirty="0"/>
              <a:t>&amp; </a:t>
            </a:r>
            <a:r>
              <a:rPr lang="en-US" dirty="0"/>
              <a:t>other-species faces and voices</a:t>
            </a:r>
          </a:p>
          <a:p>
            <a:pPr lvl="1"/>
            <a:r>
              <a:rPr lang="en-US" dirty="0"/>
              <a:t>As well as other non-native distinctions (lexical tone, sign categories, other-race faces)</a:t>
            </a:r>
          </a:p>
          <a:p>
            <a:r>
              <a:rPr lang="en-US" dirty="0"/>
              <a:t>Older infants fail these distinctions </a:t>
            </a:r>
          </a:p>
        </p:txBody>
      </p:sp>
    </p:spTree>
    <p:extLst>
      <p:ext uri="{BB962C8B-B14F-4D97-AF65-F5344CB8AC3E}">
        <p14:creationId xmlns:p14="http://schemas.microsoft.com/office/powerpoint/2010/main" val="284639055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700" dirty="0"/>
              <a:t>Somewhat Contrary Evidence</a:t>
            </a:r>
          </a:p>
        </p:txBody>
      </p:sp>
      <p:sp>
        <p:nvSpPr>
          <p:cNvPr id="3" name="Content Placeholder 2"/>
          <p:cNvSpPr>
            <a:spLocks noGrp="1"/>
          </p:cNvSpPr>
          <p:nvPr>
            <p:ph idx="1"/>
          </p:nvPr>
        </p:nvSpPr>
        <p:spPr/>
        <p:txBody>
          <a:bodyPr>
            <a:normAutofit fontScale="92500" lnSpcReduction="20000"/>
          </a:bodyPr>
          <a:lstStyle/>
          <a:p>
            <a:r>
              <a:rPr lang="en-US" dirty="0"/>
              <a:t>Distinctions can be reestablished </a:t>
            </a:r>
          </a:p>
          <a:p>
            <a:pPr lvl="1"/>
            <a:r>
              <a:rPr lang="en-US" dirty="0"/>
              <a:t>By increasing exposure time or training</a:t>
            </a:r>
          </a:p>
          <a:p>
            <a:r>
              <a:rPr lang="en-US" dirty="0"/>
              <a:t>Induction of new skills and reorganization of existing skills</a:t>
            </a:r>
          </a:p>
          <a:p>
            <a:pPr lvl="1"/>
            <a:r>
              <a:rPr lang="en-US" dirty="0"/>
              <a:t>At 9 months items from native face categories are processed differently than at 3 months</a:t>
            </a:r>
          </a:p>
          <a:p>
            <a:r>
              <a:rPr lang="en-US" dirty="0"/>
              <a:t>In later childhood and adulthood</a:t>
            </a:r>
          </a:p>
          <a:p>
            <a:pPr lvl="1"/>
            <a:r>
              <a:rPr lang="en-US" dirty="0"/>
              <a:t>Other-race face distinctions can be reacquired</a:t>
            </a:r>
          </a:p>
          <a:p>
            <a:pPr lvl="1"/>
            <a:r>
              <a:rPr lang="en-US" dirty="0"/>
              <a:t>Phonetic distinctions are not as successful</a:t>
            </a:r>
          </a:p>
          <a:p>
            <a:r>
              <a:rPr lang="en-US" dirty="0"/>
              <a:t>Differences in timing of perceptual narrowing</a:t>
            </a:r>
          </a:p>
          <a:p>
            <a:pPr lvl="1"/>
            <a:r>
              <a:rPr lang="en-US" dirty="0"/>
              <a:t>Present earlier for other-race faces and vowels and for other-species faces and consonants</a:t>
            </a:r>
          </a:p>
          <a:p>
            <a:endParaRPr lang="en-US" dirty="0"/>
          </a:p>
          <a:p>
            <a:endParaRPr lang="en-US" dirty="0"/>
          </a:p>
        </p:txBody>
      </p:sp>
    </p:spTree>
    <p:extLst>
      <p:ext uri="{BB962C8B-B14F-4D97-AF65-F5344CB8AC3E}">
        <p14:creationId xmlns:p14="http://schemas.microsoft.com/office/powerpoint/2010/main" val="89588207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Qualifying the Construct </a:t>
            </a:r>
          </a:p>
        </p:txBody>
      </p:sp>
      <p:sp>
        <p:nvSpPr>
          <p:cNvPr id="3" name="Content Placeholder 2"/>
          <p:cNvSpPr>
            <a:spLocks noGrp="1"/>
          </p:cNvSpPr>
          <p:nvPr>
            <p:ph idx="1"/>
          </p:nvPr>
        </p:nvSpPr>
        <p:spPr/>
        <p:txBody>
          <a:bodyPr>
            <a:normAutofit fontScale="92500" lnSpcReduction="20000"/>
          </a:bodyPr>
          <a:lstStyle/>
          <a:p>
            <a:r>
              <a:rPr lang="en-US" dirty="0"/>
              <a:t>Not only a decline in perception of non-experience stimuli</a:t>
            </a:r>
          </a:p>
          <a:p>
            <a:r>
              <a:rPr lang="en-US" b="1" dirty="0"/>
              <a:t>Improvement in perception of experienced stimuli</a:t>
            </a:r>
          </a:p>
          <a:p>
            <a:endParaRPr lang="en-US" b="1" dirty="0"/>
          </a:p>
          <a:p>
            <a:r>
              <a:rPr lang="en-US" dirty="0"/>
              <a:t>Experience dependent cascading windows </a:t>
            </a:r>
          </a:p>
          <a:p>
            <a:pPr lvl="1"/>
            <a:r>
              <a:rPr lang="en-US" dirty="0"/>
              <a:t>Infants attune to rhythmical properties of the native language before the segmental properties</a:t>
            </a:r>
          </a:p>
          <a:p>
            <a:pPr lvl="1"/>
            <a:endParaRPr lang="en-US" dirty="0"/>
          </a:p>
          <a:p>
            <a:r>
              <a:rPr lang="en-US" dirty="0"/>
              <a:t>Critical period </a:t>
            </a:r>
          </a:p>
          <a:p>
            <a:pPr lvl="1"/>
            <a:r>
              <a:rPr lang="en-US" dirty="0"/>
              <a:t>Biologically based timetable in language processing</a:t>
            </a:r>
          </a:p>
          <a:p>
            <a:pPr lvl="1"/>
            <a:r>
              <a:rPr lang="en-US" dirty="0"/>
              <a:t>Learning based timetable in face processing</a:t>
            </a:r>
          </a:p>
          <a:p>
            <a:pPr lvl="1"/>
            <a:endParaRPr lang="en-US" b="1" dirty="0"/>
          </a:p>
          <a:p>
            <a:endParaRPr lang="en-US" b="1" dirty="0"/>
          </a:p>
        </p:txBody>
      </p:sp>
    </p:spTree>
    <p:extLst>
      <p:ext uri="{BB962C8B-B14F-4D97-AF65-F5344CB8AC3E}">
        <p14:creationId xmlns:p14="http://schemas.microsoft.com/office/powerpoint/2010/main" val="176447636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700" dirty="0"/>
              <a:t>Perceptual Narrowing</a:t>
            </a:r>
          </a:p>
        </p:txBody>
      </p:sp>
      <p:sp>
        <p:nvSpPr>
          <p:cNvPr id="5" name="Content Placeholder 4"/>
          <p:cNvSpPr>
            <a:spLocks noGrp="1"/>
          </p:cNvSpPr>
          <p:nvPr>
            <p:ph idx="1"/>
          </p:nvPr>
        </p:nvSpPr>
        <p:spPr/>
        <p:txBody>
          <a:bodyPr>
            <a:normAutofit/>
          </a:bodyPr>
          <a:lstStyle/>
          <a:p>
            <a:r>
              <a:rPr lang="en-US" dirty="0"/>
              <a:t>Young infants show greater preparedness to respond to any potential social signal</a:t>
            </a:r>
          </a:p>
          <a:p>
            <a:r>
              <a:rPr lang="en-US" dirty="0"/>
              <a:t>Set of experience-expectant sensitivities that have adaptive significance</a:t>
            </a:r>
          </a:p>
          <a:p>
            <a:r>
              <a:rPr lang="en-US" dirty="0"/>
              <a:t>Minimal input needed to maintain sensitivities</a:t>
            </a:r>
          </a:p>
          <a:p>
            <a:pPr lvl="1"/>
            <a:endParaRPr lang="en-US" dirty="0"/>
          </a:p>
          <a:p>
            <a:endParaRPr lang="en-US" dirty="0"/>
          </a:p>
          <a:p>
            <a:pPr lvl="1"/>
            <a:endParaRPr lang="en-US" dirty="0"/>
          </a:p>
          <a:p>
            <a:pPr lvl="1"/>
            <a:endParaRPr lang="en-US" dirty="0"/>
          </a:p>
          <a:p>
            <a:endParaRPr lang="en-US" dirty="0"/>
          </a:p>
        </p:txBody>
      </p:sp>
      <p:sp>
        <p:nvSpPr>
          <p:cNvPr id="2" name="Rectangle 1"/>
          <p:cNvSpPr/>
          <p:nvPr/>
        </p:nvSpPr>
        <p:spPr>
          <a:xfrm>
            <a:off x="-4636750" y="3815834"/>
            <a:ext cx="3672800" cy="369332"/>
          </a:xfrm>
          <a:prstGeom prst="rect">
            <a:avLst/>
          </a:prstGeom>
        </p:spPr>
        <p:txBody>
          <a:bodyPr wrap="none">
            <a:spAutoFit/>
          </a:bodyPr>
          <a:lstStyle/>
          <a:p>
            <a:r>
              <a:rPr lang="en-US" dirty="0"/>
              <a:t>Mechanistic explanation is implied</a:t>
            </a:r>
          </a:p>
        </p:txBody>
      </p:sp>
    </p:spTree>
    <p:extLst>
      <p:ext uri="{BB962C8B-B14F-4D97-AF65-F5344CB8AC3E}">
        <p14:creationId xmlns:p14="http://schemas.microsoft.com/office/powerpoint/2010/main" val="9118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252728"/>
          </a:xfrm>
        </p:spPr>
        <p:txBody>
          <a:bodyPr/>
          <a:lstStyle/>
          <a:p>
            <a:r>
              <a:rPr lang="en-US" dirty="0"/>
              <a:t>Experience </a:t>
            </a:r>
            <a:r>
              <a:rPr lang="en-US" dirty="0">
                <a:solidFill>
                  <a:srgbClr val="FF0000"/>
                </a:solidFill>
              </a:rPr>
              <a:t>vs. </a:t>
            </a:r>
            <a:r>
              <a:rPr lang="en-US" dirty="0"/>
              <a:t>functionalism</a:t>
            </a:r>
          </a:p>
        </p:txBody>
      </p:sp>
      <p:sp>
        <p:nvSpPr>
          <p:cNvPr id="3" name="Content Placeholder 2"/>
          <p:cNvSpPr>
            <a:spLocks noGrp="1"/>
          </p:cNvSpPr>
          <p:nvPr>
            <p:ph idx="1"/>
          </p:nvPr>
        </p:nvSpPr>
        <p:spPr>
          <a:xfrm>
            <a:off x="9601200" y="4343400"/>
            <a:ext cx="8229600" cy="4625609"/>
          </a:xfrm>
        </p:spPr>
        <p:txBody>
          <a:bodyPr>
            <a:normAutofit fontScale="70000" lnSpcReduction="20000"/>
          </a:bodyPr>
          <a:lstStyle/>
          <a:p>
            <a:endParaRPr lang="en-US" dirty="0"/>
          </a:p>
          <a:p>
            <a:r>
              <a:rPr lang="en-US" dirty="0"/>
              <a:t>Experience driven biases </a:t>
            </a:r>
          </a:p>
          <a:p>
            <a:pPr lvl="1"/>
            <a:r>
              <a:rPr lang="en-US" dirty="0"/>
              <a:t>Perceptual attunement; improves with exposure, declines without </a:t>
            </a:r>
          </a:p>
          <a:p>
            <a:pPr lvl="1"/>
            <a:r>
              <a:rPr lang="en-US" dirty="0"/>
              <a:t>Exposure must be accompanied by individuation (individual names) </a:t>
            </a:r>
          </a:p>
          <a:p>
            <a:r>
              <a:rPr lang="en-US" dirty="0"/>
              <a:t>Functionalist approach</a:t>
            </a:r>
          </a:p>
          <a:p>
            <a:pPr lvl="1"/>
            <a:r>
              <a:rPr lang="en-US" dirty="0"/>
              <a:t>Face-processing skills reflect age-appropriate developmental goals</a:t>
            </a:r>
          </a:p>
          <a:p>
            <a:pPr lvl="1"/>
            <a:r>
              <a:rPr lang="en-US" dirty="0"/>
              <a:t>Biggest threat = absence of caregivers or presence of strangers</a:t>
            </a:r>
          </a:p>
          <a:p>
            <a:r>
              <a:rPr lang="en-US" dirty="0"/>
              <a:t>Purpose: </a:t>
            </a:r>
          </a:p>
          <a:p>
            <a:pPr lvl="1"/>
            <a:r>
              <a:rPr lang="en-US" dirty="0"/>
              <a:t>Test face discrimination biases in infant rhesus macaques with controlled, atypical exposure to faces </a:t>
            </a:r>
          </a:p>
          <a:p>
            <a:pPr lvl="1"/>
            <a:r>
              <a:rPr lang="en-US" dirty="0"/>
              <a:t>Are developmental changes in face discrimination consistent with perceptual attunement or functionalist approach</a:t>
            </a:r>
          </a:p>
          <a:p>
            <a:pPr lvl="1"/>
            <a:r>
              <a:rPr lang="en-US" dirty="0"/>
              <a:t>Are differences in discrimination the consequence of face viewing patterns during familiarization?</a:t>
            </a:r>
          </a:p>
          <a:p>
            <a:pPr marL="457200" lvl="1" indent="0">
              <a:buNone/>
            </a:pPr>
            <a:r>
              <a:rPr lang="en-US" dirty="0"/>
              <a:t> </a:t>
            </a:r>
          </a:p>
          <a:p>
            <a:pPr marL="457200" lvl="1" indent="0">
              <a:buNone/>
            </a:pPr>
            <a:endParaRPr lang="en-US" dirty="0"/>
          </a:p>
          <a:p>
            <a:pPr marL="0" indent="0">
              <a:buNone/>
            </a:pPr>
            <a:endParaRPr lang="en-US" dirty="0"/>
          </a:p>
          <a:p>
            <a:pPr lvl="1"/>
            <a:endParaRPr lang="en-US" dirty="0"/>
          </a:p>
        </p:txBody>
      </p:sp>
      <p:pic>
        <p:nvPicPr>
          <p:cNvPr id="4" name="Picture 3"/>
          <p:cNvPicPr>
            <a:picLocks noChangeAspect="1"/>
          </p:cNvPicPr>
          <p:nvPr/>
        </p:nvPicPr>
        <p:blipFill>
          <a:blip r:embed="rId2"/>
          <a:stretch>
            <a:fillRect/>
          </a:stretch>
        </p:blipFill>
        <p:spPr>
          <a:xfrm>
            <a:off x="7349304" y="0"/>
            <a:ext cx="1858264" cy="2362200"/>
          </a:xfrm>
          <a:prstGeom prst="rect">
            <a:avLst/>
          </a:prstGeom>
          <a:noFill/>
          <a:effectLst>
            <a:glow rad="127000">
              <a:schemeClr val="bg1">
                <a:alpha val="50000"/>
              </a:schemeClr>
            </a:glow>
          </a:effectLst>
        </p:spPr>
      </p:pic>
      <p:sp>
        <p:nvSpPr>
          <p:cNvPr id="5" name="Rectangle 4"/>
          <p:cNvSpPr/>
          <p:nvPr/>
        </p:nvSpPr>
        <p:spPr>
          <a:xfrm>
            <a:off x="260350" y="7625060"/>
            <a:ext cx="4572000" cy="923330"/>
          </a:xfrm>
          <a:prstGeom prst="rect">
            <a:avLst/>
          </a:prstGeom>
        </p:spPr>
        <p:txBody>
          <a:bodyPr>
            <a:spAutoFit/>
          </a:bodyPr>
          <a:lstStyle/>
          <a:p>
            <a:pPr marL="0" indent="0">
              <a:buNone/>
            </a:pPr>
            <a:r>
              <a:rPr lang="en-US" dirty="0"/>
              <a:t>Background</a:t>
            </a:r>
          </a:p>
          <a:p>
            <a:r>
              <a:rPr lang="en-US" dirty="0"/>
              <a:t>Familiar face discrimination </a:t>
            </a:r>
          </a:p>
          <a:p>
            <a:pPr lvl="1"/>
            <a:r>
              <a:rPr lang="en-US" dirty="0"/>
              <a:t>Race, peers, gender, species </a:t>
            </a:r>
          </a:p>
        </p:txBody>
      </p:sp>
      <p:sp>
        <p:nvSpPr>
          <p:cNvPr id="6" name="Content Placeholder 2"/>
          <p:cNvSpPr txBox="1">
            <a:spLocks/>
          </p:cNvSpPr>
          <p:nvPr/>
        </p:nvSpPr>
        <p:spPr>
          <a:xfrm>
            <a:off x="457200" y="1775191"/>
            <a:ext cx="8229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Experience: Perceptual attunement</a:t>
            </a:r>
          </a:p>
          <a:p>
            <a:pPr lvl="2" fontAlgn="auto">
              <a:spcAft>
                <a:spcPts val="0"/>
              </a:spcAft>
            </a:pPr>
            <a:r>
              <a:rPr lang="en-US" dirty="0"/>
              <a:t>Experience driven biases improve with exposure and decline without</a:t>
            </a:r>
          </a:p>
          <a:p>
            <a:pPr marL="1033272" lvl="3" indent="0" algn="ctr" fontAlgn="auto">
              <a:spcAft>
                <a:spcPts val="0"/>
              </a:spcAft>
              <a:buNone/>
            </a:pPr>
            <a:r>
              <a:rPr lang="en-US" dirty="0">
                <a:solidFill>
                  <a:srgbClr val="FF0000"/>
                </a:solidFill>
              </a:rPr>
              <a:t>vs. </a:t>
            </a:r>
            <a:endParaRPr lang="en-US" dirty="0"/>
          </a:p>
          <a:p>
            <a:pPr fontAlgn="auto">
              <a:spcAft>
                <a:spcPts val="0"/>
              </a:spcAft>
            </a:pPr>
            <a:r>
              <a:rPr lang="en-US" dirty="0"/>
              <a:t>Functionalist approach</a:t>
            </a:r>
          </a:p>
          <a:p>
            <a:pPr lvl="1" fontAlgn="auto">
              <a:spcAft>
                <a:spcPts val="0"/>
              </a:spcAft>
            </a:pPr>
            <a:r>
              <a:rPr lang="en-US" dirty="0"/>
              <a:t>Face-processing skills reflect age-appropriate developmental goals</a:t>
            </a:r>
          </a:p>
          <a:p>
            <a:pPr lvl="1" fontAlgn="auto">
              <a:spcAft>
                <a:spcPts val="0"/>
              </a:spcAft>
            </a:pPr>
            <a:r>
              <a:rPr lang="en-US" dirty="0"/>
              <a:t>Biggest threat = absence of caregivers or presence of strangers </a:t>
            </a:r>
            <a:r>
              <a:rPr lang="en-US" dirty="0">
                <a:sym typeface="Wingdings" panose="05000000000000000000" pitchFamily="2" charset="2"/>
              </a:rPr>
              <a:t> adult bias</a:t>
            </a:r>
            <a:endParaRPr lang="en-US" dirty="0"/>
          </a:p>
          <a:p>
            <a:pPr marL="457200" lvl="1" indent="0" fontAlgn="auto">
              <a:spcAft>
                <a:spcPts val="0"/>
              </a:spcAft>
              <a:buFont typeface="Wingdings"/>
              <a:buNone/>
            </a:pPr>
            <a:endParaRPr lang="en-US" dirty="0"/>
          </a:p>
          <a:p>
            <a:pPr marL="457200" lvl="1" indent="0" fontAlgn="auto">
              <a:spcAft>
                <a:spcPts val="0"/>
              </a:spcAft>
              <a:buFont typeface="Wingdings"/>
              <a:buNone/>
            </a:pPr>
            <a:endParaRPr lang="en-US" dirty="0"/>
          </a:p>
          <a:p>
            <a:pPr marL="0" indent="0" fontAlgn="auto">
              <a:spcAft>
                <a:spcPts val="0"/>
              </a:spcAft>
              <a:buFont typeface="Wingdings 2"/>
              <a:buNone/>
            </a:pPr>
            <a:endParaRPr lang="en-US" dirty="0"/>
          </a:p>
          <a:p>
            <a:pPr lvl="1" fontAlgn="auto">
              <a:spcAft>
                <a:spcPts val="0"/>
              </a:spcAft>
            </a:pPr>
            <a:endParaRPr lang="en-US" dirty="0"/>
          </a:p>
        </p:txBody>
      </p:sp>
      <p:sp>
        <p:nvSpPr>
          <p:cNvPr id="7" name="Rectangle 6"/>
          <p:cNvSpPr/>
          <p:nvPr/>
        </p:nvSpPr>
        <p:spPr>
          <a:xfrm>
            <a:off x="9601200" y="1676400"/>
            <a:ext cx="4572000" cy="923330"/>
          </a:xfrm>
          <a:prstGeom prst="rect">
            <a:avLst/>
          </a:prstGeom>
        </p:spPr>
        <p:txBody>
          <a:bodyPr>
            <a:spAutoFit/>
          </a:bodyPr>
          <a:lstStyle/>
          <a:p>
            <a:pPr fontAlgn="auto">
              <a:spcAft>
                <a:spcPts val="0"/>
              </a:spcAft>
            </a:pPr>
            <a:r>
              <a:rPr lang="en-US" dirty="0"/>
              <a:t>Are developmental changes in face discrimination consistent with perceptual attunement or functionalist approach</a:t>
            </a:r>
          </a:p>
        </p:txBody>
      </p:sp>
      <p:pic>
        <p:nvPicPr>
          <p:cNvPr id="8" name="Picture 7">
            <a:extLst>
              <a:ext uri="{FF2B5EF4-FFF2-40B4-BE49-F238E27FC236}">
                <a16:creationId xmlns:a16="http://schemas.microsoft.com/office/drawing/2014/main" id="{73343E24-E089-301F-A249-1A187B15DFB7}"/>
              </a:ext>
            </a:extLst>
          </p:cNvPr>
          <p:cNvPicPr>
            <a:picLocks noChangeAspect="1"/>
          </p:cNvPicPr>
          <p:nvPr/>
        </p:nvPicPr>
        <p:blipFill rotWithShape="1">
          <a:blip r:embed="rId3"/>
          <a:srcRect b="48810"/>
          <a:stretch/>
        </p:blipFill>
        <p:spPr>
          <a:xfrm>
            <a:off x="6095999" y="5440918"/>
            <a:ext cx="3026229" cy="1362602"/>
          </a:xfrm>
          <a:prstGeom prst="rect">
            <a:avLst/>
          </a:prstGeom>
        </p:spPr>
      </p:pic>
    </p:spTree>
    <p:extLst>
      <p:ext uri="{BB962C8B-B14F-4D97-AF65-F5344CB8AC3E}">
        <p14:creationId xmlns:p14="http://schemas.microsoft.com/office/powerpoint/2010/main" val="2166393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1446" t="4736" r="7547" b="41074"/>
          <a:stretch/>
        </p:blipFill>
        <p:spPr>
          <a:xfrm>
            <a:off x="0" y="0"/>
            <a:ext cx="9143999" cy="6720812"/>
          </a:xfrm>
          <a:prstGeom prst="rect">
            <a:avLst/>
          </a:prstGeom>
        </p:spPr>
      </p:pic>
      <p:sp>
        <p:nvSpPr>
          <p:cNvPr id="5" name="Rectangle 4"/>
          <p:cNvSpPr/>
          <p:nvPr/>
        </p:nvSpPr>
        <p:spPr>
          <a:xfrm>
            <a:off x="3505200" y="6488668"/>
            <a:ext cx="2582758" cy="369332"/>
          </a:xfrm>
          <a:prstGeom prst="rect">
            <a:avLst/>
          </a:prstGeom>
        </p:spPr>
        <p:txBody>
          <a:bodyPr wrap="none">
            <a:spAutoFit/>
          </a:bodyPr>
          <a:lstStyle/>
          <a:p>
            <a:r>
              <a:rPr lang="en-US" dirty="0"/>
              <a:t>Simpson et al. example</a:t>
            </a:r>
          </a:p>
        </p:txBody>
      </p:sp>
    </p:spTree>
    <p:extLst>
      <p:ext uri="{BB962C8B-B14F-4D97-AF65-F5344CB8AC3E}">
        <p14:creationId xmlns:p14="http://schemas.microsoft.com/office/powerpoint/2010/main" val="337881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915400" cy="1252728"/>
          </a:xfrm>
        </p:spPr>
        <p:txBody>
          <a:bodyPr>
            <a:normAutofit/>
          </a:bodyPr>
          <a:lstStyle/>
          <a:p>
            <a:r>
              <a:rPr lang="en-US" dirty="0"/>
              <a:t>Results mixed</a:t>
            </a:r>
          </a:p>
        </p:txBody>
      </p:sp>
      <p:sp>
        <p:nvSpPr>
          <p:cNvPr id="3" name="Content Placeholder 2"/>
          <p:cNvSpPr>
            <a:spLocks noGrp="1"/>
          </p:cNvSpPr>
          <p:nvPr>
            <p:ph idx="1"/>
          </p:nvPr>
        </p:nvSpPr>
        <p:spPr>
          <a:xfrm>
            <a:off x="457200" y="1775191"/>
            <a:ext cx="8686800" cy="4625609"/>
          </a:xfrm>
        </p:spPr>
        <p:txBody>
          <a:bodyPr>
            <a:normAutofit/>
          </a:bodyPr>
          <a:lstStyle/>
          <a:p>
            <a:pPr lvl="1"/>
            <a:r>
              <a:rPr lang="en-US" dirty="0"/>
              <a:t>No Bonferroni-corrected differences among newborns </a:t>
            </a:r>
          </a:p>
          <a:p>
            <a:pPr lvl="1"/>
            <a:r>
              <a:rPr lang="en-US" dirty="0"/>
              <a:t>6-7 </a:t>
            </a:r>
            <a:r>
              <a:rPr lang="en-US" dirty="0" err="1"/>
              <a:t>mo</a:t>
            </a:r>
            <a:r>
              <a:rPr lang="en-US" dirty="0"/>
              <a:t> early stimulus viewing (first 1 - 2 seconds) looked at </a:t>
            </a:r>
          </a:p>
          <a:p>
            <a:pPr lvl="3"/>
            <a:r>
              <a:rPr lang="en-US" dirty="0"/>
              <a:t>novel </a:t>
            </a:r>
            <a:r>
              <a:rPr lang="en-US" i="1" dirty="0"/>
              <a:t>human</a:t>
            </a:r>
            <a:r>
              <a:rPr lang="en-US" dirty="0"/>
              <a:t> adult faces</a:t>
            </a:r>
          </a:p>
          <a:p>
            <a:pPr lvl="3"/>
            <a:r>
              <a:rPr lang="en-US" dirty="0"/>
              <a:t>novel </a:t>
            </a:r>
            <a:r>
              <a:rPr lang="en-US" i="1" dirty="0"/>
              <a:t>monkey</a:t>
            </a:r>
            <a:r>
              <a:rPr lang="en-US" dirty="0"/>
              <a:t> adult faces &amp; same-aged peer monkey faces</a:t>
            </a:r>
          </a:p>
          <a:p>
            <a:pPr lvl="4"/>
            <a:r>
              <a:rPr lang="en-US" dirty="0"/>
              <a:t>No significant differences among newborns </a:t>
            </a:r>
          </a:p>
          <a:p>
            <a:pPr lvl="1"/>
            <a:endParaRPr lang="en-US" dirty="0"/>
          </a:p>
        </p:txBody>
      </p:sp>
      <p:sp>
        <p:nvSpPr>
          <p:cNvPr id="4" name="Rectangle 3"/>
          <p:cNvSpPr/>
          <p:nvPr/>
        </p:nvSpPr>
        <p:spPr>
          <a:xfrm>
            <a:off x="8991600" y="4572000"/>
            <a:ext cx="3005951" cy="369332"/>
          </a:xfrm>
          <a:prstGeom prst="rect">
            <a:avLst/>
          </a:prstGeom>
        </p:spPr>
        <p:txBody>
          <a:bodyPr wrap="none">
            <a:spAutoFit/>
          </a:bodyPr>
          <a:lstStyle/>
          <a:p>
            <a:pPr lvl="1"/>
            <a:r>
              <a:rPr lang="en-US" dirty="0"/>
              <a:t>and face discrimination</a:t>
            </a:r>
          </a:p>
        </p:txBody>
      </p:sp>
      <p:sp>
        <p:nvSpPr>
          <p:cNvPr id="6" name="TextBox 5">
            <a:extLst>
              <a:ext uri="{FF2B5EF4-FFF2-40B4-BE49-F238E27FC236}">
                <a16:creationId xmlns:a16="http://schemas.microsoft.com/office/drawing/2014/main" id="{5A713A33-EBFA-7670-CA58-AB857457556F}"/>
              </a:ext>
            </a:extLst>
          </p:cNvPr>
          <p:cNvSpPr txBox="1"/>
          <p:nvPr/>
        </p:nvSpPr>
        <p:spPr>
          <a:xfrm>
            <a:off x="9260958" y="2967335"/>
            <a:ext cx="8112642" cy="923330"/>
          </a:xfrm>
          <a:prstGeom prst="rect">
            <a:avLst/>
          </a:prstGeom>
          <a:noFill/>
        </p:spPr>
        <p:txBody>
          <a:bodyPr wrap="square">
            <a:spAutoFit/>
          </a:bodyPr>
          <a:lstStyle/>
          <a:p>
            <a:pPr lvl="1"/>
            <a:r>
              <a:rPr lang="en-US" i="1" dirty="0"/>
              <a:t>Eye–mouth-index (EMI) </a:t>
            </a:r>
          </a:p>
          <a:p>
            <a:pPr lvl="2"/>
            <a:r>
              <a:rPr lang="en-US" dirty="0"/>
              <a:t>Newborns: EMI’s greater than chance for adult faces only</a:t>
            </a:r>
          </a:p>
          <a:p>
            <a:pPr lvl="2"/>
            <a:r>
              <a:rPr lang="en-US" dirty="0"/>
              <a:t>6-7 </a:t>
            </a:r>
            <a:r>
              <a:rPr lang="en-US" dirty="0" err="1"/>
              <a:t>mo</a:t>
            </a:r>
            <a:r>
              <a:rPr lang="en-US" dirty="0"/>
              <a:t>: EMI’s were greater than chance for all age groups </a:t>
            </a:r>
          </a:p>
        </p:txBody>
      </p:sp>
    </p:spTree>
    <p:extLst>
      <p:ext uri="{BB962C8B-B14F-4D97-AF65-F5344CB8AC3E}">
        <p14:creationId xmlns:p14="http://schemas.microsoft.com/office/powerpoint/2010/main" val="4075988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104900" y="1425233"/>
            <a:ext cx="6934200" cy="4495800"/>
          </a:xfrm>
          <a:prstGeom prst="rect">
            <a:avLst/>
          </a:prstGeom>
        </p:spPr>
      </p:pic>
    </p:spTree>
    <p:extLst>
      <p:ext uri="{BB962C8B-B14F-4D97-AF65-F5344CB8AC3E}">
        <p14:creationId xmlns:p14="http://schemas.microsoft.com/office/powerpoint/2010/main" val="168904820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lgn="ctr"/>
            <a:r>
              <a:rPr lang="en-US" dirty="0"/>
              <a:t>Domains of Development</a:t>
            </a:r>
          </a:p>
        </p:txBody>
      </p:sp>
      <p:sp>
        <p:nvSpPr>
          <p:cNvPr id="214019" name="Rectangle 3"/>
          <p:cNvSpPr>
            <a:spLocks noGrp="1" noChangeArrowheads="1"/>
          </p:cNvSpPr>
          <p:nvPr>
            <p:ph idx="1"/>
          </p:nvPr>
        </p:nvSpPr>
        <p:spPr>
          <a:xfrm>
            <a:off x="457200" y="1646237"/>
            <a:ext cx="8229600" cy="4526280"/>
          </a:xfrm>
          <a:prstGeom prst="rect">
            <a:avLst/>
          </a:prstGeom>
        </p:spPr>
        <p:txBody>
          <a:bodyPr/>
          <a:lstStyle/>
          <a:p>
            <a:r>
              <a:rPr lang="en-US" dirty="0">
                <a:solidFill>
                  <a:srgbClr val="00B050"/>
                </a:solidFill>
              </a:rPr>
              <a:t>Perception</a:t>
            </a:r>
          </a:p>
          <a:p>
            <a:pPr lvl="1"/>
            <a:r>
              <a:rPr lang="en-US" dirty="0">
                <a:solidFill>
                  <a:schemeClr val="accent2"/>
                </a:solidFill>
              </a:rPr>
              <a:t>Joint</a:t>
            </a:r>
            <a:r>
              <a:rPr lang="en-US" dirty="0">
                <a:solidFill>
                  <a:srgbClr val="00B050"/>
                </a:solidFill>
              </a:rPr>
              <a:t> attention</a:t>
            </a:r>
          </a:p>
          <a:p>
            <a:r>
              <a:rPr lang="en-US" dirty="0">
                <a:solidFill>
                  <a:schemeClr val="accent2"/>
                </a:solidFill>
              </a:rPr>
              <a:t>Cognition</a:t>
            </a:r>
          </a:p>
          <a:p>
            <a:r>
              <a:rPr lang="en-US" dirty="0"/>
              <a:t>Language </a:t>
            </a:r>
          </a:p>
          <a:p>
            <a:r>
              <a:rPr lang="en-US" dirty="0"/>
              <a:t>Social/Emotional</a:t>
            </a:r>
            <a:endParaRPr lang="en-US" dirty="0">
              <a:solidFill>
                <a:srgbClr val="FF0000"/>
              </a:solidFill>
            </a:endParaRPr>
          </a:p>
        </p:txBody>
      </p:sp>
      <p:pic>
        <p:nvPicPr>
          <p:cNvPr id="214020" name="Picture 4" descr="Bronfenbrenner-systems 1979"/>
          <p:cNvPicPr>
            <a:picLocks noChangeAspect="1" noChangeArrowheads="1"/>
          </p:cNvPicPr>
          <p:nvPr/>
        </p:nvPicPr>
        <p:blipFill>
          <a:blip r:embed="rId4" cstate="print"/>
          <a:srcRect/>
          <a:stretch>
            <a:fillRect/>
          </a:stretch>
        </p:blipFill>
        <p:spPr bwMode="auto">
          <a:xfrm>
            <a:off x="4267200" y="3629025"/>
            <a:ext cx="4267200" cy="2924175"/>
          </a:xfrm>
          <a:prstGeom prst="rect">
            <a:avLst/>
          </a:prstGeom>
          <a:noFill/>
        </p:spPr>
      </p:pic>
      <p:sp>
        <p:nvSpPr>
          <p:cNvPr id="214021" name="Rectangle 5"/>
          <p:cNvSpPr>
            <a:spLocks noChangeArrowheads="1"/>
          </p:cNvSpPr>
          <p:nvPr/>
        </p:nvSpPr>
        <p:spPr bwMode="auto">
          <a:xfrm>
            <a:off x="6096000" y="4953000"/>
            <a:ext cx="685800" cy="533400"/>
          </a:xfrm>
          <a:prstGeom prst="rect">
            <a:avLst/>
          </a:prstGeom>
          <a:noFill/>
          <a:ln w="50800">
            <a:solidFill>
              <a:srgbClr val="00B05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896478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normAutofit fontScale="90000"/>
          </a:bodyPr>
          <a:lstStyle/>
          <a:p>
            <a:pPr algn="ctr"/>
            <a:r>
              <a:rPr lang="en-US" sz="4000" dirty="0"/>
              <a:t>Preference paradigms</a:t>
            </a:r>
            <a:br>
              <a:rPr lang="en-US" sz="4000" dirty="0"/>
            </a:br>
            <a:r>
              <a:rPr lang="en-US" sz="4000" dirty="0"/>
              <a:t>for Studying Perceptual Development</a:t>
            </a:r>
          </a:p>
        </p:txBody>
      </p:sp>
      <p:sp>
        <p:nvSpPr>
          <p:cNvPr id="312323" name="Rectangle 3"/>
          <p:cNvSpPr>
            <a:spLocks noGrp="1" noChangeArrowheads="1"/>
          </p:cNvSpPr>
          <p:nvPr>
            <p:ph type="body" idx="4294967295"/>
          </p:nvPr>
        </p:nvSpPr>
        <p:spPr>
          <a:xfrm>
            <a:off x="457200" y="1646237"/>
            <a:ext cx="8229600" cy="4526280"/>
          </a:xfrm>
          <a:prstGeom prst="rect">
            <a:avLst/>
          </a:prstGeom>
        </p:spPr>
        <p:txBody>
          <a:bodyPr/>
          <a:lstStyle/>
          <a:p>
            <a:pPr lvl="2"/>
            <a:r>
              <a:rPr lang="en-US" dirty="0"/>
              <a:t>(see Bar-Haim et al., 2006)</a:t>
            </a:r>
          </a:p>
        </p:txBody>
      </p:sp>
      <p:pic>
        <p:nvPicPr>
          <p:cNvPr id="312325" name="Picture 5" descr="preflk"/>
          <p:cNvPicPr>
            <a:picLocks noChangeAspect="1" noChangeArrowheads="1"/>
          </p:cNvPicPr>
          <p:nvPr/>
        </p:nvPicPr>
        <p:blipFill>
          <a:blip r:embed="rId3" cstate="print"/>
          <a:srcRect/>
          <a:stretch>
            <a:fillRect/>
          </a:stretch>
        </p:blipFill>
        <p:spPr bwMode="auto">
          <a:xfrm>
            <a:off x="2592389" y="2232181"/>
            <a:ext cx="6170612" cy="4549620"/>
          </a:xfrm>
          <a:prstGeom prst="rect">
            <a:avLst/>
          </a:prstGeom>
          <a:noFill/>
        </p:spPr>
      </p:pic>
      <p:pic>
        <p:nvPicPr>
          <p:cNvPr id="312326" name="Picture 6"/>
          <p:cNvPicPr>
            <a:picLocks noChangeAspect="1" noChangeArrowheads="1"/>
          </p:cNvPicPr>
          <p:nvPr/>
        </p:nvPicPr>
        <p:blipFill>
          <a:blip r:embed="rId4" cstate="print"/>
          <a:srcRect/>
          <a:stretch>
            <a:fillRect/>
          </a:stretch>
        </p:blipFill>
        <p:spPr bwMode="auto">
          <a:xfrm>
            <a:off x="7067952" y="1612118"/>
            <a:ext cx="2058988" cy="1428750"/>
          </a:xfrm>
          <a:prstGeom prst="rect">
            <a:avLst/>
          </a:prstGeom>
          <a:noFill/>
          <a:ln w="9525">
            <a:noFill/>
            <a:miter lim="800000"/>
            <a:headEnd/>
            <a:tailEnd/>
          </a:ln>
          <a:effectLst/>
        </p:spPr>
      </p:pic>
    </p:spTree>
    <p:extLst>
      <p:ext uri="{BB962C8B-B14F-4D97-AF65-F5344CB8AC3E}">
        <p14:creationId xmlns:p14="http://schemas.microsoft.com/office/powerpoint/2010/main" val="363512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black faces mo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45" y="122382"/>
            <a:ext cx="8610600" cy="688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8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normAutofit/>
          </a:bodyPr>
          <a:lstStyle/>
          <a:p>
            <a:r>
              <a:rPr lang="en-US" sz="4000" dirty="0"/>
              <a:t>Preface: Face Processing preference</a:t>
            </a:r>
          </a:p>
        </p:txBody>
      </p:sp>
      <p:sp>
        <p:nvSpPr>
          <p:cNvPr id="332803" name="Rectangle 3"/>
          <p:cNvSpPr>
            <a:spLocks noGrp="1" noChangeArrowheads="1"/>
          </p:cNvSpPr>
          <p:nvPr>
            <p:ph type="body" idx="4294967295"/>
          </p:nvPr>
        </p:nvSpPr>
        <p:spPr>
          <a:xfrm>
            <a:off x="457200" y="1600200"/>
            <a:ext cx="8229600" cy="4530725"/>
          </a:xfrm>
          <a:prstGeom prst="rect">
            <a:avLst/>
          </a:prstGeo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170525"/>
            <a:ext cx="3500878" cy="398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09801"/>
            <a:ext cx="3412656" cy="392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65834" y="6312843"/>
            <a:ext cx="3555782" cy="461665"/>
          </a:xfrm>
          <a:prstGeom prst="rect">
            <a:avLst/>
          </a:prstGeom>
        </p:spPr>
        <p:txBody>
          <a:bodyPr wrap="none">
            <a:spAutoFit/>
          </a:bodyPr>
          <a:lstStyle/>
          <a:p>
            <a:pPr lvl="1"/>
            <a:r>
              <a:rPr lang="en-US" sz="2400" dirty="0"/>
              <a:t>Bar-Haim et al., 2006</a:t>
            </a:r>
          </a:p>
        </p:txBody>
      </p:sp>
    </p:spTree>
    <p:extLst>
      <p:ext uri="{BB962C8B-B14F-4D97-AF65-F5344CB8AC3E}">
        <p14:creationId xmlns:p14="http://schemas.microsoft.com/office/powerpoint/2010/main" val="3026668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Origin of other-race effect (ORE)</a:t>
            </a:r>
          </a:p>
        </p:txBody>
      </p:sp>
      <p:sp>
        <p:nvSpPr>
          <p:cNvPr id="3" name="Content Placeholder 2"/>
          <p:cNvSpPr>
            <a:spLocks noGrp="1"/>
          </p:cNvSpPr>
          <p:nvPr>
            <p:ph idx="1"/>
          </p:nvPr>
        </p:nvSpPr>
        <p:spPr/>
        <p:txBody>
          <a:bodyPr>
            <a:normAutofit/>
          </a:bodyPr>
          <a:lstStyle/>
          <a:p>
            <a:r>
              <a:rPr lang="en-US" dirty="0"/>
              <a:t>Perceptual narrowing- infants become attuned to faces that they are exposed to more in the environment (own-race faces) relative to less frequently encountered faces (other-race faces)</a:t>
            </a:r>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sp>
        <p:nvSpPr>
          <p:cNvPr id="5" name="Rectangle 4"/>
          <p:cNvSpPr/>
          <p:nvPr/>
        </p:nvSpPr>
        <p:spPr>
          <a:xfrm>
            <a:off x="-6272213" y="3248710"/>
            <a:ext cx="4572000" cy="646331"/>
          </a:xfrm>
          <a:prstGeom prst="rect">
            <a:avLst/>
          </a:prstGeom>
        </p:spPr>
        <p:txBody>
          <a:bodyPr>
            <a:spAutoFit/>
          </a:bodyPr>
          <a:lstStyle/>
          <a:p>
            <a:r>
              <a:rPr lang="en-US" dirty="0">
                <a:solidFill>
                  <a:srgbClr val="FF0000"/>
                </a:solidFill>
              </a:rPr>
              <a:t>Perception of emotion </a:t>
            </a:r>
          </a:p>
          <a:p>
            <a:r>
              <a:rPr lang="en-US" dirty="0">
                <a:solidFill>
                  <a:srgbClr val="FF0000"/>
                </a:solidFill>
              </a:rPr>
              <a:t>Experience and emotion processing</a:t>
            </a:r>
          </a:p>
        </p:txBody>
      </p:sp>
    </p:spTree>
    <p:extLst>
      <p:ext uri="{BB962C8B-B14F-4D97-AF65-F5344CB8AC3E}">
        <p14:creationId xmlns:p14="http://schemas.microsoft.com/office/powerpoint/2010/main" val="3366062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3 ERP components associated with both face and emotion processing in infants</a:t>
            </a:r>
          </a:p>
        </p:txBody>
      </p:sp>
      <p:sp>
        <p:nvSpPr>
          <p:cNvPr id="3" name="Content Placeholder 2"/>
          <p:cNvSpPr>
            <a:spLocks noGrp="1"/>
          </p:cNvSpPr>
          <p:nvPr>
            <p:ph idx="1"/>
          </p:nvPr>
        </p:nvSpPr>
        <p:spPr>
          <a:xfrm>
            <a:off x="457200" y="1775191"/>
            <a:ext cx="4047675" cy="4625609"/>
          </a:xfrm>
        </p:spPr>
        <p:txBody>
          <a:bodyPr>
            <a:normAutofit lnSpcReduction="10000"/>
          </a:bodyPr>
          <a:lstStyle/>
          <a:p>
            <a:r>
              <a:rPr lang="en-US" dirty="0"/>
              <a:t>Posterior ERP components related to perception:</a:t>
            </a:r>
          </a:p>
          <a:p>
            <a:pPr lvl="1"/>
            <a:r>
              <a:rPr lang="en-US" dirty="0"/>
              <a:t>N290</a:t>
            </a:r>
          </a:p>
          <a:p>
            <a:pPr lvl="1"/>
            <a:r>
              <a:rPr lang="en-US" dirty="0"/>
              <a:t>P400</a:t>
            </a:r>
          </a:p>
          <a:p>
            <a:r>
              <a:rPr lang="en-US" dirty="0"/>
              <a:t>Anterior ERP component related to attention:</a:t>
            </a:r>
          </a:p>
          <a:p>
            <a:pPr lvl="1"/>
            <a:r>
              <a:rPr lang="en-US" dirty="0"/>
              <a:t>Negative control component (</a:t>
            </a:r>
            <a:r>
              <a:rPr lang="en-US" dirty="0" err="1"/>
              <a:t>Nc</a:t>
            </a:r>
            <a:r>
              <a:rPr lang="en-US" dirty="0"/>
              <a:t>)</a:t>
            </a:r>
          </a:p>
          <a:p>
            <a:pPr lvl="1"/>
            <a:endParaRPr lang="en-US" dirty="0"/>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pic>
        <p:nvPicPr>
          <p:cNvPr id="5" name="Picture 2"/>
          <p:cNvPicPr>
            <a:picLocks noChangeAspect="1" noChangeArrowheads="1"/>
          </p:cNvPicPr>
          <p:nvPr/>
        </p:nvPicPr>
        <p:blipFill>
          <a:blip r:embed="rId4" cstate="print"/>
          <a:srcRect/>
          <a:stretch>
            <a:fillRect/>
          </a:stretch>
        </p:blipFill>
        <p:spPr bwMode="auto">
          <a:xfrm>
            <a:off x="4504875" y="2286000"/>
            <a:ext cx="4181925" cy="3840163"/>
          </a:xfrm>
          <a:prstGeom prst="rect">
            <a:avLst/>
          </a:prstGeom>
          <a:noFill/>
          <a:ln w="9525">
            <a:noFill/>
            <a:miter lim="800000"/>
            <a:headEnd/>
            <a:tailEnd/>
          </a:ln>
        </p:spPr>
      </p:pic>
    </p:spTree>
    <p:extLst>
      <p:ext uri="{BB962C8B-B14F-4D97-AF65-F5344CB8AC3E}">
        <p14:creationId xmlns:p14="http://schemas.microsoft.com/office/powerpoint/2010/main" val="21486036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lstStyle/>
          <a:p>
            <a:r>
              <a:rPr lang="en-US" dirty="0"/>
              <a:t>Examine whether decline in ability to recognize other-race faces influences the ability to match emotion sounds with faces expressing congruent or incongruent emotional expressions </a:t>
            </a:r>
          </a:p>
          <a:p>
            <a:pPr lvl="1"/>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spTree>
    <p:extLst>
      <p:ext uri="{BB962C8B-B14F-4D97-AF65-F5344CB8AC3E}">
        <p14:creationId xmlns:p14="http://schemas.microsoft.com/office/powerpoint/2010/main" val="280904337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normAutofit/>
          </a:bodyPr>
          <a:lstStyle/>
          <a:p>
            <a:pPr>
              <a:lnSpc>
                <a:spcPct val="90000"/>
              </a:lnSpc>
            </a:pPr>
            <a:r>
              <a:rPr lang="en-US" sz="4000" dirty="0"/>
              <a:t>Face Processing (Vogel et al., 2012)--</a:t>
            </a:r>
            <a:r>
              <a:rPr lang="en-US" sz="3600" dirty="0"/>
              <a:t>Behavioral Findings</a:t>
            </a:r>
            <a:endParaRPr lang="en-US" sz="4000" dirty="0"/>
          </a:p>
        </p:txBody>
      </p:sp>
      <p:sp>
        <p:nvSpPr>
          <p:cNvPr id="330755" name="Rectangle 3"/>
          <p:cNvSpPr>
            <a:spLocks noGrp="1" noChangeArrowheads="1"/>
          </p:cNvSpPr>
          <p:nvPr>
            <p:ph idx="1"/>
          </p:nvPr>
        </p:nvSpPr>
        <p:spPr>
          <a:xfrm>
            <a:off x="457200" y="1600200"/>
            <a:ext cx="4114800" cy="4530725"/>
          </a:xfrm>
          <a:prstGeom prst="rect">
            <a:avLst/>
          </a:prstGeom>
        </p:spPr>
        <p:txBody>
          <a:bodyPr>
            <a:normAutofit fontScale="85000" lnSpcReduction="10000"/>
          </a:bodyPr>
          <a:lstStyle/>
          <a:p>
            <a:r>
              <a:rPr lang="en-US" dirty="0"/>
              <a:t>Viewed familiarized happy face paired, side-by-side, with a novel happy face of same race for accumulated looking time of 10 s.</a:t>
            </a:r>
          </a:p>
          <a:p>
            <a:pPr lvl="1"/>
            <a:r>
              <a:rPr lang="en-US" dirty="0"/>
              <a:t>Side of stimulus presentation switched after 5 seconds. </a:t>
            </a:r>
          </a:p>
          <a:p>
            <a:pPr lvl="1"/>
            <a:r>
              <a:rPr lang="en-US" dirty="0"/>
              <a:t>Then completed task using faces from the race not previously viewed.</a:t>
            </a:r>
            <a:endParaRPr lang="en-US" sz="5000" dirty="0"/>
          </a:p>
          <a:p>
            <a:pPr lvl="1">
              <a:lnSpc>
                <a:spcPct val="90000"/>
              </a:lnSpc>
            </a:pPr>
            <a:endParaRPr lang="en-US" sz="1800" dirty="0"/>
          </a:p>
        </p:txBody>
      </p:sp>
      <p:pic>
        <p:nvPicPr>
          <p:cNvPr id="3074" name="Picture 2"/>
          <p:cNvPicPr>
            <a:picLocks noChangeAspect="1" noChangeArrowheads="1"/>
          </p:cNvPicPr>
          <p:nvPr/>
        </p:nvPicPr>
        <p:blipFill>
          <a:blip r:embed="rId4" cstate="print"/>
          <a:srcRect/>
          <a:stretch>
            <a:fillRect/>
          </a:stretch>
        </p:blipFill>
        <p:spPr bwMode="auto">
          <a:xfrm>
            <a:off x="4572000" y="1638300"/>
            <a:ext cx="4429125" cy="5219700"/>
          </a:xfrm>
          <a:prstGeom prst="rect">
            <a:avLst/>
          </a:prstGeom>
          <a:noFill/>
          <a:ln w="9525">
            <a:noFill/>
            <a:miter lim="800000"/>
            <a:headEnd/>
            <a:tailEnd/>
          </a:ln>
        </p:spPr>
      </p:pic>
    </p:spTree>
    <p:extLst>
      <p:ext uri="{BB962C8B-B14F-4D97-AF65-F5344CB8AC3E}">
        <p14:creationId xmlns:p14="http://schemas.microsoft.com/office/powerpoint/2010/main" val="101652375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sz="half" idx="1"/>
          </p:nvPr>
        </p:nvSpPr>
        <p:spPr/>
        <p:txBody>
          <a:bodyPr>
            <a:normAutofit lnSpcReduction="10000"/>
          </a:bodyPr>
          <a:lstStyle/>
          <a:p>
            <a:r>
              <a:rPr lang="en-US" dirty="0"/>
              <a:t>Sample</a:t>
            </a:r>
          </a:p>
          <a:p>
            <a:pPr lvl="1"/>
            <a:r>
              <a:rPr lang="en-US" dirty="0"/>
              <a:t>Caucasian infants (5 mo and 9 mo) who have little or no previous experience with African Americans </a:t>
            </a:r>
          </a:p>
          <a:p>
            <a:r>
              <a:rPr lang="en-US" dirty="0"/>
              <a:t>Behavioral procedure</a:t>
            </a:r>
          </a:p>
          <a:p>
            <a:pPr lvl="1"/>
            <a:r>
              <a:rPr lang="en-US" dirty="0"/>
              <a:t>Visual paired comparison (VPC) </a:t>
            </a:r>
          </a:p>
          <a:p>
            <a:r>
              <a:rPr lang="en-US" dirty="0"/>
              <a:t>Electrophysiological procedure </a:t>
            </a:r>
          </a:p>
          <a:p>
            <a:pPr lvl="1"/>
            <a:r>
              <a:rPr lang="en-US" dirty="0"/>
              <a:t>ERP recorded </a:t>
            </a:r>
          </a:p>
        </p:txBody>
      </p:sp>
      <p:pic>
        <p:nvPicPr>
          <p:cNvPr id="5" name="Content Placeholder 4"/>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752600"/>
            <a:ext cx="4038600" cy="4648200"/>
          </a:xfrm>
          <a:prstGeom prst="rect">
            <a:avLst/>
          </a:prstGeom>
        </p:spPr>
      </p:pic>
      <p:sp>
        <p:nvSpPr>
          <p:cNvPr id="6" name="Footer Placeholder 5"/>
          <p:cNvSpPr>
            <a:spLocks noGrp="1"/>
          </p:cNvSpPr>
          <p:nvPr>
            <p:ph type="ftr" sz="quarter" idx="11"/>
          </p:nvPr>
        </p:nvSpPr>
        <p:spPr/>
        <p:txBody>
          <a:bodyPr/>
          <a:lstStyle/>
          <a:p>
            <a:r>
              <a:rPr lang="en-US">
                <a:solidFill>
                  <a:prstClr val="black">
                    <a:tint val="95000"/>
                  </a:prstClr>
                </a:solidFill>
              </a:rPr>
              <a:t>Bichay</a:t>
            </a:r>
          </a:p>
        </p:txBody>
      </p:sp>
    </p:spTree>
    <p:extLst>
      <p:ext uri="{BB962C8B-B14F-4D97-AF65-F5344CB8AC3E}">
        <p14:creationId xmlns:p14="http://schemas.microsoft.com/office/powerpoint/2010/main" val="9245928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Behavioral visual-paired comparison (VPC) results</a:t>
            </a:r>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2481616" y="1774825"/>
            <a:ext cx="4180768" cy="4625975"/>
          </a:xfrm>
          <a:prstGeom prst="rect">
            <a:avLst/>
          </a:prstGeom>
        </p:spPr>
      </p:pic>
      <p:sp>
        <p:nvSpPr>
          <p:cNvPr id="5" name="Footer Placeholder 4"/>
          <p:cNvSpPr>
            <a:spLocks noGrp="1"/>
          </p:cNvSpPr>
          <p:nvPr>
            <p:ph type="ftr" sz="quarter" idx="11"/>
          </p:nvPr>
        </p:nvSpPr>
        <p:spPr/>
        <p:txBody>
          <a:bodyPr/>
          <a:lstStyle/>
          <a:p>
            <a:r>
              <a:rPr lang="en-US">
                <a:solidFill>
                  <a:prstClr val="black">
                    <a:tint val="95000"/>
                  </a:prstClr>
                </a:solidFill>
              </a:rPr>
              <a:t>Bichay</a:t>
            </a:r>
          </a:p>
        </p:txBody>
      </p:sp>
    </p:spTree>
    <p:extLst>
      <p:ext uri="{BB962C8B-B14F-4D97-AF65-F5344CB8AC3E}">
        <p14:creationId xmlns:p14="http://schemas.microsoft.com/office/powerpoint/2010/main" val="324956023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ERP (P400 amplitude) </a:t>
            </a:r>
            <a:r>
              <a:rPr lang="en-US" dirty="0" err="1"/>
              <a:t>incongruency</a:t>
            </a:r>
            <a:endParaRPr lang="en-US" dirty="0"/>
          </a:p>
        </p:txBody>
      </p:sp>
      <p:pic>
        <p:nvPicPr>
          <p:cNvPr id="6" name="Content Placeholder 5"/>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533400" y="1794786"/>
            <a:ext cx="5690994" cy="4625975"/>
          </a:xfrm>
          <a:prstGeom prst="rect">
            <a:avLst/>
          </a:prstGeom>
        </p:spPr>
      </p:pic>
      <p:sp>
        <p:nvSpPr>
          <p:cNvPr id="8" name="Footer Placeholder 7"/>
          <p:cNvSpPr>
            <a:spLocks noGrp="1"/>
          </p:cNvSpPr>
          <p:nvPr>
            <p:ph type="ftr" sz="quarter" idx="11"/>
          </p:nvPr>
        </p:nvSpPr>
        <p:spPr/>
        <p:txBody>
          <a:bodyPr/>
          <a:lstStyle/>
          <a:p>
            <a:r>
              <a:rPr lang="en-US">
                <a:solidFill>
                  <a:prstClr val="black">
                    <a:tint val="95000"/>
                  </a:prstClr>
                </a:solidFill>
              </a:rPr>
              <a:t>Bichay</a:t>
            </a:r>
          </a:p>
        </p:txBody>
      </p:sp>
      <p:sp>
        <p:nvSpPr>
          <p:cNvPr id="3" name="Rectangle 2"/>
          <p:cNvSpPr/>
          <p:nvPr/>
        </p:nvSpPr>
        <p:spPr>
          <a:xfrm>
            <a:off x="6629400" y="2261115"/>
            <a:ext cx="2286000" cy="3693319"/>
          </a:xfrm>
          <a:prstGeom prst="rect">
            <a:avLst/>
          </a:prstGeom>
        </p:spPr>
        <p:txBody>
          <a:bodyPr wrap="square">
            <a:spAutoFit/>
          </a:bodyPr>
          <a:lstStyle/>
          <a:p>
            <a:r>
              <a:rPr lang="en-US" dirty="0"/>
              <a:t>Perceptual processing of congruency. (a) Illustrates the P400 component in response to African American and</a:t>
            </a:r>
          </a:p>
          <a:p>
            <a:r>
              <a:rPr lang="en-US" dirty="0"/>
              <a:t>Caucasian congruent and incongruent sound ⁄ face pairs in 5-month-old and 9-month-old infants </a:t>
            </a:r>
          </a:p>
        </p:txBody>
      </p:sp>
    </p:spTree>
    <p:extLst>
      <p:ext uri="{BB962C8B-B14F-4D97-AF65-F5344CB8AC3E}">
        <p14:creationId xmlns:p14="http://schemas.microsoft.com/office/powerpoint/2010/main" val="38034973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 in the world</a:t>
            </a:r>
          </a:p>
        </p:txBody>
      </p:sp>
      <p:sp>
        <p:nvSpPr>
          <p:cNvPr id="3" name="Content Placeholder 2"/>
          <p:cNvSpPr>
            <a:spLocks noGrp="1"/>
          </p:cNvSpPr>
          <p:nvPr>
            <p:ph idx="1"/>
          </p:nvPr>
        </p:nvSpPr>
        <p:spPr/>
        <p:txBody>
          <a:bodyPr>
            <a:normAutofit fontScale="92500" lnSpcReduction="20000"/>
          </a:bodyPr>
          <a:lstStyle/>
          <a:p>
            <a:r>
              <a:rPr lang="en-US" dirty="0"/>
              <a:t>Infants perceive with hands and gaze</a:t>
            </a:r>
          </a:p>
          <a:p>
            <a:r>
              <a:rPr lang="en-US" dirty="0"/>
              <a:t>Perceptual narrowing</a:t>
            </a:r>
          </a:p>
          <a:p>
            <a:pPr lvl="1"/>
            <a:r>
              <a:rPr lang="en-US" dirty="0"/>
              <a:t>Visual and auditory</a:t>
            </a:r>
          </a:p>
          <a:p>
            <a:r>
              <a:rPr lang="en-US" dirty="0"/>
              <a:t>Face processing</a:t>
            </a:r>
          </a:p>
          <a:p>
            <a:pPr lvl="1"/>
            <a:r>
              <a:rPr lang="en-US" dirty="0"/>
              <a:t>Other-race effect (ORE)</a:t>
            </a:r>
          </a:p>
          <a:p>
            <a:pPr lvl="1"/>
            <a:r>
              <a:rPr lang="en-US" dirty="0"/>
              <a:t>Individualized training – short &amp; long term effects</a:t>
            </a:r>
          </a:p>
          <a:p>
            <a:pPr lvl="1"/>
            <a:r>
              <a:rPr lang="en-US" dirty="0"/>
              <a:t>Wait, is there an ORE (for dynamic stimuli)? </a:t>
            </a:r>
          </a:p>
          <a:p>
            <a:r>
              <a:rPr lang="en-US" dirty="0"/>
              <a:t>ASD implications of where you gaze…</a:t>
            </a:r>
          </a:p>
          <a:p>
            <a:r>
              <a:rPr lang="en-US" dirty="0"/>
              <a:t>Longer infant gazes </a:t>
            </a:r>
            <a:r>
              <a:rPr lang="en-US" dirty="0">
                <a:sym typeface="Wingdings" panose="05000000000000000000" pitchFamily="2" charset="2"/>
              </a:rPr>
              <a:t> </a:t>
            </a:r>
          </a:p>
          <a:p>
            <a:pPr lvl="1"/>
            <a:r>
              <a:rPr lang="en-US" dirty="0">
                <a:sym typeface="Wingdings" panose="05000000000000000000" pitchFamily="2" charset="2"/>
              </a:rPr>
              <a:t>Lower intelligence</a:t>
            </a:r>
          </a:p>
          <a:p>
            <a:pPr lvl="1"/>
            <a:r>
              <a:rPr lang="en-US" dirty="0">
                <a:sym typeface="Wingdings" panose="05000000000000000000" pitchFamily="2" charset="2"/>
              </a:rPr>
              <a:t>Higher effortful control</a:t>
            </a:r>
          </a:p>
        </p:txBody>
      </p:sp>
      <p:sp>
        <p:nvSpPr>
          <p:cNvPr id="4" name="Rectangle 3"/>
          <p:cNvSpPr/>
          <p:nvPr/>
        </p:nvSpPr>
        <p:spPr>
          <a:xfrm>
            <a:off x="9061537" y="6735247"/>
            <a:ext cx="3231975" cy="369332"/>
          </a:xfrm>
          <a:prstGeom prst="rect">
            <a:avLst/>
          </a:prstGeom>
        </p:spPr>
        <p:txBody>
          <a:bodyPr wrap="none">
            <a:spAutoFit/>
          </a:bodyPr>
          <a:lstStyle/>
          <a:p>
            <a:pPr lvl="1"/>
            <a:r>
              <a:rPr lang="en-US" dirty="0">
                <a:sym typeface="Wingdings" panose="05000000000000000000" pitchFamily="2" charset="2"/>
              </a:rPr>
              <a:t>4-10 months41 months</a:t>
            </a:r>
            <a:endParaRPr lang="en-US" dirty="0"/>
          </a:p>
        </p:txBody>
      </p:sp>
    </p:spTree>
    <p:extLst>
      <p:ext uri="{BB962C8B-B14F-4D97-AF65-F5344CB8AC3E}">
        <p14:creationId xmlns:p14="http://schemas.microsoft.com/office/powerpoint/2010/main" val="4215057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noAutofit/>
          </a:bodyPr>
          <a:lstStyle/>
          <a:p>
            <a:r>
              <a:rPr lang="en-US" sz="2800" dirty="0"/>
              <a:t>Effect of congruency on latency is specific to Caucasian faces at 9 months</a:t>
            </a:r>
            <a:endParaRPr lang="en-US" sz="4800" dirty="0"/>
          </a:p>
        </p:txBody>
      </p:sp>
      <p:sp>
        <p:nvSpPr>
          <p:cNvPr id="330755" name="Rectangle 3"/>
          <p:cNvSpPr>
            <a:spLocks noGrp="1" noChangeArrowheads="1"/>
          </p:cNvSpPr>
          <p:nvPr>
            <p:ph idx="1"/>
          </p:nvPr>
        </p:nvSpPr>
        <p:spPr>
          <a:xfrm>
            <a:off x="457200" y="1600200"/>
            <a:ext cx="8229600" cy="4530725"/>
          </a:xfrm>
          <a:prstGeom prst="rect">
            <a:avLst/>
          </a:prstGeom>
        </p:spPr>
        <p:txBody>
          <a:bodyPr>
            <a:normAutofit/>
          </a:bodyPr>
          <a:lstStyle/>
          <a:p>
            <a:pPr lvl="1">
              <a:lnSpc>
                <a:spcPct val="90000"/>
              </a:lnSpc>
              <a:buNone/>
            </a:pPr>
            <a:endParaRPr lang="en-US" sz="2000" dirty="0"/>
          </a:p>
          <a:p>
            <a:pPr lvl="1">
              <a:lnSpc>
                <a:spcPct val="90000"/>
              </a:lnSpc>
            </a:pPr>
            <a:endParaRPr lang="en-US" sz="1800" dirty="0"/>
          </a:p>
        </p:txBody>
      </p:sp>
      <p:pic>
        <p:nvPicPr>
          <p:cNvPr id="6146" name="Picture 2"/>
          <p:cNvPicPr>
            <a:picLocks noChangeAspect="1" noChangeArrowheads="1"/>
          </p:cNvPicPr>
          <p:nvPr/>
        </p:nvPicPr>
        <p:blipFill>
          <a:blip r:embed="rId4" cstate="print"/>
          <a:srcRect/>
          <a:stretch>
            <a:fillRect/>
          </a:stretch>
        </p:blipFill>
        <p:spPr bwMode="auto">
          <a:xfrm>
            <a:off x="3093097" y="1981200"/>
            <a:ext cx="6050903" cy="4391025"/>
          </a:xfrm>
          <a:prstGeom prst="rect">
            <a:avLst/>
          </a:prstGeom>
          <a:noFill/>
          <a:ln w="9525">
            <a:noFill/>
            <a:miter lim="800000"/>
            <a:headEnd/>
            <a:tailEnd/>
          </a:ln>
        </p:spPr>
      </p:pic>
      <p:sp>
        <p:nvSpPr>
          <p:cNvPr id="6" name="Rectangle 5"/>
          <p:cNvSpPr/>
          <p:nvPr/>
        </p:nvSpPr>
        <p:spPr>
          <a:xfrm>
            <a:off x="0" y="6433268"/>
            <a:ext cx="5334000" cy="369332"/>
          </a:xfrm>
          <a:prstGeom prst="rect">
            <a:avLst/>
          </a:prstGeom>
        </p:spPr>
        <p:txBody>
          <a:bodyPr wrap="square">
            <a:spAutoFit/>
          </a:bodyPr>
          <a:lstStyle/>
          <a:p>
            <a:pPr marL="342900" lvl="0" indent="-342900" eaLnBrk="1" fontAlgn="auto" hangingPunct="1">
              <a:lnSpc>
                <a:spcPct val="90000"/>
              </a:lnSpc>
              <a:spcBef>
                <a:spcPct val="20000"/>
              </a:spcBef>
              <a:spcAft>
                <a:spcPts val="0"/>
              </a:spcAft>
              <a:buClr>
                <a:srgbClr val="F4680B"/>
              </a:buClr>
              <a:buSzPct val="75000"/>
              <a:buFont typeface="Wingdings" pitchFamily="2" charset="2"/>
              <a:buChar char=""/>
            </a:pPr>
            <a:r>
              <a:rPr lang="en-US" sz="2000" dirty="0">
                <a:solidFill>
                  <a:srgbClr val="55554A"/>
                </a:solidFill>
                <a:latin typeface="Franklin Gothic Book"/>
              </a:rPr>
              <a:t>Face Processing (Vogel et al., 2012)</a:t>
            </a:r>
          </a:p>
        </p:txBody>
      </p:sp>
    </p:spTree>
    <p:extLst>
      <p:ext uri="{BB962C8B-B14F-4D97-AF65-F5344CB8AC3E}">
        <p14:creationId xmlns:p14="http://schemas.microsoft.com/office/powerpoint/2010/main" val="162576999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latin typeface="Arial" charset="0"/>
                <a:ea typeface="+mn-ea"/>
                <a:cs typeface="+mn-cs"/>
              </a:rPr>
              <a:t>N290 component in 9-month-old infants</a:t>
            </a:r>
            <a:endParaRPr lang="en-US" dirty="0"/>
          </a:p>
        </p:txBody>
      </p:sp>
      <p:pic>
        <p:nvPicPr>
          <p:cNvPr id="4098" name="Picture 2"/>
          <p:cNvPicPr>
            <a:picLocks noGrp="1" noChangeAspect="1" noChangeArrowheads="1"/>
          </p:cNvPicPr>
          <p:nvPr>
            <p:ph idx="1"/>
          </p:nvPr>
        </p:nvPicPr>
        <p:blipFill>
          <a:blip r:embed="rId4" cstate="print"/>
          <a:srcRect/>
          <a:stretch>
            <a:fillRect/>
          </a:stretch>
        </p:blipFill>
        <p:spPr bwMode="auto">
          <a:xfrm>
            <a:off x="47373" y="1828800"/>
            <a:ext cx="8643220" cy="38862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a:bodyPr>
          <a:lstStyle/>
          <a:p>
            <a:pPr lvl="0"/>
            <a:r>
              <a:rPr lang="en-US" dirty="0"/>
              <a:t>Perceptual narrowing and the ORE influence emotion processing </a:t>
            </a:r>
          </a:p>
          <a:p>
            <a:pPr lvl="0"/>
            <a:endParaRPr lang="en-US" dirty="0"/>
          </a:p>
          <a:p>
            <a:endParaRPr lang="en-US" dirty="0"/>
          </a:p>
        </p:txBody>
      </p:sp>
      <p:sp>
        <p:nvSpPr>
          <p:cNvPr id="5" name="Footer Placeholder 4"/>
          <p:cNvSpPr>
            <a:spLocks noGrp="1"/>
          </p:cNvSpPr>
          <p:nvPr>
            <p:ph type="ftr" sz="quarter" idx="11"/>
          </p:nvPr>
        </p:nvSpPr>
        <p:spPr/>
        <p:txBody>
          <a:bodyPr/>
          <a:lstStyle/>
          <a:p>
            <a:r>
              <a:rPr lang="en-US">
                <a:solidFill>
                  <a:prstClr val="black">
                    <a:tint val="95000"/>
                  </a:prstClr>
                </a:solidFill>
              </a:rPr>
              <a:t>Bichay</a:t>
            </a:r>
          </a:p>
        </p:txBody>
      </p:sp>
      <p:pic>
        <p:nvPicPr>
          <p:cNvPr id="4" name="Picture 3"/>
          <p:cNvPicPr>
            <a:picLocks noChangeAspect="1"/>
          </p:cNvPicPr>
          <p:nvPr/>
        </p:nvPicPr>
        <p:blipFill>
          <a:blip r:embed="rId3"/>
          <a:stretch>
            <a:fillRect/>
          </a:stretch>
        </p:blipFill>
        <p:spPr>
          <a:xfrm>
            <a:off x="1828800" y="4114800"/>
            <a:ext cx="5181600" cy="2336800"/>
          </a:xfrm>
          <a:prstGeom prst="rect">
            <a:avLst/>
          </a:prstGeom>
        </p:spPr>
      </p:pic>
    </p:spTree>
    <p:extLst>
      <p:ext uri="{BB962C8B-B14F-4D97-AF65-F5344CB8AC3E}">
        <p14:creationId xmlns:p14="http://schemas.microsoft.com/office/powerpoint/2010/main" val="119706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 &amp; Daniel</a:t>
            </a:r>
          </a:p>
        </p:txBody>
      </p:sp>
      <p:pic>
        <p:nvPicPr>
          <p:cNvPr id="2" name="Picture 1"/>
          <p:cNvPicPr>
            <a:picLocks noChangeAspect="1"/>
          </p:cNvPicPr>
          <p:nvPr/>
        </p:nvPicPr>
        <p:blipFill rotWithShape="1">
          <a:blip r:embed="rId2"/>
          <a:srcRect l="3603" r="6306" b="2797"/>
          <a:stretch/>
        </p:blipFill>
        <p:spPr>
          <a:xfrm>
            <a:off x="533400" y="1"/>
            <a:ext cx="8001000" cy="4960620"/>
          </a:xfrm>
          <a:prstGeom prst="rect">
            <a:avLst/>
          </a:prstGeom>
        </p:spPr>
      </p:pic>
      <p:sp>
        <p:nvSpPr>
          <p:cNvPr id="6" name="Content Placeholder 2"/>
          <p:cNvSpPr txBox="1">
            <a:spLocks/>
          </p:cNvSpPr>
          <p:nvPr/>
        </p:nvSpPr>
        <p:spPr>
          <a:xfrm>
            <a:off x="228600" y="4853402"/>
            <a:ext cx="8229600" cy="91440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sz="2400" dirty="0"/>
              <a:t>Follow up study assessing the long-term effects (at ages 4-6) of conceptual learning between 6 and 9 months of age</a:t>
            </a:r>
          </a:p>
          <a:p>
            <a:pPr fontAlgn="auto">
              <a:spcAft>
                <a:spcPts val="0"/>
              </a:spcAft>
            </a:pPr>
            <a:r>
              <a:rPr lang="en-US" sz="2400" dirty="0"/>
              <a:t>Early training with names (Boris the monkey) makes you a faster </a:t>
            </a:r>
            <a:r>
              <a:rPr lang="en-US" sz="2400" i="1" dirty="0"/>
              <a:t>human</a:t>
            </a:r>
            <a:r>
              <a:rPr lang="en-US" sz="2400" dirty="0"/>
              <a:t> face processor</a:t>
            </a:r>
          </a:p>
          <a:p>
            <a:pPr lvl="1" fontAlgn="auto">
              <a:spcAft>
                <a:spcPts val="0"/>
              </a:spcAft>
            </a:pPr>
            <a:endParaRPr lang="en-US" sz="2400" dirty="0"/>
          </a:p>
          <a:p>
            <a:pPr lvl="1" fontAlgn="auto">
              <a:spcAft>
                <a:spcPts val="0"/>
              </a:spcAft>
            </a:pPr>
            <a:endParaRPr lang="en-US" sz="2400" dirty="0"/>
          </a:p>
          <a:p>
            <a:pPr lvl="1" fontAlgn="auto">
              <a:spcAft>
                <a:spcPts val="0"/>
              </a:spcAft>
            </a:pPr>
            <a:endParaRPr lang="en-US" sz="2400" dirty="0"/>
          </a:p>
          <a:p>
            <a:pPr lvl="1" fontAlgn="auto">
              <a:spcAft>
                <a:spcPts val="0"/>
              </a:spcAft>
            </a:pPr>
            <a:endParaRPr lang="en-US" sz="2400" dirty="0"/>
          </a:p>
        </p:txBody>
      </p:sp>
    </p:spTree>
    <p:extLst>
      <p:ext uri="{BB962C8B-B14F-4D97-AF65-F5344CB8AC3E}">
        <p14:creationId xmlns:p14="http://schemas.microsoft.com/office/powerpoint/2010/main" val="3297852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Perceptual narrowing and training</a:t>
            </a:r>
          </a:p>
        </p:txBody>
      </p:sp>
      <p:sp>
        <p:nvSpPr>
          <p:cNvPr id="3" name="Content Placeholder 2"/>
          <p:cNvSpPr>
            <a:spLocks noGrp="1"/>
          </p:cNvSpPr>
          <p:nvPr>
            <p:ph idx="1"/>
          </p:nvPr>
        </p:nvSpPr>
        <p:spPr>
          <a:xfrm>
            <a:off x="370340" y="1546591"/>
            <a:ext cx="8403319" cy="4930409"/>
          </a:xfrm>
        </p:spPr>
        <p:txBody>
          <a:bodyPr>
            <a:noAutofit/>
          </a:bodyPr>
          <a:lstStyle/>
          <a:p>
            <a:r>
              <a:rPr lang="en-US" sz="2800" dirty="0">
                <a:latin typeface="Arial" charset="0"/>
              </a:rPr>
              <a:t>Scott &amp; </a:t>
            </a:r>
            <a:r>
              <a:rPr lang="en-US" sz="2800" dirty="0" err="1">
                <a:latin typeface="Arial" charset="0"/>
              </a:rPr>
              <a:t>Monesson</a:t>
            </a:r>
            <a:r>
              <a:rPr lang="en-US" sz="2800" dirty="0">
                <a:latin typeface="Arial" charset="0"/>
              </a:rPr>
              <a:t>, 2009</a:t>
            </a:r>
          </a:p>
          <a:p>
            <a:pPr lvl="1"/>
            <a:r>
              <a:rPr lang="en-US" sz="2400" dirty="0"/>
              <a:t>By 9 </a:t>
            </a:r>
            <a:r>
              <a:rPr lang="en-US" sz="2400" dirty="0" err="1"/>
              <a:t>mos</a:t>
            </a:r>
            <a:r>
              <a:rPr lang="en-US" sz="2400" dirty="0"/>
              <a:t>, infants better distinguish faces in familiar groups</a:t>
            </a:r>
          </a:p>
          <a:p>
            <a:pPr lvl="1"/>
            <a:r>
              <a:rPr lang="en-US" sz="2400" dirty="0"/>
              <a:t>With 6 hours of individual level (“Boris”) training (6 to 9 </a:t>
            </a:r>
            <a:r>
              <a:rPr lang="en-US" sz="2400" dirty="0" err="1"/>
              <a:t>mos</a:t>
            </a:r>
            <a:r>
              <a:rPr lang="en-US" sz="2400" dirty="0"/>
              <a:t>), 9-month-olds differentiate unfamiliar monkey faces</a:t>
            </a:r>
          </a:p>
          <a:p>
            <a:pPr lvl="1"/>
            <a:r>
              <a:rPr lang="en-US" sz="2400" dirty="0"/>
              <a:t>9-month-olds with individual-level, but not category-level experience, show better stroller discrimination</a:t>
            </a:r>
          </a:p>
          <a:p>
            <a:pPr lvl="1"/>
            <a:r>
              <a:rPr lang="en-US" sz="2400" b="1" dirty="0"/>
              <a:t>Learning to individuate objects or faces during infancy leads to neural specialization </a:t>
            </a:r>
          </a:p>
          <a:p>
            <a:pPr lvl="2"/>
            <a:r>
              <a:rPr lang="en-US" sz="2000" dirty="0"/>
              <a:t>N170 ERP is part of an index of expert holistic processing in adults</a:t>
            </a:r>
          </a:p>
          <a:p>
            <a:pPr lvl="3"/>
            <a:r>
              <a:rPr lang="en-US" dirty="0"/>
              <a:t>Modulated by inversion of faces </a:t>
            </a:r>
          </a:p>
          <a:p>
            <a:pPr lvl="1"/>
            <a:endParaRPr lang="en-US" sz="2200" dirty="0"/>
          </a:p>
        </p:txBody>
      </p:sp>
      <p:sp>
        <p:nvSpPr>
          <p:cNvPr id="5"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 &amp; Daniel</a:t>
            </a:r>
          </a:p>
        </p:txBody>
      </p:sp>
      <p:sp>
        <p:nvSpPr>
          <p:cNvPr id="4" name="Rectangle 3"/>
          <p:cNvSpPr/>
          <p:nvPr/>
        </p:nvSpPr>
        <p:spPr>
          <a:xfrm>
            <a:off x="-142875" y="-2302738"/>
            <a:ext cx="4572000" cy="1754326"/>
          </a:xfrm>
          <a:prstGeom prst="rect">
            <a:avLst/>
          </a:prstGeom>
        </p:spPr>
        <p:txBody>
          <a:bodyPr>
            <a:spAutoFit/>
          </a:bodyPr>
          <a:lstStyle/>
          <a:p>
            <a:pPr lvl="1"/>
            <a:r>
              <a:rPr lang="en-US" sz="2200" dirty="0"/>
              <a:t>As a result, environmentally relevant categories are privileged in both perception and recognition</a:t>
            </a:r>
            <a:br>
              <a:rPr lang="en-US" sz="2000" dirty="0"/>
            </a:br>
            <a:endParaRPr lang="en-US" sz="2000" dirty="0"/>
          </a:p>
        </p:txBody>
      </p:sp>
      <p:sp>
        <p:nvSpPr>
          <p:cNvPr id="6" name="Rectangle 5"/>
          <p:cNvSpPr/>
          <p:nvPr/>
        </p:nvSpPr>
        <p:spPr>
          <a:xfrm>
            <a:off x="9220200" y="3124200"/>
            <a:ext cx="4572000" cy="1046440"/>
          </a:xfrm>
          <a:prstGeom prst="rect">
            <a:avLst/>
          </a:prstGeom>
        </p:spPr>
        <p:txBody>
          <a:bodyPr>
            <a:spAutoFit/>
          </a:bodyPr>
          <a:lstStyle/>
          <a:p>
            <a:pPr lvl="1"/>
            <a:r>
              <a:rPr lang="en-US" sz="2200" dirty="0"/>
              <a:t>Labeling </a:t>
            </a:r>
            <a:r>
              <a:rPr lang="en-US" sz="2000" dirty="0"/>
              <a:t>Early individual-level learning results in differential processing of learned categories</a:t>
            </a:r>
          </a:p>
        </p:txBody>
      </p:sp>
      <p:sp>
        <p:nvSpPr>
          <p:cNvPr id="7" name="Rectangle 6"/>
          <p:cNvSpPr/>
          <p:nvPr/>
        </p:nvSpPr>
        <p:spPr>
          <a:xfrm>
            <a:off x="11353800" y="5055045"/>
            <a:ext cx="4572000" cy="646331"/>
          </a:xfrm>
          <a:prstGeom prst="rect">
            <a:avLst/>
          </a:prstGeom>
        </p:spPr>
        <p:txBody>
          <a:bodyPr>
            <a:spAutoFit/>
          </a:bodyPr>
          <a:lstStyle/>
          <a:p>
            <a:r>
              <a:rPr lang="en-US" dirty="0"/>
              <a:t>that can be measured in event-related potential (ERP) waveforms</a:t>
            </a:r>
          </a:p>
        </p:txBody>
      </p:sp>
      <p:sp>
        <p:nvSpPr>
          <p:cNvPr id="8" name="Rectangle 7"/>
          <p:cNvSpPr/>
          <p:nvPr/>
        </p:nvSpPr>
        <p:spPr>
          <a:xfrm>
            <a:off x="10337939" y="1547297"/>
            <a:ext cx="3057247" cy="369332"/>
          </a:xfrm>
          <a:prstGeom prst="rect">
            <a:avLst/>
          </a:prstGeom>
        </p:spPr>
        <p:txBody>
          <a:bodyPr wrap="none">
            <a:spAutoFit/>
          </a:bodyPr>
          <a:lstStyle/>
          <a:p>
            <a:r>
              <a:rPr lang="en-US" dirty="0"/>
              <a:t>Perceptual narrowing/tuning</a:t>
            </a:r>
          </a:p>
        </p:txBody>
      </p:sp>
    </p:spTree>
    <p:extLst>
      <p:ext uri="{BB962C8B-B14F-4D97-AF65-F5344CB8AC3E}">
        <p14:creationId xmlns:p14="http://schemas.microsoft.com/office/powerpoint/2010/main" val="14447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Individual-level experience</a:t>
            </a:r>
            <a:endParaRPr lang="en-US" dirty="0"/>
          </a:p>
        </p:txBody>
      </p:sp>
      <p:sp>
        <p:nvSpPr>
          <p:cNvPr id="3" name="Content Placeholder 2"/>
          <p:cNvSpPr>
            <a:spLocks noGrp="1"/>
          </p:cNvSpPr>
          <p:nvPr>
            <p:ph idx="1"/>
          </p:nvPr>
        </p:nvSpPr>
        <p:spPr>
          <a:xfrm>
            <a:off x="457199" y="1775191"/>
            <a:ext cx="8458201" cy="4899929"/>
          </a:xfrm>
        </p:spPr>
        <p:txBody>
          <a:bodyPr>
            <a:normAutofit lnSpcReduction="10000"/>
          </a:bodyPr>
          <a:lstStyle/>
          <a:p>
            <a:r>
              <a:rPr lang="en-US" sz="3000" dirty="0"/>
              <a:t>9-month-olds with individual-level experience, but not category-level experience, demonstrate increased visual discrimination of strollers</a:t>
            </a:r>
            <a:br>
              <a:rPr lang="en-US" sz="3000" dirty="0"/>
            </a:br>
            <a:endParaRPr lang="en-US" sz="3000" dirty="0"/>
          </a:p>
          <a:p>
            <a:r>
              <a:rPr lang="en-US" sz="3000" dirty="0"/>
              <a:t>Learning to individuate objects or faces during infancy leads to neural specialization that can be measured in event-related potential (ERP) waveforms</a:t>
            </a:r>
          </a:p>
          <a:p>
            <a:pPr lvl="1"/>
            <a:r>
              <a:rPr lang="en-US" dirty="0"/>
              <a:t>The N170 ERP is part of an index of expert holistic processing in adults</a:t>
            </a:r>
          </a:p>
          <a:p>
            <a:pPr lvl="2"/>
            <a:r>
              <a:rPr lang="en-US" dirty="0"/>
              <a:t>Modulated by inversion of faces </a:t>
            </a:r>
          </a:p>
          <a:p>
            <a:endParaRPr lang="en-US" dirty="0"/>
          </a:p>
        </p:txBody>
      </p:sp>
      <p:sp>
        <p:nvSpPr>
          <p:cNvPr id="5"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
        <p:nvSpPr>
          <p:cNvPr id="4" name="Rectangle 3"/>
          <p:cNvSpPr/>
          <p:nvPr/>
        </p:nvSpPr>
        <p:spPr>
          <a:xfrm>
            <a:off x="10599738" y="4729848"/>
            <a:ext cx="4572000" cy="646331"/>
          </a:xfrm>
          <a:prstGeom prst="rect">
            <a:avLst/>
          </a:prstGeom>
        </p:spPr>
        <p:txBody>
          <a:bodyPr>
            <a:spAutoFit/>
          </a:bodyPr>
          <a:lstStyle/>
          <a:p>
            <a:pPr lvl="2"/>
            <a:r>
              <a:rPr lang="en-US" dirty="0"/>
              <a:t>and lab-trained objects of expertise</a:t>
            </a:r>
          </a:p>
        </p:txBody>
      </p:sp>
    </p:spTree>
    <p:extLst>
      <p:ext uri="{BB962C8B-B14F-4D97-AF65-F5344CB8AC3E}">
        <p14:creationId xmlns:p14="http://schemas.microsoft.com/office/powerpoint/2010/main" val="3790437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Study</a:t>
            </a:r>
          </a:p>
        </p:txBody>
      </p:sp>
      <p:sp>
        <p:nvSpPr>
          <p:cNvPr id="3" name="Content Placeholder 2"/>
          <p:cNvSpPr>
            <a:spLocks noGrp="1"/>
          </p:cNvSpPr>
          <p:nvPr>
            <p:ph idx="1"/>
          </p:nvPr>
        </p:nvSpPr>
        <p:spPr/>
        <p:txBody>
          <a:bodyPr/>
          <a:lstStyle/>
          <a:p>
            <a:pPr fontAlgn="auto">
              <a:spcAft>
                <a:spcPts val="0"/>
              </a:spcAft>
            </a:pPr>
            <a:r>
              <a:rPr lang="en-US" sz="2800" dirty="0"/>
              <a:t>Examine whether early conceptual learning between 6 and 9 months leads to sustained advantages and neural changes in the same children at 4-6 years of age</a:t>
            </a:r>
          </a:p>
          <a:p>
            <a:pPr lvl="1"/>
            <a:r>
              <a:rPr lang="en-US" sz="2400" dirty="0"/>
              <a:t>Stimulus or process-specific?</a:t>
            </a:r>
          </a:p>
        </p:txBody>
      </p:sp>
      <p:sp>
        <p:nvSpPr>
          <p:cNvPr id="5"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Tree>
    <p:extLst>
      <p:ext uri="{BB962C8B-B14F-4D97-AF65-F5344CB8AC3E}">
        <p14:creationId xmlns:p14="http://schemas.microsoft.com/office/powerpoint/2010/main" val="2578186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a:t>
            </a:r>
          </a:p>
        </p:txBody>
      </p:sp>
      <p:sp>
        <p:nvSpPr>
          <p:cNvPr id="3" name="Content Placeholder 2"/>
          <p:cNvSpPr>
            <a:spLocks noGrp="1"/>
          </p:cNvSpPr>
          <p:nvPr>
            <p:ph idx="1"/>
          </p:nvPr>
        </p:nvSpPr>
        <p:spPr>
          <a:xfrm>
            <a:off x="30126" y="1676400"/>
            <a:ext cx="8403319" cy="4625609"/>
          </a:xfrm>
        </p:spPr>
        <p:txBody>
          <a:bodyPr>
            <a:normAutofit lnSpcReduction="10000"/>
          </a:bodyPr>
          <a:lstStyle/>
          <a:p>
            <a:r>
              <a:rPr lang="en-US" sz="2600" dirty="0"/>
              <a:t>Compared to children who experienced category-level training or were not trained at all</a:t>
            </a:r>
            <a:br>
              <a:rPr lang="en-US" sz="2600" dirty="0"/>
            </a:br>
            <a:endParaRPr lang="en-US" sz="2600" dirty="0"/>
          </a:p>
          <a:p>
            <a:pPr lvl="1"/>
            <a:r>
              <a:rPr lang="en-US" sz="2300" dirty="0"/>
              <a:t>Children who experienced individual learning at 6 months will:</a:t>
            </a:r>
            <a:br>
              <a:rPr lang="en-US" sz="2300" dirty="0"/>
            </a:br>
            <a:endParaRPr lang="en-US" sz="2300" dirty="0"/>
          </a:p>
          <a:p>
            <a:pPr lvl="2"/>
            <a:r>
              <a:rPr lang="en-US" sz="2300" b="1" dirty="0"/>
              <a:t>Respond faster and have larger N170 inversion effects for the category </a:t>
            </a:r>
            <a:r>
              <a:rPr lang="en-US" sz="2300" dirty="0"/>
              <a:t>(monkey-monkeys for monkeys and strollers-strollers) they were trained in </a:t>
            </a:r>
            <a:r>
              <a:rPr lang="en-US" sz="2300" dirty="0">
                <a:solidFill>
                  <a:schemeClr val="accent2"/>
                </a:solidFill>
              </a:rPr>
              <a:t>(stimulus-specific) </a:t>
            </a:r>
            <a:r>
              <a:rPr lang="en-US" sz="2300" b="1" dirty="0"/>
              <a:t>OR</a:t>
            </a:r>
            <a:br>
              <a:rPr lang="en-US" sz="2300" b="1" dirty="0"/>
            </a:br>
            <a:endParaRPr lang="en-US" sz="2300" b="1" dirty="0"/>
          </a:p>
          <a:p>
            <a:pPr lvl="2"/>
            <a:r>
              <a:rPr lang="en-US" sz="2300" b="1" dirty="0"/>
              <a:t>Respond faster and have differential N170 inversion effects to stimuli </a:t>
            </a:r>
            <a:r>
              <a:rPr lang="en-US" sz="2300" dirty="0"/>
              <a:t>they continued to learn at the individual level (e.g., human faces) </a:t>
            </a:r>
            <a:r>
              <a:rPr lang="en-US" sz="2300" dirty="0">
                <a:solidFill>
                  <a:srgbClr val="FFC000"/>
                </a:solidFill>
              </a:rPr>
              <a:t>(process-specific)</a:t>
            </a:r>
          </a:p>
        </p:txBody>
      </p:sp>
      <p:sp>
        <p:nvSpPr>
          <p:cNvPr id="5"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Tree>
    <p:extLst>
      <p:ext uri="{BB962C8B-B14F-4D97-AF65-F5344CB8AC3E}">
        <p14:creationId xmlns:p14="http://schemas.microsoft.com/office/powerpoint/2010/main" val="3472034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months to 6 years</a:t>
            </a:r>
          </a:p>
        </p:txBody>
      </p:sp>
      <p:sp>
        <p:nvSpPr>
          <p:cNvPr id="3" name="Content Placeholder 2"/>
          <p:cNvSpPr>
            <a:spLocks noGrp="1"/>
          </p:cNvSpPr>
          <p:nvPr>
            <p:ph sz="half" idx="1"/>
          </p:nvPr>
        </p:nvSpPr>
        <p:spPr>
          <a:xfrm>
            <a:off x="457200" y="1524000"/>
            <a:ext cx="4876800" cy="4873752"/>
          </a:xfrm>
        </p:spPr>
        <p:txBody>
          <a:bodyPr>
            <a:normAutofit fontScale="92500" lnSpcReduction="10000"/>
          </a:bodyPr>
          <a:lstStyle/>
          <a:p>
            <a:pPr lvl="1"/>
            <a:r>
              <a:rPr lang="en-US" sz="1600" dirty="0"/>
              <a:t>78  children (4-6 years-old)</a:t>
            </a:r>
          </a:p>
          <a:p>
            <a:pPr lvl="1"/>
            <a:r>
              <a:rPr lang="en-US" sz="1600" i="1" dirty="0"/>
              <a:t>Randomly assigned to label (“Boris”) versus category (“monkey”) learning groups </a:t>
            </a:r>
            <a:r>
              <a:rPr lang="en-US" sz="1600" dirty="0"/>
              <a:t>in previous study </a:t>
            </a:r>
            <a:r>
              <a:rPr lang="en-US" sz="1400" dirty="0"/>
              <a:t>(Scott &amp; </a:t>
            </a:r>
            <a:r>
              <a:rPr lang="en-US" sz="1400" dirty="0" err="1"/>
              <a:t>Monesson</a:t>
            </a:r>
            <a:r>
              <a:rPr lang="en-US" sz="1400" dirty="0"/>
              <a:t>, 2009, 2010; Scott, 2011)</a:t>
            </a:r>
            <a:br>
              <a:rPr lang="en-US" sz="1600" dirty="0"/>
            </a:br>
            <a:endParaRPr lang="en-US" sz="1600" dirty="0"/>
          </a:p>
          <a:p>
            <a:r>
              <a:rPr lang="en-US" sz="2000" dirty="0"/>
              <a:t>Parents read/looked at a book with either 6 monkey faces </a:t>
            </a:r>
            <a:r>
              <a:rPr lang="en-US" sz="2000" i="1" dirty="0"/>
              <a:t>or</a:t>
            </a:r>
            <a:r>
              <a:rPr lang="en-US" sz="2000" dirty="0"/>
              <a:t> strollers for 3 months (6 hours total)</a:t>
            </a:r>
          </a:p>
          <a:p>
            <a:pPr lvl="2"/>
            <a:r>
              <a:rPr lang="en-US" sz="1600" dirty="0"/>
              <a:t>Labeled at the individual </a:t>
            </a:r>
            <a:r>
              <a:rPr lang="en-US" sz="1600" b="1" i="1" dirty="0"/>
              <a:t>or</a:t>
            </a:r>
            <a:r>
              <a:rPr lang="en-US" sz="1600" dirty="0"/>
              <a:t> category level</a:t>
            </a:r>
            <a:br>
              <a:rPr lang="en-US" sz="1400" dirty="0"/>
            </a:br>
            <a:endParaRPr lang="en-US" sz="1400" dirty="0"/>
          </a:p>
          <a:p>
            <a:r>
              <a:rPr lang="en-US" sz="2000" dirty="0"/>
              <a:t>Children completed a behavioral discrimination and ERP inversion task that included </a:t>
            </a:r>
          </a:p>
          <a:p>
            <a:pPr lvl="1"/>
            <a:r>
              <a:rPr lang="en-US" sz="1600" dirty="0"/>
              <a:t>untrained exemplars from within the trained category </a:t>
            </a:r>
          </a:p>
          <a:p>
            <a:pPr lvl="2"/>
            <a:r>
              <a:rPr lang="en-US" sz="1400" dirty="0"/>
              <a:t>monkey faces or strollers</a:t>
            </a:r>
          </a:p>
          <a:p>
            <a:pPr lvl="1"/>
            <a:r>
              <a:rPr lang="en-US" sz="1600" b="1" dirty="0"/>
              <a:t>untrained categories (strollers for children trained with monkey faces and monkey faces for children trained with strollers)</a:t>
            </a:r>
          </a:p>
          <a:p>
            <a:pPr lvl="1"/>
            <a:r>
              <a:rPr lang="en-US" sz="1600" dirty="0"/>
              <a:t>Also test with human faces</a:t>
            </a:r>
          </a:p>
        </p:txBody>
      </p:sp>
      <p:sp>
        <p:nvSpPr>
          <p:cNvPr id="7"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
        <p:nvSpPr>
          <p:cNvPr id="6" name="TextBox 5"/>
          <p:cNvSpPr txBox="1"/>
          <p:nvPr/>
        </p:nvSpPr>
        <p:spPr>
          <a:xfrm>
            <a:off x="6141828" y="3294102"/>
            <a:ext cx="238351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“Boris” vs. “monkey”</a:t>
            </a:r>
          </a:p>
        </p:txBody>
      </p:sp>
      <p:pic>
        <p:nvPicPr>
          <p:cNvPr id="8" name="Picture 7">
            <a:extLst>
              <a:ext uri="{FF2B5EF4-FFF2-40B4-BE49-F238E27FC236}">
                <a16:creationId xmlns:a16="http://schemas.microsoft.com/office/drawing/2014/main" id="{9BEA4027-01CA-4F25-BE31-FF33AD1A5332}"/>
              </a:ext>
            </a:extLst>
          </p:cNvPr>
          <p:cNvPicPr>
            <a:picLocks noChangeAspect="1"/>
          </p:cNvPicPr>
          <p:nvPr/>
        </p:nvPicPr>
        <p:blipFill>
          <a:blip r:embed="rId3"/>
          <a:stretch>
            <a:fillRect/>
          </a:stretch>
        </p:blipFill>
        <p:spPr>
          <a:xfrm>
            <a:off x="5334000" y="2272273"/>
            <a:ext cx="3663013" cy="3394857"/>
          </a:xfrm>
          <a:prstGeom prst="rect">
            <a:avLst/>
          </a:prstGeom>
        </p:spPr>
      </p:pic>
    </p:spTree>
    <p:extLst>
      <p:ext uri="{BB962C8B-B14F-4D97-AF65-F5344CB8AC3E}">
        <p14:creationId xmlns:p14="http://schemas.microsoft.com/office/powerpoint/2010/main" val="1920378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&amp; Analyses</a:t>
            </a:r>
          </a:p>
        </p:txBody>
      </p:sp>
      <p:sp>
        <p:nvSpPr>
          <p:cNvPr id="3" name="Content Placeholder 2"/>
          <p:cNvSpPr>
            <a:spLocks noGrp="1"/>
          </p:cNvSpPr>
          <p:nvPr>
            <p:ph sz="half" idx="1"/>
          </p:nvPr>
        </p:nvSpPr>
        <p:spPr>
          <a:xfrm>
            <a:off x="152400" y="1676400"/>
            <a:ext cx="8001000" cy="4623816"/>
          </a:xfrm>
        </p:spPr>
        <p:txBody>
          <a:bodyPr>
            <a:normAutofit lnSpcReduction="10000"/>
          </a:bodyPr>
          <a:lstStyle/>
          <a:p>
            <a:r>
              <a:rPr lang="en-US" dirty="0"/>
              <a:t>Behavioral procedure</a:t>
            </a:r>
          </a:p>
          <a:p>
            <a:pPr lvl="1"/>
            <a:r>
              <a:rPr lang="en-US" dirty="0"/>
              <a:t>Match-to-sample paradigm</a:t>
            </a:r>
          </a:p>
          <a:p>
            <a:pPr lvl="1"/>
            <a:r>
              <a:rPr lang="en-US" dirty="0"/>
              <a:t>Response time and accuracy</a:t>
            </a:r>
          </a:p>
          <a:p>
            <a:pPr lvl="1"/>
            <a:r>
              <a:rPr lang="en-US" dirty="0"/>
              <a:t>Independent t-tests</a:t>
            </a:r>
            <a:br>
              <a:rPr lang="en-US" dirty="0"/>
            </a:br>
            <a:endParaRPr lang="en-US" dirty="0"/>
          </a:p>
          <a:p>
            <a:r>
              <a:rPr lang="en-US" dirty="0"/>
              <a:t>Electrophysiological procedure</a:t>
            </a:r>
          </a:p>
          <a:p>
            <a:pPr lvl="1"/>
            <a:r>
              <a:rPr lang="en-US" dirty="0"/>
              <a:t>Upright and inverted images of </a:t>
            </a:r>
            <a:br>
              <a:rPr lang="en-US" dirty="0"/>
            </a:br>
            <a:r>
              <a:rPr lang="en-US" dirty="0"/>
              <a:t>monkey faces, strollers, and </a:t>
            </a:r>
            <a:br>
              <a:rPr lang="en-US" dirty="0"/>
            </a:br>
            <a:r>
              <a:rPr lang="en-US" dirty="0"/>
              <a:t>human faces</a:t>
            </a:r>
          </a:p>
          <a:p>
            <a:pPr lvl="1"/>
            <a:r>
              <a:rPr lang="en-US" dirty="0"/>
              <a:t>3x3x3 mixed model MANOVA	</a:t>
            </a:r>
          </a:p>
          <a:p>
            <a:pPr lvl="2"/>
            <a:r>
              <a:rPr lang="en-US" dirty="0"/>
              <a:t>Factors: training group, condition, </a:t>
            </a:r>
            <a:br>
              <a:rPr lang="en-US" dirty="0"/>
            </a:br>
            <a:r>
              <a:rPr lang="en-US" dirty="0"/>
              <a:t>and region</a:t>
            </a:r>
          </a:p>
        </p:txBody>
      </p:sp>
      <p:sp>
        <p:nvSpPr>
          <p:cNvPr id="7" name="Footer Placeholder 3"/>
          <p:cNvSpPr>
            <a:spLocks noGrp="1"/>
          </p:cNvSpPr>
          <p:nvPr>
            <p:ph type="ftr" sz="quarter" idx="11"/>
          </p:nvPr>
        </p:nvSpPr>
        <p:spPr>
          <a:xfrm>
            <a:off x="3352800" y="6263002"/>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pic>
        <p:nvPicPr>
          <p:cNvPr id="4" name="Picture 3"/>
          <p:cNvPicPr>
            <a:picLocks noChangeAspect="1"/>
          </p:cNvPicPr>
          <p:nvPr/>
        </p:nvPicPr>
        <p:blipFill>
          <a:blip r:embed="rId3"/>
          <a:stretch>
            <a:fillRect/>
          </a:stretch>
        </p:blipFill>
        <p:spPr>
          <a:xfrm>
            <a:off x="5334000" y="2272273"/>
            <a:ext cx="3663013" cy="3394857"/>
          </a:xfrm>
          <a:prstGeom prst="rect">
            <a:avLst/>
          </a:prstGeom>
        </p:spPr>
      </p:pic>
    </p:spTree>
    <p:extLst>
      <p:ext uri="{BB962C8B-B14F-4D97-AF65-F5344CB8AC3E}">
        <p14:creationId xmlns:p14="http://schemas.microsoft.com/office/powerpoint/2010/main" val="229849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AF89D1D-2588-8D4F-824D-AE1079D507CC}"/>
              </a:ext>
            </a:extLst>
          </p:cNvPr>
          <p:cNvCxnSpPr>
            <a:cxnSpLocks/>
          </p:cNvCxnSpPr>
          <p:nvPr/>
        </p:nvCxnSpPr>
        <p:spPr>
          <a:xfrm>
            <a:off x="4435313" y="3196728"/>
            <a:ext cx="13818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0E7ACE1-9175-6F47-AF59-BF21A75D7ECA}"/>
              </a:ext>
            </a:extLst>
          </p:cNvPr>
          <p:cNvSpPr/>
          <p:nvPr/>
        </p:nvSpPr>
        <p:spPr>
          <a:xfrm>
            <a:off x="229043" y="2730459"/>
            <a:ext cx="4124384"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Parent looking at infant’s face &amp; object </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Infant looking at object</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at 9 months</a:t>
            </a:r>
          </a:p>
        </p:txBody>
      </p:sp>
      <p:sp>
        <p:nvSpPr>
          <p:cNvPr id="9" name="Rectangle 8">
            <a:extLst>
              <a:ext uri="{FF2B5EF4-FFF2-40B4-BE49-F238E27FC236}">
                <a16:creationId xmlns:a16="http://schemas.microsoft.com/office/drawing/2014/main" id="{39701D63-27E2-874E-9174-453C3B41B879}"/>
              </a:ext>
            </a:extLst>
          </p:cNvPr>
          <p:cNvSpPr/>
          <p:nvPr/>
        </p:nvSpPr>
        <p:spPr>
          <a:xfrm>
            <a:off x="5891158" y="2730459"/>
            <a:ext cx="2992185"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Larger vocabulary size</a:t>
            </a: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at 12 &amp; 15 months </a:t>
            </a:r>
          </a:p>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751D609-626A-894A-B4FB-D0E524964D9C}"/>
              </a:ext>
            </a:extLst>
          </p:cNvPr>
          <p:cNvSpPr/>
          <p:nvPr/>
        </p:nvSpPr>
        <p:spPr>
          <a:xfrm>
            <a:off x="3524350" y="1252579"/>
            <a:ext cx="3203762" cy="923330"/>
          </a:xfrm>
          <a:prstGeom prst="rect">
            <a:avLst/>
          </a:prstGeom>
          <a:ln w="38100">
            <a:solidFill>
              <a:srgbClr val="FF0000"/>
            </a:solidFill>
          </a:ln>
        </p:spPr>
        <p:txBody>
          <a:bodyPr wrap="square">
            <a:spAutoFit/>
          </a:bodyPr>
          <a:lstStyle/>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a:p>
            <a:pPr algn="ctr" defTabSz="685800" eaLnBrk="1" fontAlgn="auto" hangingPunct="1">
              <a:spcBef>
                <a:spcPts val="0"/>
              </a:spcBef>
              <a:spcAft>
                <a:spcPts val="0"/>
              </a:spcAft>
            </a:pPr>
            <a:r>
              <a:rPr lang="en-US" dirty="0">
                <a:solidFill>
                  <a:prstClr val="black"/>
                </a:solidFill>
                <a:latin typeface="Arial" panose="020B0604020202020204" pitchFamily="34" charset="0"/>
                <a:cs typeface="Arial" panose="020B0604020202020204" pitchFamily="34" charset="0"/>
              </a:rPr>
              <a:t>Parents label the object infants are looking at</a:t>
            </a:r>
          </a:p>
          <a:p>
            <a:pPr algn="ctr" defTabSz="685800" eaLnBrk="1" fontAlgn="auto" hangingPunct="1">
              <a:spcBef>
                <a:spcPts val="0"/>
              </a:spcBef>
              <a:spcAft>
                <a:spcPts val="0"/>
              </a:spcAft>
            </a:pPr>
            <a:endParaRPr lang="en-US" sz="900" dirty="0">
              <a:solidFill>
                <a:prstClr val="black"/>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18C97B81-E53B-0341-8293-89A12C79302E}"/>
              </a:ext>
            </a:extLst>
          </p:cNvPr>
          <p:cNvCxnSpPr>
            <a:cxnSpLocks/>
          </p:cNvCxnSpPr>
          <p:nvPr/>
        </p:nvCxnSpPr>
        <p:spPr>
          <a:xfrm>
            <a:off x="5027912" y="2230324"/>
            <a:ext cx="0" cy="901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A18CB9F-6FD9-FD40-80E5-3A4A86E50230}"/>
              </a:ext>
            </a:extLst>
          </p:cNvPr>
          <p:cNvSpPr txBox="1">
            <a:spLocks/>
          </p:cNvSpPr>
          <p:nvPr/>
        </p:nvSpPr>
        <p:spPr>
          <a:xfrm>
            <a:off x="762000" y="381000"/>
            <a:ext cx="8256932"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fontAlgn="auto">
              <a:spcAft>
                <a:spcPts val="0"/>
              </a:spcAft>
            </a:pPr>
            <a:r>
              <a:rPr lang="en-US" sz="2700" dirty="0">
                <a:solidFill>
                  <a:prstClr val="black"/>
                </a:solidFill>
                <a:latin typeface="Arial" panose="020B0604020202020204" pitchFamily="34" charset="0"/>
                <a:cs typeface="Arial" panose="020B0604020202020204" pitchFamily="34" charset="0"/>
              </a:rPr>
              <a:t>Paths to word acquisition</a:t>
            </a:r>
          </a:p>
        </p:txBody>
      </p:sp>
      <p:sp>
        <p:nvSpPr>
          <p:cNvPr id="17" name="TextBox 16">
            <a:extLst>
              <a:ext uri="{FF2B5EF4-FFF2-40B4-BE49-F238E27FC236}">
                <a16:creationId xmlns:a16="http://schemas.microsoft.com/office/drawing/2014/main" id="{502956FE-E5E5-BF47-837B-F13160878320}"/>
              </a:ext>
            </a:extLst>
          </p:cNvPr>
          <p:cNvSpPr txBox="1"/>
          <p:nvPr/>
        </p:nvSpPr>
        <p:spPr>
          <a:xfrm>
            <a:off x="8157949" y="5596435"/>
            <a:ext cx="695703"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Grassie</a:t>
            </a:r>
          </a:p>
        </p:txBody>
      </p:sp>
      <p:pic>
        <p:nvPicPr>
          <p:cNvPr id="10" name="Content Placeholder 5">
            <a:hlinkClick r:id="rId3"/>
            <a:extLst>
              <a:ext uri="{FF2B5EF4-FFF2-40B4-BE49-F238E27FC236}">
                <a16:creationId xmlns:a16="http://schemas.microsoft.com/office/drawing/2014/main" id="{D87B7E66-A6B5-E945-579F-06259980EC2A}"/>
              </a:ext>
            </a:extLst>
          </p:cNvPr>
          <p:cNvPicPr>
            <a:picLocks noChangeAspect="1"/>
          </p:cNvPicPr>
          <p:nvPr/>
        </p:nvPicPr>
        <p:blipFill>
          <a:blip r:embed="rId4"/>
          <a:stretch>
            <a:fillRect/>
          </a:stretch>
        </p:blipFill>
        <p:spPr>
          <a:xfrm>
            <a:off x="762000" y="3886200"/>
            <a:ext cx="7626737" cy="2855673"/>
          </a:xfrm>
          <a:prstGeom prst="rect">
            <a:avLst/>
          </a:prstGeom>
        </p:spPr>
      </p:pic>
      <p:pic>
        <p:nvPicPr>
          <p:cNvPr id="13" name="Picture 12">
            <a:extLst>
              <a:ext uri="{FF2B5EF4-FFF2-40B4-BE49-F238E27FC236}">
                <a16:creationId xmlns:a16="http://schemas.microsoft.com/office/drawing/2014/main" id="{4796AFCC-2764-EA0B-B8F1-BDA1F28C8783}"/>
              </a:ext>
            </a:extLst>
          </p:cNvPr>
          <p:cNvPicPr>
            <a:picLocks noChangeAspect="1"/>
          </p:cNvPicPr>
          <p:nvPr/>
        </p:nvPicPr>
        <p:blipFill>
          <a:blip r:embed="rId5"/>
          <a:stretch>
            <a:fillRect/>
          </a:stretch>
        </p:blipFill>
        <p:spPr>
          <a:xfrm>
            <a:off x="0" y="46726"/>
            <a:ext cx="3521590" cy="1782073"/>
          </a:xfrm>
          <a:prstGeom prst="rect">
            <a:avLst/>
          </a:prstGeom>
        </p:spPr>
      </p:pic>
    </p:spTree>
    <p:extLst>
      <p:ext uri="{BB962C8B-B14F-4D97-AF65-F5344CB8AC3E}">
        <p14:creationId xmlns:p14="http://schemas.microsoft.com/office/powerpoint/2010/main" val="2982109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Behavioral Results</a:t>
            </a:r>
          </a:p>
        </p:txBody>
      </p:sp>
      <p:sp>
        <p:nvSpPr>
          <p:cNvPr id="6"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
        <p:nvSpPr>
          <p:cNvPr id="7" name="Content Placeholder 6"/>
          <p:cNvSpPr>
            <a:spLocks noGrp="1"/>
          </p:cNvSpPr>
          <p:nvPr>
            <p:ph idx="1"/>
          </p:nvPr>
        </p:nvSpPr>
        <p:spPr/>
        <p:txBody>
          <a:bodyPr>
            <a:normAutofit fontScale="77500" lnSpcReduction="20000"/>
          </a:bodyPr>
          <a:lstStyle/>
          <a:p>
            <a:r>
              <a:rPr lang="en-US" dirty="0"/>
              <a:t>Children in the individual-level training group exhibited faster overall response times compared to children with category-level training (t(36) = 2.62, p = .01) and with no training (t(48) = 2.07, p = .04)</a:t>
            </a:r>
            <a:br>
              <a:rPr lang="en-US" dirty="0"/>
            </a:br>
            <a:endParaRPr lang="en-US" dirty="0"/>
          </a:p>
          <a:p>
            <a:r>
              <a:rPr lang="en-US" dirty="0"/>
              <a:t>Children with individual level training exhibited significantly faster response times to human faces compared to children with category-level training (t(36) = 2.80, p = .01) and children with no </a:t>
            </a:r>
            <a:r>
              <a:rPr lang="fr-FR" dirty="0"/>
              <a:t>training (t(48) = 2.71, p = .01) (Figure 2)</a:t>
            </a:r>
            <a:br>
              <a:rPr lang="fr-FR" dirty="0"/>
            </a:br>
            <a:endParaRPr lang="fr-FR" dirty="0"/>
          </a:p>
          <a:p>
            <a:r>
              <a:rPr lang="en-US" dirty="0"/>
              <a:t>No significant response time differences between training groups in response to the trained or untrained stimuli</a:t>
            </a:r>
          </a:p>
        </p:txBody>
      </p:sp>
    </p:spTree>
    <p:extLst>
      <p:ext uri="{BB962C8B-B14F-4D97-AF65-F5344CB8AC3E}">
        <p14:creationId xmlns:p14="http://schemas.microsoft.com/office/powerpoint/2010/main" val="1615149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6934200" cy="1252728"/>
          </a:xfrm>
        </p:spPr>
        <p:txBody>
          <a:bodyPr>
            <a:normAutofit fontScale="90000"/>
          </a:bodyPr>
          <a:lstStyle/>
          <a:p>
            <a:r>
              <a:rPr lang="en-US" dirty="0"/>
              <a:t>Individual-trained are faster to human faces </a:t>
            </a:r>
          </a:p>
        </p:txBody>
      </p:sp>
      <p:pic>
        <p:nvPicPr>
          <p:cNvPr id="3" name="Picture 2"/>
          <p:cNvPicPr>
            <a:picLocks noChangeAspect="1"/>
          </p:cNvPicPr>
          <p:nvPr/>
        </p:nvPicPr>
        <p:blipFill rotWithShape="1">
          <a:blip r:embed="rId3"/>
          <a:srcRect l="9375" r="8333" b="44092"/>
          <a:stretch/>
        </p:blipFill>
        <p:spPr>
          <a:xfrm>
            <a:off x="762000" y="1563624"/>
            <a:ext cx="6019800" cy="5193154"/>
          </a:xfrm>
          <a:prstGeom prst="rect">
            <a:avLst/>
          </a:prstGeom>
        </p:spPr>
      </p:pic>
      <p:pic>
        <p:nvPicPr>
          <p:cNvPr id="4" name="Picture 3"/>
          <p:cNvPicPr>
            <a:picLocks noChangeAspect="1"/>
          </p:cNvPicPr>
          <p:nvPr/>
        </p:nvPicPr>
        <p:blipFill rotWithShape="1">
          <a:blip r:embed="rId3"/>
          <a:srcRect l="7463" t="56374"/>
          <a:stretch/>
        </p:blipFill>
        <p:spPr>
          <a:xfrm>
            <a:off x="-5943600" y="1683017"/>
            <a:ext cx="5571887" cy="4961785"/>
          </a:xfrm>
          <a:prstGeom prst="rect">
            <a:avLst/>
          </a:prstGeom>
        </p:spPr>
      </p:pic>
      <p:sp>
        <p:nvSpPr>
          <p:cNvPr id="5" name="Right Arrow 4"/>
          <p:cNvSpPr/>
          <p:nvPr/>
        </p:nvSpPr>
        <p:spPr>
          <a:xfrm rot="2193803">
            <a:off x="687013" y="3284879"/>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6851586" y="0"/>
            <a:ext cx="2292414" cy="2124583"/>
          </a:xfrm>
          <a:prstGeom prst="rect">
            <a:avLst/>
          </a:prstGeom>
        </p:spPr>
      </p:pic>
      <p:sp>
        <p:nvSpPr>
          <p:cNvPr id="8" name="TextBox 7">
            <a:extLst>
              <a:ext uri="{FF2B5EF4-FFF2-40B4-BE49-F238E27FC236}">
                <a16:creationId xmlns:a16="http://schemas.microsoft.com/office/drawing/2014/main" id="{D03A8626-EEF8-498C-1A85-600623E77C70}"/>
              </a:ext>
            </a:extLst>
          </p:cNvPr>
          <p:cNvSpPr txBox="1"/>
          <p:nvPr/>
        </p:nvSpPr>
        <p:spPr>
          <a:xfrm>
            <a:off x="-2163725" y="3026366"/>
            <a:ext cx="7559748" cy="369332"/>
          </a:xfrm>
          <a:prstGeom prst="rect">
            <a:avLst/>
          </a:prstGeom>
          <a:noFill/>
        </p:spPr>
        <p:txBody>
          <a:bodyPr wrap="square">
            <a:spAutoFit/>
          </a:bodyPr>
          <a:lstStyle/>
          <a:p>
            <a:r>
              <a:rPr lang="en-US" dirty="0"/>
              <a:t>(&amp; overall)</a:t>
            </a:r>
          </a:p>
        </p:txBody>
      </p:sp>
    </p:spTree>
    <p:extLst>
      <p:ext uri="{BB962C8B-B14F-4D97-AF65-F5344CB8AC3E}">
        <p14:creationId xmlns:p14="http://schemas.microsoft.com/office/powerpoint/2010/main" val="953514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Electrophysiological Results</a:t>
            </a:r>
          </a:p>
        </p:txBody>
      </p:sp>
      <p:sp>
        <p:nvSpPr>
          <p:cNvPr id="6"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sp>
        <p:nvSpPr>
          <p:cNvPr id="7" name="Content Placeholder 6"/>
          <p:cNvSpPr>
            <a:spLocks noGrp="1"/>
          </p:cNvSpPr>
          <p:nvPr>
            <p:ph idx="1"/>
          </p:nvPr>
        </p:nvSpPr>
        <p:spPr/>
        <p:txBody>
          <a:bodyPr>
            <a:normAutofit/>
          </a:bodyPr>
          <a:lstStyle/>
          <a:p>
            <a:r>
              <a:rPr lang="en-US" sz="2400" dirty="0"/>
              <a:t>Children trained at individual level </a:t>
            </a:r>
            <a:r>
              <a:rPr lang="en-US" sz="2400" dirty="0">
                <a:sym typeface="Wingdings" panose="05000000000000000000" pitchFamily="2" charset="2"/>
              </a:rPr>
              <a:t></a:t>
            </a:r>
            <a:r>
              <a:rPr lang="en-US" sz="2400" dirty="0"/>
              <a:t> inverted human faces elicited a larger negative amplitude than upright human faces </a:t>
            </a:r>
          </a:p>
          <a:p>
            <a:r>
              <a:rPr lang="en-US" sz="2400" dirty="0"/>
              <a:t>Children trained at category level + no-training control group </a:t>
            </a:r>
            <a:r>
              <a:rPr lang="en-US" sz="2400" dirty="0">
                <a:sym typeface="Wingdings" panose="05000000000000000000" pitchFamily="2" charset="2"/>
              </a:rPr>
              <a:t> </a:t>
            </a:r>
            <a:r>
              <a:rPr lang="en-US" sz="2400" dirty="0"/>
              <a:t>upright human faces elicited a larger negative amplitude than inverted human faces</a:t>
            </a:r>
          </a:p>
        </p:txBody>
      </p:sp>
      <p:sp>
        <p:nvSpPr>
          <p:cNvPr id="3" name="Rectangle 2"/>
          <p:cNvSpPr/>
          <p:nvPr/>
        </p:nvSpPr>
        <p:spPr>
          <a:xfrm>
            <a:off x="9753600" y="1775191"/>
            <a:ext cx="4572000" cy="1477328"/>
          </a:xfrm>
          <a:prstGeom prst="rect">
            <a:avLst/>
          </a:prstGeom>
        </p:spPr>
        <p:txBody>
          <a:bodyPr>
            <a:spAutoFit/>
          </a:bodyPr>
          <a:lstStyle/>
          <a:p>
            <a:r>
              <a:rPr lang="en-US" dirty="0"/>
              <a:t>Children trained at the individual level show significantly faster response times to human faces relative to other training groups</a:t>
            </a:r>
            <a:br>
              <a:rPr lang="en-US" dirty="0"/>
            </a:br>
            <a:endParaRPr lang="en-US" dirty="0"/>
          </a:p>
        </p:txBody>
      </p:sp>
    </p:spTree>
    <p:extLst>
      <p:ext uri="{BB962C8B-B14F-4D97-AF65-F5344CB8AC3E}">
        <p14:creationId xmlns:p14="http://schemas.microsoft.com/office/powerpoint/2010/main" val="1641839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a:t>
            </a:r>
          </a:p>
        </p:txBody>
      </p:sp>
      <p:sp>
        <p:nvSpPr>
          <p:cNvPr id="6"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pic>
        <p:nvPicPr>
          <p:cNvPr id="4" name="Picture 3"/>
          <p:cNvPicPr>
            <a:picLocks noChangeAspect="1"/>
          </p:cNvPicPr>
          <p:nvPr/>
        </p:nvPicPr>
        <p:blipFill>
          <a:blip r:embed="rId3"/>
          <a:stretch>
            <a:fillRect/>
          </a:stretch>
        </p:blipFill>
        <p:spPr>
          <a:xfrm>
            <a:off x="457200" y="228600"/>
            <a:ext cx="7467600" cy="6352706"/>
          </a:xfrm>
          <a:prstGeom prst="rect">
            <a:avLst/>
          </a:prstGeom>
        </p:spPr>
      </p:pic>
    </p:spTree>
    <p:extLst>
      <p:ext uri="{BB962C8B-B14F-4D97-AF65-F5344CB8AC3E}">
        <p14:creationId xmlns:p14="http://schemas.microsoft.com/office/powerpoint/2010/main" val="4108015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a:t>
            </a:r>
          </a:p>
        </p:txBody>
      </p:sp>
      <p:pic>
        <p:nvPicPr>
          <p:cNvPr id="3" name="Picture 2"/>
          <p:cNvPicPr>
            <a:picLocks noChangeAspect="1"/>
          </p:cNvPicPr>
          <p:nvPr/>
        </p:nvPicPr>
        <p:blipFill>
          <a:blip r:embed="rId3"/>
          <a:stretch>
            <a:fillRect/>
          </a:stretch>
        </p:blipFill>
        <p:spPr>
          <a:xfrm>
            <a:off x="457200" y="182829"/>
            <a:ext cx="7883925" cy="6675171"/>
          </a:xfrm>
          <a:prstGeom prst="rect">
            <a:avLst/>
          </a:prstGeom>
        </p:spPr>
      </p:pic>
      <p:sp>
        <p:nvSpPr>
          <p:cNvPr id="4" name="Right Arrow 3"/>
          <p:cNvSpPr/>
          <p:nvPr/>
        </p:nvSpPr>
        <p:spPr>
          <a:xfrm rot="19330015">
            <a:off x="53875" y="5129069"/>
            <a:ext cx="2134282" cy="1652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individual-level training on monkey faces</a:t>
            </a:r>
          </a:p>
        </p:txBody>
      </p:sp>
    </p:spTree>
    <p:extLst>
      <p:ext uri="{BB962C8B-B14F-4D97-AF65-F5344CB8AC3E}">
        <p14:creationId xmlns:p14="http://schemas.microsoft.com/office/powerpoint/2010/main" val="293829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Individual-level training!</a:t>
            </a:r>
          </a:p>
        </p:txBody>
      </p:sp>
      <p:sp>
        <p:nvSpPr>
          <p:cNvPr id="3" name="Content Placeholder 2"/>
          <p:cNvSpPr>
            <a:spLocks noGrp="1"/>
          </p:cNvSpPr>
          <p:nvPr>
            <p:ph idx="1"/>
          </p:nvPr>
        </p:nvSpPr>
        <p:spPr/>
        <p:txBody>
          <a:bodyPr>
            <a:normAutofit/>
          </a:bodyPr>
          <a:lstStyle/>
          <a:p>
            <a:r>
              <a:rPr lang="en-US" sz="2800" dirty="0"/>
              <a:t>Children with early individual-level training exhibited faster response times and adult-like neural responses to </a:t>
            </a:r>
            <a:r>
              <a:rPr lang="en-US" sz="2800" dirty="0">
                <a:solidFill>
                  <a:srgbClr val="FFC000"/>
                </a:solidFill>
              </a:rPr>
              <a:t>human faces</a:t>
            </a:r>
            <a:br>
              <a:rPr lang="en-US" sz="2800" dirty="0"/>
            </a:br>
            <a:endParaRPr lang="en-US" sz="2800" dirty="0"/>
          </a:p>
          <a:p>
            <a:r>
              <a:rPr lang="en-US" sz="2800" dirty="0"/>
              <a:t>Early individual-level learning results in long-lasting </a:t>
            </a:r>
            <a:r>
              <a:rPr lang="en-US" sz="2800" dirty="0">
                <a:solidFill>
                  <a:srgbClr val="FFC000"/>
                </a:solidFill>
              </a:rPr>
              <a:t>process-specific</a:t>
            </a:r>
            <a:r>
              <a:rPr lang="en-US" sz="2800" dirty="0"/>
              <a:t> benefits</a:t>
            </a:r>
          </a:p>
          <a:p>
            <a:pPr marL="118872" indent="0" algn="ctr">
              <a:buNone/>
            </a:pPr>
            <a:r>
              <a:rPr lang="en-US" sz="2800" dirty="0"/>
              <a:t>What is it about individual labels?</a:t>
            </a:r>
          </a:p>
          <a:p>
            <a:pPr marL="118872" indent="0" algn="ctr">
              <a:buNone/>
            </a:pPr>
            <a:r>
              <a:rPr lang="en-US" sz="2800" dirty="0"/>
              <a:t>How could this address the other race effect?</a:t>
            </a:r>
          </a:p>
          <a:p>
            <a:br>
              <a:rPr lang="en-US" sz="2800" dirty="0"/>
            </a:br>
            <a:endParaRPr lang="en-US" sz="2800" dirty="0"/>
          </a:p>
          <a:p>
            <a:endParaRPr lang="en-US" sz="2800" dirty="0"/>
          </a:p>
        </p:txBody>
      </p:sp>
      <p:sp>
        <p:nvSpPr>
          <p:cNvPr id="6" name="Footer Placeholder 3"/>
          <p:cNvSpPr>
            <a:spLocks noGrp="1"/>
          </p:cNvSpPr>
          <p:nvPr>
            <p:ph type="ftr" sz="quarter" idx="11"/>
          </p:nvPr>
        </p:nvSpPr>
        <p:spPr>
          <a:xfrm>
            <a:off x="3352800" y="6172200"/>
            <a:ext cx="5507719" cy="50292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charset="0"/>
                <a:ea typeface="+mn-ea"/>
                <a:cs typeface="+mn-cs"/>
              </a:rPr>
              <a:t>Vanesa</a:t>
            </a:r>
          </a:p>
        </p:txBody>
      </p:sp>
      <p:pic>
        <p:nvPicPr>
          <p:cNvPr id="4" name="Picture 3"/>
          <p:cNvPicPr>
            <a:picLocks noChangeAspect="1"/>
          </p:cNvPicPr>
          <p:nvPr/>
        </p:nvPicPr>
        <p:blipFill>
          <a:blip r:embed="rId3"/>
          <a:stretch>
            <a:fillRect/>
          </a:stretch>
        </p:blipFill>
        <p:spPr>
          <a:xfrm>
            <a:off x="9829800" y="2514600"/>
            <a:ext cx="1503829" cy="842144"/>
          </a:xfrm>
          <a:prstGeom prst="rect">
            <a:avLst/>
          </a:prstGeom>
        </p:spPr>
      </p:pic>
      <p:sp>
        <p:nvSpPr>
          <p:cNvPr id="5" name="Rectangle 4"/>
          <p:cNvSpPr/>
          <p:nvPr/>
        </p:nvSpPr>
        <p:spPr>
          <a:xfrm>
            <a:off x="9906000" y="3537151"/>
            <a:ext cx="4572000" cy="923330"/>
          </a:xfrm>
          <a:prstGeom prst="rect">
            <a:avLst/>
          </a:prstGeom>
        </p:spPr>
        <p:txBody>
          <a:bodyPr>
            <a:spAutoFit/>
          </a:bodyPr>
          <a:lstStyle/>
          <a:p>
            <a:r>
              <a:rPr lang="en-US" dirty="0"/>
              <a:t>Brief, early learning experiences prior to formal education can be important for later developmental abilities</a:t>
            </a:r>
          </a:p>
        </p:txBody>
      </p:sp>
    </p:spTree>
    <p:extLst>
      <p:ext uri="{BB962C8B-B14F-4D97-AF65-F5344CB8AC3E}">
        <p14:creationId xmlns:p14="http://schemas.microsoft.com/office/powerpoint/2010/main" val="506541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4514" y="2454866"/>
            <a:ext cx="7994972" cy="2936491"/>
          </a:xfrm>
        </p:spPr>
      </p:pic>
    </p:spTree>
    <p:extLst>
      <p:ext uri="{BB962C8B-B14F-4D97-AF65-F5344CB8AC3E}">
        <p14:creationId xmlns:p14="http://schemas.microsoft.com/office/powerpoint/2010/main" val="3027033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Phenomenon of Other-Race Effect (ORE) Among Adults</a:t>
            </a:r>
          </a:p>
        </p:txBody>
      </p:sp>
      <p:sp>
        <p:nvSpPr>
          <p:cNvPr id="3" name="Content Placeholder 2"/>
          <p:cNvSpPr>
            <a:spLocks noGrp="1"/>
          </p:cNvSpPr>
          <p:nvPr>
            <p:ph idx="1"/>
          </p:nvPr>
        </p:nvSpPr>
        <p:spPr/>
        <p:txBody>
          <a:bodyPr/>
          <a:lstStyle/>
          <a:p>
            <a:r>
              <a:rPr lang="en-US" dirty="0"/>
              <a:t>Adults better at recognizing, distinguishing, and remembering face of people of their own race than of other races</a:t>
            </a:r>
          </a:p>
          <a:p>
            <a:r>
              <a:rPr lang="en-US" dirty="0"/>
              <a:t>Question posed by the ORE literature: when and how does this begin? </a:t>
            </a:r>
          </a:p>
        </p:txBody>
      </p:sp>
      <p:sp>
        <p:nvSpPr>
          <p:cNvPr id="4" name="Footer Placeholder 3">
            <a:extLst>
              <a:ext uri="{FF2B5EF4-FFF2-40B4-BE49-F238E27FC236}">
                <a16:creationId xmlns:a16="http://schemas.microsoft.com/office/drawing/2014/main" id="{901BE24B-B877-4F40-A935-B8A5F1BA9E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99763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F1426-6B15-C847-9C48-335B1CCAECA2}"/>
              </a:ext>
            </a:extLst>
          </p:cNvPr>
          <p:cNvSpPr>
            <a:spLocks noGrp="1"/>
          </p:cNvSpPr>
          <p:nvPr>
            <p:ph type="title"/>
          </p:nvPr>
        </p:nvSpPr>
        <p:spPr/>
        <p:txBody>
          <a:bodyPr>
            <a:normAutofit/>
          </a:bodyPr>
          <a:lstStyle/>
          <a:p>
            <a:r>
              <a:rPr lang="en-US" dirty="0"/>
              <a:t>ORE begins within 1</a:t>
            </a:r>
            <a:r>
              <a:rPr lang="en-US" baseline="30000" dirty="0"/>
              <a:t>st</a:t>
            </a:r>
            <a:r>
              <a:rPr lang="en-US" dirty="0"/>
              <a:t> year of life</a:t>
            </a:r>
          </a:p>
        </p:txBody>
      </p:sp>
      <p:sp>
        <p:nvSpPr>
          <p:cNvPr id="3" name="Content Placeholder 2">
            <a:extLst>
              <a:ext uri="{FF2B5EF4-FFF2-40B4-BE49-F238E27FC236}">
                <a16:creationId xmlns:a16="http://schemas.microsoft.com/office/drawing/2014/main" id="{9F37EF53-E12E-B84F-92DD-D07BED795270}"/>
              </a:ext>
            </a:extLst>
          </p:cNvPr>
          <p:cNvSpPr>
            <a:spLocks noGrp="1"/>
          </p:cNvSpPr>
          <p:nvPr>
            <p:ph idx="1"/>
          </p:nvPr>
        </p:nvSpPr>
        <p:spPr/>
        <p:txBody>
          <a:bodyPr>
            <a:normAutofit fontScale="92500" lnSpcReduction="10000"/>
          </a:bodyPr>
          <a:lstStyle/>
          <a:p>
            <a:r>
              <a:rPr lang="en-US" dirty="0"/>
              <a:t>ORE function of perceptual narrowing</a:t>
            </a:r>
          </a:p>
          <a:p>
            <a:pPr lvl="1"/>
            <a:r>
              <a:rPr lang="en-US" dirty="0"/>
              <a:t>Infants move from lower ability ability to discriminate faces of all races to increased discrimination ability for same-race faces and decreased discrimination ability for other-race faces</a:t>
            </a:r>
          </a:p>
          <a:p>
            <a:pPr lvl="1"/>
            <a:r>
              <a:rPr lang="en-US" dirty="0"/>
              <a:t>Process begins as early as 3 mos. and complete by 9 mos. </a:t>
            </a:r>
          </a:p>
          <a:p>
            <a:r>
              <a:rPr lang="en-US" dirty="0"/>
              <a:t>ORE explained by disproportionate exposure to same-face faces</a:t>
            </a:r>
          </a:p>
          <a:p>
            <a:r>
              <a:rPr lang="en-US" dirty="0"/>
              <a:t>Increased exposure to other-race faces delays or reverses perceptual narrowing</a:t>
            </a:r>
          </a:p>
        </p:txBody>
      </p:sp>
      <p:sp>
        <p:nvSpPr>
          <p:cNvPr id="4" name="Footer Placeholder 3">
            <a:extLst>
              <a:ext uri="{FF2B5EF4-FFF2-40B4-BE49-F238E27FC236}">
                <a16:creationId xmlns:a16="http://schemas.microsoft.com/office/drawing/2014/main" id="{B819F820-1E2A-1341-B138-1563AF38991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2423331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58CD-CB1E-CF42-AFEA-327A93BE90DB}"/>
              </a:ext>
            </a:extLst>
          </p:cNvPr>
          <p:cNvSpPr>
            <a:spLocks noGrp="1"/>
          </p:cNvSpPr>
          <p:nvPr>
            <p:ph type="title"/>
          </p:nvPr>
        </p:nvSpPr>
        <p:spPr/>
        <p:txBody>
          <a:bodyPr/>
          <a:lstStyle/>
          <a:p>
            <a:r>
              <a:rPr lang="en-US" dirty="0"/>
              <a:t>Limitation of Prior Literature</a:t>
            </a:r>
          </a:p>
        </p:txBody>
      </p:sp>
      <p:sp>
        <p:nvSpPr>
          <p:cNvPr id="3" name="Content Placeholder 2">
            <a:extLst>
              <a:ext uri="{FF2B5EF4-FFF2-40B4-BE49-F238E27FC236}">
                <a16:creationId xmlns:a16="http://schemas.microsoft.com/office/drawing/2014/main" id="{B7D6BEC9-E16A-034E-96DF-B8C5A6AEDA00}"/>
              </a:ext>
            </a:extLst>
          </p:cNvPr>
          <p:cNvSpPr>
            <a:spLocks noGrp="1"/>
          </p:cNvSpPr>
          <p:nvPr>
            <p:ph idx="1"/>
          </p:nvPr>
        </p:nvSpPr>
        <p:spPr/>
        <p:txBody>
          <a:bodyPr/>
          <a:lstStyle/>
          <a:p>
            <a:r>
              <a:rPr lang="en-US" dirty="0"/>
              <a:t>ORE studies in infants relied upon static images (i.e., b/w photos) or dynamic silent faces (i.e., videos w/ no sound)</a:t>
            </a:r>
          </a:p>
          <a:p>
            <a:r>
              <a:rPr lang="en-US" dirty="0"/>
              <a:t>Stimuli not ecologically valid</a:t>
            </a:r>
          </a:p>
          <a:p>
            <a:pPr lvl="1"/>
            <a:r>
              <a:rPr lang="en-US" dirty="0"/>
              <a:t>Infants perceive dynamic faces with vocalizations in daily life</a:t>
            </a:r>
          </a:p>
          <a:p>
            <a:pPr lvl="1"/>
            <a:r>
              <a:rPr lang="en-US" dirty="0"/>
              <a:t>Attend more to dynamic vocalizing faces than either static or dynamic silent faces</a:t>
            </a:r>
          </a:p>
        </p:txBody>
      </p:sp>
      <p:sp>
        <p:nvSpPr>
          <p:cNvPr id="4" name="Footer Placeholder 3">
            <a:extLst>
              <a:ext uri="{FF2B5EF4-FFF2-40B4-BE49-F238E27FC236}">
                <a16:creationId xmlns:a16="http://schemas.microsoft.com/office/drawing/2014/main" id="{0C3C1CE9-329E-7241-ADBE-76BF8CA3C5C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85232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 and eyes</a:t>
            </a:r>
          </a:p>
        </p:txBody>
      </p:sp>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5</a:t>
            </a:fld>
            <a:endParaRPr lang="en-US"/>
          </a:p>
        </p:txBody>
      </p:sp>
      <p:pic>
        <p:nvPicPr>
          <p:cNvPr id="7" name="Picture 6">
            <a:hlinkClick r:id="rId2"/>
            <a:extLst>
              <a:ext uri="{FF2B5EF4-FFF2-40B4-BE49-F238E27FC236}">
                <a16:creationId xmlns:a16="http://schemas.microsoft.com/office/drawing/2014/main" id="{CC092006-8775-5E30-78DE-7FC096AA616F}"/>
              </a:ext>
            </a:extLst>
          </p:cNvPr>
          <p:cNvPicPr>
            <a:picLocks noChangeAspect="1"/>
          </p:cNvPicPr>
          <p:nvPr/>
        </p:nvPicPr>
        <p:blipFill>
          <a:blip r:embed="rId3"/>
          <a:stretch>
            <a:fillRect/>
          </a:stretch>
        </p:blipFill>
        <p:spPr>
          <a:xfrm>
            <a:off x="0" y="4570416"/>
            <a:ext cx="9144000" cy="2287584"/>
          </a:xfrm>
          <a:prstGeom prst="rect">
            <a:avLst/>
          </a:prstGeom>
        </p:spPr>
      </p:pic>
      <p:sp>
        <p:nvSpPr>
          <p:cNvPr id="9" name="Content Placeholder 8">
            <a:extLst>
              <a:ext uri="{FF2B5EF4-FFF2-40B4-BE49-F238E27FC236}">
                <a16:creationId xmlns:a16="http://schemas.microsoft.com/office/drawing/2014/main" id="{449D8515-8FCB-2791-1505-CAD1D1D5F199}"/>
              </a:ext>
            </a:extLst>
          </p:cNvPr>
          <p:cNvSpPr>
            <a:spLocks noGrp="1"/>
          </p:cNvSpPr>
          <p:nvPr>
            <p:ph idx="1"/>
          </p:nvPr>
        </p:nvSpPr>
        <p:spPr>
          <a:xfrm>
            <a:off x="-5791200" y="1837213"/>
            <a:ext cx="8229600" cy="4625609"/>
          </a:xfrm>
        </p:spPr>
        <p:txBody>
          <a:bodyPr/>
          <a:lstStyle/>
          <a:p>
            <a:endParaRPr lang="en-US" dirty="0"/>
          </a:p>
        </p:txBody>
      </p:sp>
      <p:pic>
        <p:nvPicPr>
          <p:cNvPr id="11" name="Picture 10">
            <a:extLst>
              <a:ext uri="{FF2B5EF4-FFF2-40B4-BE49-F238E27FC236}">
                <a16:creationId xmlns:a16="http://schemas.microsoft.com/office/drawing/2014/main" id="{104B6F1D-BBDB-94C8-8912-49D14A18C3D8}"/>
              </a:ext>
            </a:extLst>
          </p:cNvPr>
          <p:cNvPicPr>
            <a:picLocks noChangeAspect="1"/>
          </p:cNvPicPr>
          <p:nvPr/>
        </p:nvPicPr>
        <p:blipFill>
          <a:blip r:embed="rId4"/>
          <a:stretch>
            <a:fillRect/>
          </a:stretch>
        </p:blipFill>
        <p:spPr>
          <a:xfrm>
            <a:off x="0" y="1508173"/>
            <a:ext cx="9144000" cy="2665209"/>
          </a:xfrm>
          <a:prstGeom prst="rect">
            <a:avLst/>
          </a:prstGeom>
        </p:spPr>
      </p:pic>
    </p:spTree>
    <p:extLst>
      <p:ext uri="{BB962C8B-B14F-4D97-AF65-F5344CB8AC3E}">
        <p14:creationId xmlns:p14="http://schemas.microsoft.com/office/powerpoint/2010/main" val="1492149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01D5-5D24-8344-8454-843734A881DC}"/>
              </a:ext>
            </a:extLst>
          </p:cNvPr>
          <p:cNvSpPr>
            <a:spLocks noGrp="1"/>
          </p:cNvSpPr>
          <p:nvPr>
            <p:ph type="title"/>
          </p:nvPr>
        </p:nvSpPr>
        <p:spPr/>
        <p:txBody>
          <a:bodyPr>
            <a:normAutofit fontScale="90000"/>
          </a:bodyPr>
          <a:lstStyle/>
          <a:p>
            <a:r>
              <a:rPr lang="en-US" dirty="0"/>
              <a:t>Importance of multisensory input </a:t>
            </a:r>
          </a:p>
        </p:txBody>
      </p:sp>
      <p:sp>
        <p:nvSpPr>
          <p:cNvPr id="3" name="Content Placeholder 2">
            <a:extLst>
              <a:ext uri="{FF2B5EF4-FFF2-40B4-BE49-F238E27FC236}">
                <a16:creationId xmlns:a16="http://schemas.microsoft.com/office/drawing/2014/main" id="{6A645D5F-0277-F04F-8B95-DC170EDD2632}"/>
              </a:ext>
            </a:extLst>
          </p:cNvPr>
          <p:cNvSpPr>
            <a:spLocks noGrp="1"/>
          </p:cNvSpPr>
          <p:nvPr>
            <p:ph idx="1"/>
          </p:nvPr>
        </p:nvSpPr>
        <p:spPr/>
        <p:txBody>
          <a:bodyPr/>
          <a:lstStyle/>
          <a:p>
            <a:r>
              <a:rPr lang="en-US" dirty="0"/>
              <a:t>Multisensory redundancy in perception of dynamic vocalizing faces increases perceptual salience</a:t>
            </a:r>
          </a:p>
          <a:p>
            <a:pPr lvl="1"/>
            <a:r>
              <a:rPr lang="en-US" dirty="0"/>
              <a:t>Improved perception</a:t>
            </a:r>
          </a:p>
          <a:p>
            <a:pPr lvl="1"/>
            <a:r>
              <a:rPr lang="en-US" dirty="0"/>
              <a:t>Improved learning</a:t>
            </a:r>
          </a:p>
          <a:p>
            <a:pPr lvl="1"/>
            <a:r>
              <a:rPr lang="en-US" dirty="0"/>
              <a:t>Improved memory</a:t>
            </a:r>
          </a:p>
          <a:p>
            <a:r>
              <a:rPr lang="en-US" dirty="0"/>
              <a:t>Question of whether older infants still retain ability to distinguish other-race faces if they are dynamic and vocalizing</a:t>
            </a:r>
          </a:p>
        </p:txBody>
      </p:sp>
      <p:sp>
        <p:nvSpPr>
          <p:cNvPr id="4" name="Footer Placeholder 3">
            <a:extLst>
              <a:ext uri="{FF2B5EF4-FFF2-40B4-BE49-F238E27FC236}">
                <a16:creationId xmlns:a16="http://schemas.microsoft.com/office/drawing/2014/main" id="{68F0975E-81FD-0143-9559-F25A9CA9FFC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631658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4EDA-6D6E-9440-AD66-BE4825CF5AFC}"/>
              </a:ext>
            </a:extLst>
          </p:cNvPr>
          <p:cNvSpPr>
            <a:spLocks noGrp="1"/>
          </p:cNvSpPr>
          <p:nvPr>
            <p:ph type="title"/>
          </p:nvPr>
        </p:nvSpPr>
        <p:spPr/>
        <p:txBody>
          <a:bodyPr/>
          <a:lstStyle/>
          <a:p>
            <a:r>
              <a:rPr lang="en-US" dirty="0"/>
              <a:t>Study Aims	</a:t>
            </a:r>
          </a:p>
        </p:txBody>
      </p:sp>
      <p:sp>
        <p:nvSpPr>
          <p:cNvPr id="3" name="Content Placeholder 2">
            <a:extLst>
              <a:ext uri="{FF2B5EF4-FFF2-40B4-BE49-F238E27FC236}">
                <a16:creationId xmlns:a16="http://schemas.microsoft.com/office/drawing/2014/main" id="{58710654-EB71-BD4F-8C73-C4EEF02EEB8E}"/>
              </a:ext>
            </a:extLst>
          </p:cNvPr>
          <p:cNvSpPr>
            <a:spLocks noGrp="1"/>
          </p:cNvSpPr>
          <p:nvPr>
            <p:ph idx="1"/>
          </p:nvPr>
        </p:nvSpPr>
        <p:spPr/>
        <p:txBody>
          <a:bodyPr/>
          <a:lstStyle/>
          <a:p>
            <a:r>
              <a:rPr lang="en-US" dirty="0"/>
              <a:t>Primary: determine whether infants at two sets of ages (4-6 mos. and 10-12 mos.) can discriminate own- and other-race faces</a:t>
            </a:r>
          </a:p>
          <a:p>
            <a:pPr lvl="1"/>
            <a:r>
              <a:rPr lang="en-US" dirty="0"/>
              <a:t>If so, determine whether this depends on dynamic images with vocalization</a:t>
            </a:r>
          </a:p>
          <a:p>
            <a:r>
              <a:rPr lang="en-US" dirty="0"/>
              <a:t>Secondary: determine if infants use selective attention to different face parts</a:t>
            </a:r>
          </a:p>
        </p:txBody>
      </p:sp>
      <p:sp>
        <p:nvSpPr>
          <p:cNvPr id="4" name="Footer Placeholder 3">
            <a:extLst>
              <a:ext uri="{FF2B5EF4-FFF2-40B4-BE49-F238E27FC236}">
                <a16:creationId xmlns:a16="http://schemas.microsoft.com/office/drawing/2014/main" id="{45407F78-B47B-A145-A6E0-937B842CFA6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551755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52E9-115C-A34D-9564-4159CE4DE5E3}"/>
              </a:ext>
            </a:extLst>
          </p:cNvPr>
          <p:cNvSpPr>
            <a:spLocks noGrp="1"/>
          </p:cNvSpPr>
          <p:nvPr>
            <p:ph type="title"/>
          </p:nvPr>
        </p:nvSpPr>
        <p:spPr/>
        <p:txBody>
          <a:bodyPr/>
          <a:lstStyle/>
          <a:p>
            <a:r>
              <a:rPr lang="en-US" dirty="0"/>
              <a:t>Habituation/Test Procedure</a:t>
            </a:r>
          </a:p>
        </p:txBody>
      </p:sp>
      <p:sp>
        <p:nvSpPr>
          <p:cNvPr id="6" name="Content Placeholder 5">
            <a:extLst>
              <a:ext uri="{FF2B5EF4-FFF2-40B4-BE49-F238E27FC236}">
                <a16:creationId xmlns:a16="http://schemas.microsoft.com/office/drawing/2014/main" id="{516956CE-BC4C-2644-AF74-4BEB1A375CCC}"/>
              </a:ext>
            </a:extLst>
          </p:cNvPr>
          <p:cNvSpPr>
            <a:spLocks noGrp="1"/>
          </p:cNvSpPr>
          <p:nvPr>
            <p:ph idx="1"/>
          </p:nvPr>
        </p:nvSpPr>
        <p:spPr/>
        <p:txBody>
          <a:bodyPr/>
          <a:lstStyle/>
          <a:p>
            <a:r>
              <a:rPr lang="en-US" dirty="0"/>
              <a:t>1s look-away criterion for habituation/trials</a:t>
            </a:r>
          </a:p>
          <a:p>
            <a:pPr lvl="1"/>
            <a:r>
              <a:rPr lang="en-US" dirty="0"/>
              <a:t>Stimulus presentation continued until 60s elapsed or infant looked away for more than 1s</a:t>
            </a:r>
          </a:p>
          <a:p>
            <a:endParaRPr lang="en-US" dirty="0"/>
          </a:p>
          <a:p>
            <a:pPr lvl="1"/>
            <a:endParaRPr lang="en-US" dirty="0"/>
          </a:p>
        </p:txBody>
      </p:sp>
      <p:sp>
        <p:nvSpPr>
          <p:cNvPr id="7" name="Footer Placeholder 6">
            <a:extLst>
              <a:ext uri="{FF2B5EF4-FFF2-40B4-BE49-F238E27FC236}">
                <a16:creationId xmlns:a16="http://schemas.microsoft.com/office/drawing/2014/main" id="{C1C115D5-B1A6-3948-AB10-B74047EEFA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pic>
        <p:nvPicPr>
          <p:cNvPr id="5" name="Content Placeholder 4">
            <a:extLst>
              <a:ext uri="{FF2B5EF4-FFF2-40B4-BE49-F238E27FC236}">
                <a16:creationId xmlns:a16="http://schemas.microsoft.com/office/drawing/2014/main" id="{3ABBC4C0-4905-ABC3-ED9C-7BF0C03DA03C}"/>
              </a:ext>
            </a:extLst>
          </p:cNvPr>
          <p:cNvPicPr>
            <a:picLocks noChangeAspect="1"/>
          </p:cNvPicPr>
          <p:nvPr/>
        </p:nvPicPr>
        <p:blipFill>
          <a:blip r:embed="rId3"/>
          <a:stretch>
            <a:fillRect/>
          </a:stretch>
        </p:blipFill>
        <p:spPr>
          <a:xfrm>
            <a:off x="3306727" y="3581400"/>
            <a:ext cx="1542295" cy="2819400"/>
          </a:xfrm>
          <a:prstGeom prst="rect">
            <a:avLst/>
          </a:prstGeom>
        </p:spPr>
      </p:pic>
      <p:sp>
        <p:nvSpPr>
          <p:cNvPr id="8" name="TextBox 7">
            <a:extLst>
              <a:ext uri="{FF2B5EF4-FFF2-40B4-BE49-F238E27FC236}">
                <a16:creationId xmlns:a16="http://schemas.microsoft.com/office/drawing/2014/main" id="{31BAEBBD-61F7-2FFE-A3DA-986D46CFCB88}"/>
              </a:ext>
            </a:extLst>
          </p:cNvPr>
          <p:cNvSpPr txBox="1"/>
          <p:nvPr/>
        </p:nvSpPr>
        <p:spPr>
          <a:xfrm>
            <a:off x="785241" y="4588098"/>
            <a:ext cx="4603898" cy="369332"/>
          </a:xfrm>
          <a:prstGeom prst="rect">
            <a:avLst/>
          </a:prstGeom>
          <a:noFill/>
        </p:spPr>
        <p:txBody>
          <a:bodyPr wrap="square">
            <a:spAutoFit/>
          </a:bodyPr>
          <a:lstStyle/>
          <a:p>
            <a:r>
              <a:rPr lang="en-US" dirty="0"/>
              <a:t>Pre-test (up to 60s)</a:t>
            </a:r>
          </a:p>
        </p:txBody>
      </p:sp>
    </p:spTree>
    <p:extLst>
      <p:ext uri="{BB962C8B-B14F-4D97-AF65-F5344CB8AC3E}">
        <p14:creationId xmlns:p14="http://schemas.microsoft.com/office/powerpoint/2010/main" val="32248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510B-A5EA-D44D-BB4D-C92E1017C6F3}"/>
              </a:ext>
            </a:extLst>
          </p:cNvPr>
          <p:cNvSpPr>
            <a:spLocks noGrp="1"/>
          </p:cNvSpPr>
          <p:nvPr>
            <p:ph type="title"/>
          </p:nvPr>
        </p:nvSpPr>
        <p:spPr/>
        <p:txBody>
          <a:bodyPr/>
          <a:lstStyle/>
          <a:p>
            <a:r>
              <a:rPr lang="en-US" dirty="0"/>
              <a:t>Pre-test (up to 60s)</a:t>
            </a:r>
          </a:p>
        </p:txBody>
      </p:sp>
      <p:pic>
        <p:nvPicPr>
          <p:cNvPr id="5" name="Content Placeholder 4">
            <a:extLst>
              <a:ext uri="{FF2B5EF4-FFF2-40B4-BE49-F238E27FC236}">
                <a16:creationId xmlns:a16="http://schemas.microsoft.com/office/drawing/2014/main" id="{4885579A-8F92-8B4D-87E2-E258FE7FA5DC}"/>
              </a:ext>
            </a:extLst>
          </p:cNvPr>
          <p:cNvPicPr>
            <a:picLocks noGrp="1" noChangeAspect="1"/>
          </p:cNvPicPr>
          <p:nvPr>
            <p:ph idx="1"/>
          </p:nvPr>
        </p:nvPicPr>
        <p:blipFill>
          <a:blip r:embed="rId3"/>
          <a:stretch>
            <a:fillRect/>
          </a:stretch>
        </p:blipFill>
        <p:spPr>
          <a:xfrm>
            <a:off x="3306727" y="1774825"/>
            <a:ext cx="2530545" cy="4625975"/>
          </a:xfrm>
        </p:spPr>
      </p:pic>
      <p:sp>
        <p:nvSpPr>
          <p:cNvPr id="7" name="Footer Placeholder 6">
            <a:extLst>
              <a:ext uri="{FF2B5EF4-FFF2-40B4-BE49-F238E27FC236}">
                <a16:creationId xmlns:a16="http://schemas.microsoft.com/office/drawing/2014/main" id="{189D8E85-C4A5-B842-B667-F8E049947D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2291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BE3F-13AD-9944-89D8-24C78F560009}"/>
              </a:ext>
            </a:extLst>
          </p:cNvPr>
          <p:cNvSpPr>
            <a:spLocks noGrp="1"/>
          </p:cNvSpPr>
          <p:nvPr>
            <p:ph type="title"/>
          </p:nvPr>
        </p:nvSpPr>
        <p:spPr/>
        <p:txBody>
          <a:bodyPr/>
          <a:lstStyle/>
          <a:p>
            <a:r>
              <a:rPr lang="en-US" dirty="0"/>
              <a:t>Habituation</a:t>
            </a:r>
          </a:p>
        </p:txBody>
      </p:sp>
      <p:pic>
        <p:nvPicPr>
          <p:cNvPr id="5" name="Content Placeholder 4">
            <a:extLst>
              <a:ext uri="{FF2B5EF4-FFF2-40B4-BE49-F238E27FC236}">
                <a16:creationId xmlns:a16="http://schemas.microsoft.com/office/drawing/2014/main" id="{CD882CA8-7CFB-6843-92DD-D1F14321705C}"/>
              </a:ext>
            </a:extLst>
          </p:cNvPr>
          <p:cNvPicPr>
            <a:picLocks noGrp="1" noChangeAspect="1"/>
          </p:cNvPicPr>
          <p:nvPr>
            <p:ph idx="1"/>
          </p:nvPr>
        </p:nvPicPr>
        <p:blipFill>
          <a:blip r:embed="rId3"/>
          <a:stretch>
            <a:fillRect/>
          </a:stretch>
        </p:blipFill>
        <p:spPr>
          <a:xfrm>
            <a:off x="2158844" y="1774825"/>
            <a:ext cx="4826312" cy="4625975"/>
          </a:xfrm>
        </p:spPr>
      </p:pic>
      <p:sp>
        <p:nvSpPr>
          <p:cNvPr id="6" name="Oval 5">
            <a:extLst>
              <a:ext uri="{FF2B5EF4-FFF2-40B4-BE49-F238E27FC236}">
                <a16:creationId xmlns:a16="http://schemas.microsoft.com/office/drawing/2014/main" id="{044652E7-410E-F647-805A-EBEB6F56FB2A}"/>
              </a:ext>
            </a:extLst>
          </p:cNvPr>
          <p:cNvSpPr/>
          <p:nvPr/>
        </p:nvSpPr>
        <p:spPr>
          <a:xfrm>
            <a:off x="3036404" y="2661547"/>
            <a:ext cx="3071191" cy="285253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Footer Placeholder 7">
            <a:extLst>
              <a:ext uri="{FF2B5EF4-FFF2-40B4-BE49-F238E27FC236}">
                <a16:creationId xmlns:a16="http://schemas.microsoft.com/office/drawing/2014/main" id="{7385B9D7-8939-2A43-A92B-A41717161BC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5267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98B1-54AF-3849-97BF-2D6C5B3950B3}"/>
              </a:ext>
            </a:extLst>
          </p:cNvPr>
          <p:cNvSpPr>
            <a:spLocks noGrp="1"/>
          </p:cNvSpPr>
          <p:nvPr>
            <p:ph type="title"/>
          </p:nvPr>
        </p:nvSpPr>
        <p:spPr/>
        <p:txBody>
          <a:bodyPr/>
          <a:lstStyle/>
          <a:p>
            <a:r>
              <a:rPr lang="en-US" dirty="0"/>
              <a:t>Test Phase</a:t>
            </a:r>
          </a:p>
        </p:txBody>
      </p:sp>
      <p:pic>
        <p:nvPicPr>
          <p:cNvPr id="5" name="Content Placeholder 4">
            <a:extLst>
              <a:ext uri="{FF2B5EF4-FFF2-40B4-BE49-F238E27FC236}">
                <a16:creationId xmlns:a16="http://schemas.microsoft.com/office/drawing/2014/main" id="{51FECC6E-156E-EA4D-9E91-291107B4B3A4}"/>
              </a:ext>
            </a:extLst>
          </p:cNvPr>
          <p:cNvPicPr>
            <a:picLocks noGrp="1" noChangeAspect="1"/>
          </p:cNvPicPr>
          <p:nvPr>
            <p:ph idx="1"/>
          </p:nvPr>
        </p:nvPicPr>
        <p:blipFill>
          <a:blip r:embed="rId3"/>
          <a:stretch>
            <a:fillRect/>
          </a:stretch>
        </p:blipFill>
        <p:spPr>
          <a:xfrm>
            <a:off x="2158844" y="1774825"/>
            <a:ext cx="4826312" cy="4625975"/>
          </a:xfrm>
        </p:spPr>
      </p:pic>
      <p:pic>
        <p:nvPicPr>
          <p:cNvPr id="7" name="Picture 6">
            <a:extLst>
              <a:ext uri="{FF2B5EF4-FFF2-40B4-BE49-F238E27FC236}">
                <a16:creationId xmlns:a16="http://schemas.microsoft.com/office/drawing/2014/main" id="{191BA2BE-19A4-874B-A2CC-2FEEF47DD1B0}"/>
              </a:ext>
            </a:extLst>
          </p:cNvPr>
          <p:cNvPicPr>
            <a:picLocks noChangeAspect="1"/>
          </p:cNvPicPr>
          <p:nvPr/>
        </p:nvPicPr>
        <p:blipFill>
          <a:blip r:embed="rId4"/>
          <a:stretch>
            <a:fillRect/>
          </a:stretch>
        </p:blipFill>
        <p:spPr>
          <a:xfrm>
            <a:off x="2158844" y="1774825"/>
            <a:ext cx="5052391" cy="4861013"/>
          </a:xfrm>
          <a:prstGeom prst="rect">
            <a:avLst/>
          </a:prstGeom>
        </p:spPr>
      </p:pic>
      <p:sp>
        <p:nvSpPr>
          <p:cNvPr id="9" name="Footer Placeholder 8">
            <a:extLst>
              <a:ext uri="{FF2B5EF4-FFF2-40B4-BE49-F238E27FC236}">
                <a16:creationId xmlns:a16="http://schemas.microsoft.com/office/drawing/2014/main" id="{99F2220B-6752-B840-9A67-943C3A45B6E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5018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510B-A5EA-D44D-BB4D-C92E1017C6F3}"/>
              </a:ext>
            </a:extLst>
          </p:cNvPr>
          <p:cNvSpPr>
            <a:spLocks noGrp="1"/>
          </p:cNvSpPr>
          <p:nvPr>
            <p:ph type="title"/>
          </p:nvPr>
        </p:nvSpPr>
        <p:spPr/>
        <p:txBody>
          <a:bodyPr/>
          <a:lstStyle/>
          <a:p>
            <a:r>
              <a:rPr lang="en-US" dirty="0"/>
              <a:t>Post-test (up to 60s)</a:t>
            </a:r>
          </a:p>
        </p:txBody>
      </p:sp>
      <p:pic>
        <p:nvPicPr>
          <p:cNvPr id="5" name="Content Placeholder 4">
            <a:extLst>
              <a:ext uri="{FF2B5EF4-FFF2-40B4-BE49-F238E27FC236}">
                <a16:creationId xmlns:a16="http://schemas.microsoft.com/office/drawing/2014/main" id="{4885579A-8F92-8B4D-87E2-E258FE7FA5DC}"/>
              </a:ext>
            </a:extLst>
          </p:cNvPr>
          <p:cNvPicPr>
            <a:picLocks noGrp="1" noChangeAspect="1"/>
          </p:cNvPicPr>
          <p:nvPr>
            <p:ph idx="1"/>
          </p:nvPr>
        </p:nvPicPr>
        <p:blipFill>
          <a:blip r:embed="rId3"/>
          <a:stretch>
            <a:fillRect/>
          </a:stretch>
        </p:blipFill>
        <p:spPr>
          <a:xfrm>
            <a:off x="3306727" y="1774825"/>
            <a:ext cx="2530545" cy="4625975"/>
          </a:xfrm>
        </p:spPr>
      </p:pic>
      <p:sp>
        <p:nvSpPr>
          <p:cNvPr id="4" name="Footer Placeholder 3">
            <a:extLst>
              <a:ext uri="{FF2B5EF4-FFF2-40B4-BE49-F238E27FC236}">
                <a16:creationId xmlns:a16="http://schemas.microsoft.com/office/drawing/2014/main" id="{EEE59E48-6AAC-D54E-83D0-6383556C97C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8315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181B-2ACA-A74F-8EB1-F75E6154C978}"/>
              </a:ext>
            </a:extLst>
          </p:cNvPr>
          <p:cNvSpPr>
            <a:spLocks noGrp="1"/>
          </p:cNvSpPr>
          <p:nvPr>
            <p:ph type="title"/>
          </p:nvPr>
        </p:nvSpPr>
        <p:spPr>
          <a:xfrm>
            <a:off x="457200" y="155448"/>
            <a:ext cx="2362200" cy="1252728"/>
          </a:xfrm>
        </p:spPr>
        <p:txBody>
          <a:bodyPr>
            <a:normAutofit fontScale="90000"/>
          </a:bodyPr>
          <a:lstStyle/>
          <a:p>
            <a:pPr algn="ctr"/>
            <a:r>
              <a:rPr lang="en-US" dirty="0"/>
              <a:t>Test Stimuli</a:t>
            </a:r>
          </a:p>
        </p:txBody>
      </p:sp>
      <p:pic>
        <p:nvPicPr>
          <p:cNvPr id="5" name="Content Placeholder 4">
            <a:extLst>
              <a:ext uri="{FF2B5EF4-FFF2-40B4-BE49-F238E27FC236}">
                <a16:creationId xmlns:a16="http://schemas.microsoft.com/office/drawing/2014/main" id="{9A2489CC-8800-A742-8524-2877D466A3C9}"/>
              </a:ext>
            </a:extLst>
          </p:cNvPr>
          <p:cNvPicPr>
            <a:picLocks noGrp="1" noChangeAspect="1"/>
          </p:cNvPicPr>
          <p:nvPr>
            <p:ph idx="1"/>
          </p:nvPr>
        </p:nvPicPr>
        <p:blipFill rotWithShape="1">
          <a:blip r:embed="rId3"/>
          <a:srcRect b="13597"/>
          <a:stretch/>
        </p:blipFill>
        <p:spPr>
          <a:xfrm>
            <a:off x="2663499" y="0"/>
            <a:ext cx="6350178" cy="6702552"/>
          </a:xfrm>
        </p:spPr>
      </p:pic>
      <p:sp>
        <p:nvSpPr>
          <p:cNvPr id="7" name="Footer Placeholder 6">
            <a:extLst>
              <a:ext uri="{FF2B5EF4-FFF2-40B4-BE49-F238E27FC236}">
                <a16:creationId xmlns:a16="http://schemas.microsoft.com/office/drawing/2014/main" id="{0003BCE0-A59D-BD48-867C-B6AE4D68D5C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204476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5C34-80D0-1B4E-84E5-AF4D0BCDD2AB}"/>
              </a:ext>
            </a:extLst>
          </p:cNvPr>
          <p:cNvSpPr>
            <a:spLocks noGrp="1"/>
          </p:cNvSpPr>
          <p:nvPr>
            <p:ph type="title"/>
          </p:nvPr>
        </p:nvSpPr>
        <p:spPr/>
        <p:txBody>
          <a:bodyPr>
            <a:normAutofit/>
          </a:bodyPr>
          <a:lstStyle/>
          <a:p>
            <a:r>
              <a:rPr lang="en-US" dirty="0"/>
              <a:t>Experiment 1</a:t>
            </a:r>
          </a:p>
        </p:txBody>
      </p:sp>
      <p:sp>
        <p:nvSpPr>
          <p:cNvPr id="3" name="Content Placeholder 2">
            <a:extLst>
              <a:ext uri="{FF2B5EF4-FFF2-40B4-BE49-F238E27FC236}">
                <a16:creationId xmlns:a16="http://schemas.microsoft.com/office/drawing/2014/main" id="{3D8C9601-DEEA-2043-992F-4CD234FCF347}"/>
              </a:ext>
            </a:extLst>
          </p:cNvPr>
          <p:cNvSpPr>
            <a:spLocks noGrp="1"/>
          </p:cNvSpPr>
          <p:nvPr>
            <p:ph idx="1"/>
          </p:nvPr>
        </p:nvSpPr>
        <p:spPr/>
        <p:txBody>
          <a:bodyPr>
            <a:normAutofit/>
          </a:bodyPr>
          <a:lstStyle/>
          <a:p>
            <a:r>
              <a:rPr lang="en-US" dirty="0"/>
              <a:t>Test stimuli: Dynamic image with audible speech utterances</a:t>
            </a:r>
          </a:p>
          <a:p>
            <a:r>
              <a:rPr lang="en-US" dirty="0"/>
              <a:t>Participants: </a:t>
            </a:r>
          </a:p>
          <a:p>
            <a:pPr lvl="1"/>
            <a:r>
              <a:rPr lang="en-US" dirty="0"/>
              <a:t>Group 1: 28 4-6 month old Caucasian infants</a:t>
            </a:r>
          </a:p>
          <a:p>
            <a:pPr lvl="1"/>
            <a:r>
              <a:rPr lang="en-US" dirty="0"/>
              <a:t>Group 2: 27 20-12 month old Caucasian infants</a:t>
            </a:r>
          </a:p>
          <a:p>
            <a:pPr lvl="1"/>
            <a:r>
              <a:rPr lang="en-US" dirty="0"/>
              <a:t>Exclusions</a:t>
            </a:r>
          </a:p>
          <a:p>
            <a:pPr lvl="2"/>
            <a:r>
              <a:rPr lang="en-US" dirty="0"/>
              <a:t>Fussy (4); inattentive/parental interference (3); mixed racial background (6)</a:t>
            </a:r>
          </a:p>
        </p:txBody>
      </p:sp>
      <p:sp>
        <p:nvSpPr>
          <p:cNvPr id="5" name="Footer Placeholder 4">
            <a:extLst>
              <a:ext uri="{FF2B5EF4-FFF2-40B4-BE49-F238E27FC236}">
                <a16:creationId xmlns:a16="http://schemas.microsoft.com/office/drawing/2014/main" id="{E76892F7-0C8E-0845-859E-16132688F41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3820392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stimuli: Dynamic image with audible speech utterances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033" y="1828800"/>
            <a:ext cx="8765106" cy="4572000"/>
          </a:xfrm>
        </p:spPr>
      </p:pic>
    </p:spTree>
    <p:extLst>
      <p:ext uri="{BB962C8B-B14F-4D97-AF65-F5344CB8AC3E}">
        <p14:creationId xmlns:p14="http://schemas.microsoft.com/office/powerpoint/2010/main" val="1504064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4002-237E-A066-D184-C24B03220A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85581-4063-B1FE-B5E6-C48D0CBAD5F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09989F-B48F-1154-0BB5-885FD5DDBAB6}"/>
              </a:ext>
            </a:extLst>
          </p:cNvPr>
          <p:cNvPicPr>
            <a:picLocks noChangeAspect="1"/>
          </p:cNvPicPr>
          <p:nvPr/>
        </p:nvPicPr>
        <p:blipFill rotWithShape="1">
          <a:blip r:embed="rId2"/>
          <a:srcRect t="3870" b="16538"/>
          <a:stretch/>
        </p:blipFill>
        <p:spPr>
          <a:xfrm>
            <a:off x="517451" y="121057"/>
            <a:ext cx="8109098" cy="2835481"/>
          </a:xfrm>
          <a:prstGeom prst="rect">
            <a:avLst/>
          </a:prstGeom>
        </p:spPr>
      </p:pic>
      <p:pic>
        <p:nvPicPr>
          <p:cNvPr id="7" name="Picture 6">
            <a:extLst>
              <a:ext uri="{FF2B5EF4-FFF2-40B4-BE49-F238E27FC236}">
                <a16:creationId xmlns:a16="http://schemas.microsoft.com/office/drawing/2014/main" id="{ECA6CA05-5A7D-1598-D6A1-EDC61E086730}"/>
              </a:ext>
            </a:extLst>
          </p:cNvPr>
          <p:cNvPicPr>
            <a:picLocks noChangeAspect="1"/>
          </p:cNvPicPr>
          <p:nvPr/>
        </p:nvPicPr>
        <p:blipFill rotWithShape="1">
          <a:blip r:embed="rId3"/>
          <a:srcRect b="21081"/>
          <a:stretch/>
        </p:blipFill>
        <p:spPr>
          <a:xfrm>
            <a:off x="457200" y="3140046"/>
            <a:ext cx="8109098" cy="3562506"/>
          </a:xfrm>
          <a:prstGeom prst="rect">
            <a:avLst/>
          </a:prstGeom>
        </p:spPr>
      </p:pic>
    </p:spTree>
    <p:extLst>
      <p:ext uri="{BB962C8B-B14F-4D97-AF65-F5344CB8AC3E}">
        <p14:creationId xmlns:p14="http://schemas.microsoft.com/office/powerpoint/2010/main" val="329656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5C34-80D0-1B4E-84E5-AF4D0BCDD2AB}"/>
              </a:ext>
            </a:extLst>
          </p:cNvPr>
          <p:cNvSpPr>
            <a:spLocks noGrp="1"/>
          </p:cNvSpPr>
          <p:nvPr>
            <p:ph type="title"/>
          </p:nvPr>
        </p:nvSpPr>
        <p:spPr/>
        <p:txBody>
          <a:bodyPr>
            <a:normAutofit/>
          </a:bodyPr>
          <a:lstStyle/>
          <a:p>
            <a:r>
              <a:rPr lang="en-US" dirty="0"/>
              <a:t>Experiment #2</a:t>
            </a:r>
          </a:p>
        </p:txBody>
      </p:sp>
      <p:sp>
        <p:nvSpPr>
          <p:cNvPr id="3" name="Content Placeholder 2">
            <a:extLst>
              <a:ext uri="{FF2B5EF4-FFF2-40B4-BE49-F238E27FC236}">
                <a16:creationId xmlns:a16="http://schemas.microsoft.com/office/drawing/2014/main" id="{3D8C9601-DEEA-2043-992F-4CD234FCF347}"/>
              </a:ext>
            </a:extLst>
          </p:cNvPr>
          <p:cNvSpPr>
            <a:spLocks noGrp="1"/>
          </p:cNvSpPr>
          <p:nvPr>
            <p:ph idx="1"/>
          </p:nvPr>
        </p:nvSpPr>
        <p:spPr/>
        <p:txBody>
          <a:bodyPr>
            <a:normAutofit/>
          </a:bodyPr>
          <a:lstStyle/>
          <a:p>
            <a:r>
              <a:rPr lang="en-US" dirty="0"/>
              <a:t>Test stimuli: Dynamic image with no audio</a:t>
            </a:r>
          </a:p>
          <a:p>
            <a:r>
              <a:rPr lang="en-US" dirty="0"/>
              <a:t>Participants: </a:t>
            </a:r>
          </a:p>
          <a:p>
            <a:pPr lvl="1"/>
            <a:r>
              <a:rPr lang="en-US" dirty="0"/>
              <a:t>Group 1: 24 4-6 month old Caucasian infants</a:t>
            </a:r>
          </a:p>
          <a:p>
            <a:pPr lvl="1"/>
            <a:r>
              <a:rPr lang="en-US" dirty="0"/>
              <a:t>Group 2: 24 20-12 month old Caucasian infants</a:t>
            </a:r>
          </a:p>
          <a:p>
            <a:pPr lvl="1"/>
            <a:r>
              <a:rPr lang="en-US" dirty="0"/>
              <a:t>Exclusions</a:t>
            </a:r>
          </a:p>
          <a:p>
            <a:pPr lvl="2"/>
            <a:r>
              <a:rPr lang="en-US" dirty="0"/>
              <a:t>Fussy (2); mixed racial background (1); recent eye infection (1)</a:t>
            </a:r>
          </a:p>
        </p:txBody>
      </p:sp>
      <p:sp>
        <p:nvSpPr>
          <p:cNvPr id="5" name="Footer Placeholder 4">
            <a:extLst>
              <a:ext uri="{FF2B5EF4-FFF2-40B4-BE49-F238E27FC236}">
                <a16:creationId xmlns:a16="http://schemas.microsoft.com/office/drawing/2014/main" id="{BFDF487C-65D8-A846-84EA-64FBA285225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4063365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stimuli: Dynamic image with no audio</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06" y="2133600"/>
            <a:ext cx="8731169" cy="4117070"/>
          </a:xfrm>
          <a:prstGeom prst="rect">
            <a:avLst/>
          </a:prstGeom>
        </p:spPr>
      </p:pic>
      <p:sp>
        <p:nvSpPr>
          <p:cNvPr id="4" name="TextBox 3">
            <a:extLst>
              <a:ext uri="{FF2B5EF4-FFF2-40B4-BE49-F238E27FC236}">
                <a16:creationId xmlns:a16="http://schemas.microsoft.com/office/drawing/2014/main" id="{8EA2DA10-0267-2E85-9D4C-0E5C62FD5D18}"/>
              </a:ext>
            </a:extLst>
          </p:cNvPr>
          <p:cNvSpPr txBox="1"/>
          <p:nvPr/>
        </p:nvSpPr>
        <p:spPr>
          <a:xfrm>
            <a:off x="1981200" y="3244334"/>
            <a:ext cx="1988686" cy="369332"/>
          </a:xfrm>
          <a:prstGeom prst="rect">
            <a:avLst/>
          </a:prstGeom>
          <a:noFill/>
        </p:spPr>
        <p:txBody>
          <a:bodyPr wrap="none" rtlCol="0">
            <a:spAutoFit/>
          </a:bodyPr>
          <a:lstStyle/>
          <a:p>
            <a:r>
              <a:rPr lang="en-US" dirty="0"/>
              <a:t>Narrowing effect?</a:t>
            </a:r>
          </a:p>
        </p:txBody>
      </p:sp>
    </p:spTree>
    <p:extLst>
      <p:ext uri="{BB962C8B-B14F-4D97-AF65-F5344CB8AC3E}">
        <p14:creationId xmlns:p14="http://schemas.microsoft.com/office/powerpoint/2010/main" val="4252368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5C34-80D0-1B4E-84E5-AF4D0BCDD2AB}"/>
              </a:ext>
            </a:extLst>
          </p:cNvPr>
          <p:cNvSpPr>
            <a:spLocks noGrp="1"/>
          </p:cNvSpPr>
          <p:nvPr>
            <p:ph type="title"/>
          </p:nvPr>
        </p:nvSpPr>
        <p:spPr/>
        <p:txBody>
          <a:bodyPr>
            <a:normAutofit/>
          </a:bodyPr>
          <a:lstStyle/>
          <a:p>
            <a:r>
              <a:rPr lang="en-US" dirty="0"/>
              <a:t>Experiment #3</a:t>
            </a:r>
          </a:p>
        </p:txBody>
      </p:sp>
      <p:sp>
        <p:nvSpPr>
          <p:cNvPr id="3" name="Content Placeholder 2">
            <a:extLst>
              <a:ext uri="{FF2B5EF4-FFF2-40B4-BE49-F238E27FC236}">
                <a16:creationId xmlns:a16="http://schemas.microsoft.com/office/drawing/2014/main" id="{3D8C9601-DEEA-2043-992F-4CD234FCF347}"/>
              </a:ext>
            </a:extLst>
          </p:cNvPr>
          <p:cNvSpPr>
            <a:spLocks noGrp="1"/>
          </p:cNvSpPr>
          <p:nvPr>
            <p:ph idx="1"/>
          </p:nvPr>
        </p:nvSpPr>
        <p:spPr/>
        <p:txBody>
          <a:bodyPr>
            <a:normAutofit/>
          </a:bodyPr>
          <a:lstStyle/>
          <a:p>
            <a:r>
              <a:rPr lang="en-US" dirty="0"/>
              <a:t>Test stimuli: Dynamic image with non-human sound (“boing”)</a:t>
            </a:r>
          </a:p>
          <a:p>
            <a:r>
              <a:rPr lang="en-US" dirty="0"/>
              <a:t>Participants: </a:t>
            </a:r>
          </a:p>
          <a:p>
            <a:pPr lvl="1"/>
            <a:r>
              <a:rPr lang="en-US" dirty="0"/>
              <a:t>Group 1: 25 4-6 month old Caucasian infants</a:t>
            </a:r>
          </a:p>
          <a:p>
            <a:pPr lvl="1"/>
            <a:r>
              <a:rPr lang="en-US" dirty="0"/>
              <a:t>Group 2: 24 20-12 month old Caucasian infants</a:t>
            </a:r>
          </a:p>
          <a:p>
            <a:pPr lvl="1"/>
            <a:r>
              <a:rPr lang="en-US" dirty="0"/>
              <a:t>Exclusions</a:t>
            </a:r>
          </a:p>
          <a:p>
            <a:pPr lvl="2"/>
            <a:r>
              <a:rPr lang="en-US" dirty="0"/>
              <a:t>Fussy (3); mixed racial background (6); recent health concern (1)</a:t>
            </a:r>
          </a:p>
        </p:txBody>
      </p:sp>
      <p:sp>
        <p:nvSpPr>
          <p:cNvPr id="5" name="Footer Placeholder 4">
            <a:extLst>
              <a:ext uri="{FF2B5EF4-FFF2-40B4-BE49-F238E27FC236}">
                <a16:creationId xmlns:a16="http://schemas.microsoft.com/office/drawing/2014/main" id="{91BAC449-8F33-064E-AF11-2CE2D576A83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1854239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Dynamic image with non-human sound (“boing”) (classic effect)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3" y="1905000"/>
            <a:ext cx="9304255" cy="4480145"/>
          </a:xfrm>
          <a:prstGeom prst="rect">
            <a:avLst/>
          </a:prstGeom>
        </p:spPr>
      </p:pic>
    </p:spTree>
    <p:extLst>
      <p:ext uri="{BB962C8B-B14F-4D97-AF65-F5344CB8AC3E}">
        <p14:creationId xmlns:p14="http://schemas.microsoft.com/office/powerpoint/2010/main" val="3475391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Attention</a:t>
            </a:r>
          </a:p>
        </p:txBody>
      </p:sp>
      <p:sp>
        <p:nvSpPr>
          <p:cNvPr id="3" name="Content Placeholder 2"/>
          <p:cNvSpPr>
            <a:spLocks noGrp="1"/>
          </p:cNvSpPr>
          <p:nvPr>
            <p:ph idx="1"/>
          </p:nvPr>
        </p:nvSpPr>
        <p:spPr/>
        <p:txBody>
          <a:bodyPr/>
          <a:lstStyle/>
          <a:p>
            <a:r>
              <a:rPr lang="en-US" dirty="0">
                <a:sym typeface="Wingdings" panose="05000000000000000000" pitchFamily="2" charset="2"/>
              </a:rPr>
              <a:t>Eye tracking AOIs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799" y="2188646"/>
            <a:ext cx="4766002" cy="10936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950" y="3282259"/>
            <a:ext cx="5683850" cy="2518300"/>
          </a:xfrm>
          <a:prstGeom prst="rect">
            <a:avLst/>
          </a:prstGeom>
        </p:spPr>
      </p:pic>
      <p:sp>
        <p:nvSpPr>
          <p:cNvPr id="8" name="TextBox 7">
            <a:extLst>
              <a:ext uri="{FF2B5EF4-FFF2-40B4-BE49-F238E27FC236}">
                <a16:creationId xmlns:a16="http://schemas.microsoft.com/office/drawing/2014/main" id="{0AB349D1-FFED-4586-8610-4DE69E7825E9}"/>
              </a:ext>
            </a:extLst>
          </p:cNvPr>
          <p:cNvSpPr txBox="1"/>
          <p:nvPr/>
        </p:nvSpPr>
        <p:spPr>
          <a:xfrm>
            <a:off x="304800" y="2933833"/>
            <a:ext cx="3124200" cy="2862322"/>
          </a:xfrm>
          <a:prstGeom prst="rect">
            <a:avLst/>
          </a:prstGeom>
          <a:noFill/>
        </p:spPr>
        <p:txBody>
          <a:bodyPr wrap="square">
            <a:spAutoFit/>
          </a:bodyPr>
          <a:lstStyle/>
          <a:p>
            <a:r>
              <a:rPr lang="en-US" dirty="0"/>
              <a:t>regardless of race and a speech syllable or a non-speech sound, the 4–6-month-old infants distributed their attention equally to the three regions of the face during the habituation phase but that the 10–12-month-old infants allocated most of their attention to the mouth. </a:t>
            </a:r>
          </a:p>
        </p:txBody>
      </p:sp>
    </p:spTree>
    <p:extLst>
      <p:ext uri="{BB962C8B-B14F-4D97-AF65-F5344CB8AC3E}">
        <p14:creationId xmlns:p14="http://schemas.microsoft.com/office/powerpoint/2010/main" val="4030879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rmAutofit/>
          </a:bodyPr>
          <a:lstStyle/>
          <a:p>
            <a:r>
              <a:rPr lang="en-US" sz="2400" dirty="0"/>
              <a:t>On what basis did the authors limit the infants by race (Caucasian) and exclude mixed race infants? </a:t>
            </a:r>
          </a:p>
          <a:p>
            <a:r>
              <a:rPr lang="en-US" sz="2400" dirty="0"/>
              <a:t>What would we expect to see if the study were done with infants growing up in multiracial contexts? In monoracial but non-Caucasian contexts? </a:t>
            </a:r>
          </a:p>
          <a:p>
            <a:r>
              <a:rPr lang="en-US" sz="2400" dirty="0"/>
              <a:t>Why rely upon adult assessments of similarities between stimuli (i.e., racial categorization, attractiveness, distinctiveness)? Are there viable bias-free alternatives? </a:t>
            </a:r>
          </a:p>
          <a:p>
            <a:r>
              <a:rPr lang="en-US" sz="2400" dirty="0"/>
              <a:t>Are there potential implications of this study for infant caregiving? </a:t>
            </a:r>
          </a:p>
          <a:p>
            <a:r>
              <a:rPr lang="en-US" sz="2400" dirty="0"/>
              <a:t>How might hearing impairment affect an infant’s perceptual narrowing with respect to facial discrimination? </a:t>
            </a:r>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9FCBE23D-00B1-D148-B4DC-57E09879F5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Corbel"/>
                <a:ea typeface="+mn-ea"/>
                <a:cs typeface="+mn-cs"/>
              </a:rPr>
              <a:t>Satyanarayana</a:t>
            </a:r>
          </a:p>
        </p:txBody>
      </p:sp>
    </p:spTree>
    <p:extLst>
      <p:ext uri="{BB962C8B-B14F-4D97-AF65-F5344CB8AC3E}">
        <p14:creationId xmlns:p14="http://schemas.microsoft.com/office/powerpoint/2010/main" val="877637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normAutofit fontScale="90000"/>
          </a:bodyPr>
          <a:lstStyle/>
          <a:p>
            <a:pPr algn="ctr"/>
            <a:r>
              <a:rPr lang="en-US" sz="4000" dirty="0"/>
              <a:t>Methods for Studying Perceptual Development</a:t>
            </a:r>
          </a:p>
        </p:txBody>
      </p:sp>
      <p:sp>
        <p:nvSpPr>
          <p:cNvPr id="279556" name="Rectangle 4"/>
          <p:cNvSpPr>
            <a:spLocks noGrp="1" noChangeArrowheads="1"/>
          </p:cNvSpPr>
          <p:nvPr>
            <p:ph type="body" idx="4294967295"/>
          </p:nvPr>
        </p:nvSpPr>
        <p:spPr>
          <a:xfrm>
            <a:off x="436756" y="1676400"/>
            <a:ext cx="8229600" cy="4530725"/>
          </a:xfrm>
          <a:prstGeom prst="rect">
            <a:avLst/>
          </a:prstGeom>
        </p:spPr>
        <p:txBody>
          <a:bodyPr>
            <a:normAutofit fontScale="85000" lnSpcReduction="20000"/>
          </a:bodyPr>
          <a:lstStyle/>
          <a:p>
            <a:pPr>
              <a:lnSpc>
                <a:spcPct val="120000"/>
              </a:lnSpc>
            </a:pPr>
            <a:r>
              <a:rPr lang="en-US" dirty="0"/>
              <a:t>Absolute thresholds and/or Difference thresholds</a:t>
            </a:r>
          </a:p>
          <a:p>
            <a:pPr>
              <a:lnSpc>
                <a:spcPct val="120000"/>
              </a:lnSpc>
            </a:pPr>
            <a:r>
              <a:rPr lang="en-US" sz="2800" dirty="0"/>
              <a:t>Psychophysiology</a:t>
            </a:r>
          </a:p>
          <a:p>
            <a:pPr lvl="1">
              <a:lnSpc>
                <a:spcPct val="120000"/>
              </a:lnSpc>
              <a:spcBef>
                <a:spcPts val="0"/>
              </a:spcBef>
            </a:pPr>
            <a:r>
              <a:rPr lang="en-US" sz="2400" dirty="0"/>
              <a:t>CNS Measures</a:t>
            </a:r>
          </a:p>
          <a:p>
            <a:pPr lvl="2">
              <a:lnSpc>
                <a:spcPct val="120000"/>
              </a:lnSpc>
              <a:spcBef>
                <a:spcPts val="0"/>
              </a:spcBef>
            </a:pPr>
            <a:r>
              <a:rPr lang="en-US" sz="2000" dirty="0"/>
              <a:t>Neurological anatomy</a:t>
            </a:r>
          </a:p>
          <a:p>
            <a:pPr lvl="2">
              <a:lnSpc>
                <a:spcPct val="120000"/>
              </a:lnSpc>
              <a:spcBef>
                <a:spcPts val="0"/>
              </a:spcBef>
            </a:pPr>
            <a:r>
              <a:rPr lang="en-US" sz="2000" dirty="0"/>
              <a:t>Single cell recordings</a:t>
            </a:r>
          </a:p>
          <a:p>
            <a:pPr lvl="2">
              <a:lnSpc>
                <a:spcPct val="120000"/>
              </a:lnSpc>
              <a:spcBef>
                <a:spcPts val="0"/>
              </a:spcBef>
            </a:pPr>
            <a:r>
              <a:rPr lang="en-US" sz="2000" dirty="0"/>
              <a:t>Functional recordings</a:t>
            </a:r>
          </a:p>
          <a:p>
            <a:pPr lvl="3">
              <a:lnSpc>
                <a:spcPct val="120000"/>
              </a:lnSpc>
              <a:spcBef>
                <a:spcPts val="0"/>
              </a:spcBef>
            </a:pPr>
            <a:r>
              <a:rPr lang="en-US" sz="1800" dirty="0"/>
              <a:t>EEG/ERP, PET, fMRI</a:t>
            </a:r>
          </a:p>
          <a:p>
            <a:pPr lvl="2">
              <a:lnSpc>
                <a:spcPct val="120000"/>
              </a:lnSpc>
              <a:spcBef>
                <a:spcPts val="0"/>
              </a:spcBef>
            </a:pPr>
            <a:r>
              <a:rPr lang="en-US" sz="2000" dirty="0"/>
              <a:t>ANS Measures (HR, HR variability, RSA)</a:t>
            </a:r>
          </a:p>
          <a:p>
            <a:r>
              <a:rPr lang="en-US" dirty="0"/>
              <a:t>Behavioral Measures</a:t>
            </a:r>
          </a:p>
          <a:p>
            <a:pPr lvl="1"/>
            <a:r>
              <a:rPr lang="en-US" i="1" dirty="0"/>
              <a:t>Naturally occurring behaviors</a:t>
            </a:r>
          </a:p>
          <a:p>
            <a:pPr lvl="1"/>
            <a:r>
              <a:rPr lang="en-US" b="1" dirty="0"/>
              <a:t>Preference paradigms</a:t>
            </a:r>
          </a:p>
          <a:p>
            <a:pPr lvl="2"/>
            <a:r>
              <a:rPr lang="en-US" dirty="0"/>
              <a:t>Conditioning paradigms</a:t>
            </a:r>
          </a:p>
          <a:p>
            <a:pPr lvl="2"/>
            <a:r>
              <a:rPr lang="en-US" dirty="0"/>
              <a:t>Habituation/Dishabituation</a:t>
            </a:r>
          </a:p>
          <a:p>
            <a:pPr lvl="2"/>
            <a:r>
              <a:rPr lang="en-US" b="1" dirty="0"/>
              <a:t>Eye-tracking</a:t>
            </a:r>
          </a:p>
          <a:p>
            <a:pPr lvl="1">
              <a:lnSpc>
                <a:spcPct val="80000"/>
              </a:lnSpc>
            </a:pPr>
            <a:endParaRPr lang="en-US" dirty="0"/>
          </a:p>
        </p:txBody>
      </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HR, HR variability, RSA</a:t>
            </a:r>
            <a:r>
              <a:rPr kumimoji="0" lang="en-US" altLang="en-US" sz="10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7358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normAutofit fontScale="90000"/>
          </a:bodyPr>
          <a:lstStyle/>
          <a:p>
            <a:pPr algn="ctr"/>
            <a:r>
              <a:rPr lang="en-US" sz="4000" dirty="0"/>
              <a:t>Eye-tracking as a window into </a:t>
            </a:r>
            <a:br>
              <a:rPr lang="en-US" sz="4000" dirty="0"/>
            </a:br>
            <a:r>
              <a:rPr lang="en-US" sz="4000" dirty="0"/>
              <a:t>cognition &amp; experience</a:t>
            </a:r>
          </a:p>
        </p:txBody>
      </p:sp>
      <p:sp>
        <p:nvSpPr>
          <p:cNvPr id="279556" name="Rectangle 4"/>
          <p:cNvSpPr>
            <a:spLocks noGrp="1" noChangeArrowheads="1"/>
          </p:cNvSpPr>
          <p:nvPr>
            <p:ph type="body" idx="4294967295"/>
          </p:nvPr>
        </p:nvSpPr>
        <p:spPr>
          <a:xfrm>
            <a:off x="436756" y="1676400"/>
            <a:ext cx="8229600" cy="4530725"/>
          </a:xfrm>
          <a:prstGeom prst="rect">
            <a:avLst/>
          </a:prstGeom>
        </p:spPr>
        <p:txBody>
          <a:bodyPr>
            <a:normAutofit/>
          </a:bodyPr>
          <a:lstStyle/>
          <a:p>
            <a:r>
              <a:rPr lang="en-US" dirty="0"/>
              <a:t>Habituation and IQ</a:t>
            </a:r>
          </a:p>
          <a:p>
            <a:r>
              <a:rPr lang="en-US" dirty="0"/>
              <a:t>Gaze duration and temperament</a:t>
            </a:r>
          </a:p>
          <a:p>
            <a:r>
              <a:rPr lang="en-US" dirty="0"/>
              <a:t>Gazing patterns and autism</a:t>
            </a:r>
          </a:p>
          <a:p>
            <a:pPr lvl="1">
              <a:lnSpc>
                <a:spcPct val="80000"/>
              </a:lnSpc>
            </a:pPr>
            <a:endParaRPr lang="en-US" dirty="0"/>
          </a:p>
        </p:txBody>
      </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HR, HR variability, RSA</a:t>
            </a:r>
            <a:r>
              <a:rPr kumimoji="0" lang="en-US" altLang="en-US" sz="10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7707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Visual cliff and fear of heights?</a:t>
            </a:r>
          </a:p>
        </p:txBody>
      </p:sp>
      <p:sp>
        <p:nvSpPr>
          <p:cNvPr id="3" name="Content Placeholder 2"/>
          <p:cNvSpPr>
            <a:spLocks noGrp="1"/>
          </p:cNvSpPr>
          <p:nvPr>
            <p:ph idx="1"/>
          </p:nvPr>
        </p:nvSpPr>
        <p:spPr>
          <a:xfrm>
            <a:off x="457200" y="1775191"/>
            <a:ext cx="5257800" cy="4625609"/>
          </a:xfrm>
        </p:spPr>
        <p:txBody>
          <a:bodyPr>
            <a:normAutofit fontScale="77500" lnSpcReduction="20000"/>
          </a:bodyPr>
          <a:lstStyle/>
          <a:p>
            <a:r>
              <a:rPr lang="en-US" dirty="0"/>
              <a:t>Do crawling infants avoid crossing the brink of a dangerous drop-off  </a:t>
            </a:r>
            <a:r>
              <a:rPr lang="en-US" i="1" dirty="0"/>
              <a:t>because they are afraid of heights</a:t>
            </a:r>
            <a:r>
              <a:rPr lang="en-US" dirty="0"/>
              <a:t>? </a:t>
            </a:r>
          </a:p>
          <a:p>
            <a:r>
              <a:rPr lang="en-US" dirty="0"/>
              <a:t>No, avoidance and fear are conflated. </a:t>
            </a:r>
          </a:p>
          <a:p>
            <a:r>
              <a:rPr lang="en-US" dirty="0"/>
              <a:t>Instead, infants avoid crawling or walking over an impossibly high drop-off  because they perceive affordances for locomotion—the  relations between their own bodies and skills and the relevant properties of the environment—that make descent impossible.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0632"/>
          <a:stretch/>
        </p:blipFill>
        <p:spPr bwMode="auto">
          <a:xfrm>
            <a:off x="-152400" y="6041901"/>
            <a:ext cx="5245129" cy="58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srcRect/>
          <a:stretch>
            <a:fillRect/>
          </a:stretch>
        </p:blipFill>
        <p:spPr bwMode="auto">
          <a:xfrm>
            <a:off x="5715000" y="1758666"/>
            <a:ext cx="3284537" cy="3345550"/>
          </a:xfrm>
          <a:prstGeom prst="rect">
            <a:avLst/>
          </a:prstGeom>
          <a:noFill/>
          <a:ln w="9525">
            <a:noFill/>
            <a:miter lim="800000"/>
            <a:headEnd/>
            <a:tailEnd/>
          </a:ln>
          <a:effectLst/>
        </p:spPr>
      </p:pic>
      <p:sp>
        <p:nvSpPr>
          <p:cNvPr id="4" name="Rectangle 3"/>
          <p:cNvSpPr/>
          <p:nvPr/>
        </p:nvSpPr>
        <p:spPr>
          <a:xfrm>
            <a:off x="4813989" y="5092281"/>
            <a:ext cx="3872811" cy="1846659"/>
          </a:xfrm>
          <a:prstGeom prst="rect">
            <a:avLst/>
          </a:prstGeom>
        </p:spPr>
        <p:txBody>
          <a:bodyPr wrap="square">
            <a:spAutoFit/>
          </a:bodyPr>
          <a:lstStyle/>
          <a:p>
            <a:pPr lvl="2"/>
            <a:r>
              <a:rPr lang="en-US" dirty="0">
                <a:hlinkClick r:id="rId5"/>
              </a:rPr>
              <a:t>Visual cliff</a:t>
            </a:r>
          </a:p>
          <a:p>
            <a:pPr lvl="2"/>
            <a:r>
              <a:rPr lang="en-US" sz="1400" dirty="0">
                <a:hlinkClick r:id="rId5"/>
              </a:rPr>
              <a:t>https://www.youtube.com/watch?v=p6cqNhHrMJA</a:t>
            </a:r>
            <a:endParaRPr lang="en-US" sz="1400" dirty="0"/>
          </a:p>
          <a:p>
            <a:pPr lvl="2"/>
            <a:r>
              <a:rPr lang="en-US" dirty="0">
                <a:hlinkClick r:id="rId6"/>
              </a:rPr>
              <a:t>Databrary </a:t>
            </a:r>
            <a:r>
              <a:rPr lang="en-US" sz="1400" dirty="0">
                <a:hlinkClick r:id="rId6"/>
              </a:rPr>
              <a:t>https://nyu.databrary.org/volume/5</a:t>
            </a:r>
            <a:endParaRPr lang="en-US" sz="1400" dirty="0"/>
          </a:p>
          <a:p>
            <a:pPr lvl="2"/>
            <a:endParaRPr lang="en-US" dirty="0"/>
          </a:p>
          <a:p>
            <a:pPr lvl="2"/>
            <a:endParaRPr lang="en-US" dirty="0"/>
          </a:p>
        </p:txBody>
      </p:sp>
    </p:spTree>
    <p:extLst>
      <p:ext uri="{BB962C8B-B14F-4D97-AF65-F5344CB8AC3E}">
        <p14:creationId xmlns:p14="http://schemas.microsoft.com/office/powerpoint/2010/main" val="929194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0179" name="Rectangle 2"/>
          <p:cNvSpPr>
            <a:spLocks noGrp="1" noChangeArrowheads="1"/>
          </p:cNvSpPr>
          <p:nvPr>
            <p:ph type="title"/>
          </p:nvPr>
        </p:nvSpPr>
        <p:spPr/>
        <p:txBody>
          <a:bodyPr/>
          <a:lstStyle/>
          <a:p>
            <a:endParaRPr lang="en-US" altLang="en-US" dirty="0"/>
          </a:p>
        </p:txBody>
      </p:sp>
      <p:sp>
        <p:nvSpPr>
          <p:cNvPr id="50180" name="Rectangle 3"/>
          <p:cNvSpPr>
            <a:spLocks noGrp="1" noChangeArrowheads="1"/>
          </p:cNvSpPr>
          <p:nvPr>
            <p:ph type="body" idx="1"/>
          </p:nvPr>
        </p:nvSpPr>
        <p:spPr/>
        <p:txBody>
          <a:bodyPr/>
          <a:lstStyle/>
          <a:p>
            <a:pPr>
              <a:lnSpc>
                <a:spcPct val="90000"/>
              </a:lnSpc>
            </a:pPr>
            <a:r>
              <a:rPr lang="en-US" altLang="en-US"/>
              <a:t>“Babies avoided reaching over risky gaps in the sitting posture but fell into risky gaps while attempting to reach in the crawling posture… </a:t>
            </a:r>
          </a:p>
        </p:txBody>
      </p:sp>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886" y="7467600"/>
            <a:ext cx="32004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5"/>
          <p:cNvSpPr>
            <a:spLocks noChangeArrowheads="1"/>
          </p:cNvSpPr>
          <p:nvPr/>
        </p:nvSpPr>
        <p:spPr bwMode="auto">
          <a:xfrm>
            <a:off x="304800" y="5181600"/>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marL="0" lvl="4"/>
            <a:r>
              <a:rPr lang="en-US" altLang="en-US" sz="1400"/>
              <a:t>Karen E. Adolph (2000) . Specificity of Learning: Why Infants Fall Over a Veritable Cliff . Psychological Science 11 (4), 290–295. </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l="8334" t="22224" r="50006" b="12987"/>
          <a:stretch>
            <a:fillRect/>
          </a:stretch>
        </p:blipFill>
        <p:spPr bwMode="auto">
          <a:xfrm>
            <a:off x="4191000" y="3657600"/>
            <a:ext cx="4319009"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21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D988-EE48-2BB1-DA53-EE9FDA7166B7}"/>
              </a:ext>
            </a:extLst>
          </p:cNvPr>
          <p:cNvSpPr>
            <a:spLocks noGrp="1"/>
          </p:cNvSpPr>
          <p:nvPr>
            <p:ph type="title"/>
          </p:nvPr>
        </p:nvSpPr>
        <p:spPr/>
        <p:txBody>
          <a:bodyPr>
            <a:normAutofit fontScale="90000"/>
          </a:bodyPr>
          <a:lstStyle/>
          <a:p>
            <a:r>
              <a:rPr lang="en-US" dirty="0"/>
              <a:t>Label objects infants are looking at </a:t>
            </a:r>
            <a:r>
              <a:rPr lang="en-US" i="1" dirty="0"/>
              <a:t>and </a:t>
            </a:r>
            <a:r>
              <a:rPr lang="en-US" dirty="0"/>
              <a:t>touching</a:t>
            </a:r>
          </a:p>
        </p:txBody>
      </p:sp>
      <p:pic>
        <p:nvPicPr>
          <p:cNvPr id="5" name="Picture 4">
            <a:extLst>
              <a:ext uri="{FF2B5EF4-FFF2-40B4-BE49-F238E27FC236}">
                <a16:creationId xmlns:a16="http://schemas.microsoft.com/office/drawing/2014/main" id="{9A97B87A-152C-EDDE-E468-832E690EE17C}"/>
              </a:ext>
            </a:extLst>
          </p:cNvPr>
          <p:cNvPicPr>
            <a:picLocks noChangeAspect="1"/>
          </p:cNvPicPr>
          <p:nvPr/>
        </p:nvPicPr>
        <p:blipFill>
          <a:blip r:embed="rId2"/>
          <a:stretch>
            <a:fillRect/>
          </a:stretch>
        </p:blipFill>
        <p:spPr>
          <a:xfrm>
            <a:off x="876300" y="1553348"/>
            <a:ext cx="7391400" cy="5159837"/>
          </a:xfrm>
          <a:prstGeom prst="rect">
            <a:avLst/>
          </a:prstGeom>
        </p:spPr>
      </p:pic>
    </p:spTree>
    <p:extLst>
      <p:ext uri="{BB962C8B-B14F-4D97-AF65-F5344CB8AC3E}">
        <p14:creationId xmlns:p14="http://schemas.microsoft.com/office/powerpoint/2010/main" val="3959031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normAutofit/>
          </a:bodyPr>
          <a:lstStyle/>
          <a:p>
            <a:pPr algn="ctr"/>
            <a:r>
              <a:rPr lang="en-US" sz="4000" dirty="0"/>
              <a:t>Conditioning paradigms</a:t>
            </a:r>
          </a:p>
        </p:txBody>
      </p:sp>
      <p:sp>
        <p:nvSpPr>
          <p:cNvPr id="314371"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Reinforcement of a voluntarily controlled motor activity leads to it being repeated</a:t>
            </a:r>
          </a:p>
          <a:p>
            <a:endParaRPr lang="en-US" dirty="0"/>
          </a:p>
        </p:txBody>
      </p:sp>
      <p:pic>
        <p:nvPicPr>
          <p:cNvPr id="314373" name="Picture 5" descr="CHTprocedure"/>
          <p:cNvPicPr>
            <a:picLocks noChangeAspect="1" noChangeArrowheads="1"/>
          </p:cNvPicPr>
          <p:nvPr/>
        </p:nvPicPr>
        <p:blipFill>
          <a:blip r:embed="rId3" cstate="print"/>
          <a:srcRect/>
          <a:stretch>
            <a:fillRect/>
          </a:stretch>
        </p:blipFill>
        <p:spPr bwMode="auto">
          <a:xfrm>
            <a:off x="4581525" y="3324225"/>
            <a:ext cx="3876675" cy="2695575"/>
          </a:xfrm>
          <a:prstGeom prst="rect">
            <a:avLst/>
          </a:prstGeom>
          <a:noFill/>
        </p:spPr>
      </p:pic>
    </p:spTree>
    <p:extLst>
      <p:ext uri="{BB962C8B-B14F-4D97-AF65-F5344CB8AC3E}">
        <p14:creationId xmlns:p14="http://schemas.microsoft.com/office/powerpoint/2010/main" val="39674610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babies at risk for ASD like faces?</a:t>
            </a:r>
          </a:p>
        </p:txBody>
      </p:sp>
      <p:sp>
        <p:nvSpPr>
          <p:cNvPr id="3" name="Content Placeholder 2"/>
          <p:cNvSpPr>
            <a:spLocks noGrp="1"/>
          </p:cNvSpPr>
          <p:nvPr>
            <p:ph idx="1"/>
          </p:nvPr>
        </p:nvSpPr>
        <p:spPr>
          <a:xfrm>
            <a:off x="304800" y="1447800"/>
            <a:ext cx="8534400" cy="4800600"/>
          </a:xfrm>
        </p:spPr>
        <p:txBody>
          <a:bodyPr>
            <a:normAutofit lnSpcReduction="10000"/>
          </a:bodyPr>
          <a:lstStyle/>
          <a:p>
            <a:r>
              <a:rPr lang="en-US" dirty="0"/>
              <a:t>Infants prefer familiar voices, faces, bio motion</a:t>
            </a:r>
          </a:p>
          <a:p>
            <a:r>
              <a:rPr lang="en-US" dirty="0"/>
              <a:t>Are these preferences disrupted in autism?</a:t>
            </a:r>
          </a:p>
          <a:p>
            <a:pPr lvl="1"/>
            <a:r>
              <a:rPr lang="en-US" dirty="0"/>
              <a:t>Later ASD: lack of eye contact, joint attention, inability to recognize emotions</a:t>
            </a:r>
          </a:p>
          <a:p>
            <a:r>
              <a:rPr lang="en-US" dirty="0"/>
              <a:t>Baby sibling longitudinal design</a:t>
            </a:r>
          </a:p>
          <a:p>
            <a:pPr lvl="1"/>
            <a:r>
              <a:rPr lang="en-US" dirty="0"/>
              <a:t>Tested at 2,3,4,5,6,9,12,15,18,24 months</a:t>
            </a:r>
          </a:p>
          <a:p>
            <a:pPr lvl="1"/>
            <a:r>
              <a:rPr lang="en-US" dirty="0"/>
              <a:t>110 infants (59 High Risk for Autism)</a:t>
            </a:r>
          </a:p>
          <a:p>
            <a:pPr lvl="1"/>
            <a:r>
              <a:rPr lang="en-US" dirty="0"/>
              <a:t>12 with ASD at 3 year outcome</a:t>
            </a:r>
          </a:p>
          <a:p>
            <a:pPr lvl="1"/>
            <a:r>
              <a:rPr lang="en-US" dirty="0"/>
              <a:t>Current study only looks at males (11 ASD, 25 LR-TD)</a:t>
            </a:r>
          </a:p>
        </p:txBody>
      </p:sp>
    </p:spTree>
    <p:extLst>
      <p:ext uri="{BB962C8B-B14F-4D97-AF65-F5344CB8AC3E}">
        <p14:creationId xmlns:p14="http://schemas.microsoft.com/office/powerpoint/2010/main" val="1948678260"/>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7" name="Footer Placeholder 6"/>
          <p:cNvSpPr>
            <a:spLocks noGrp="1"/>
          </p:cNvSpPr>
          <p:nvPr>
            <p:ph type="ftr" sz="quarter" idx="11"/>
          </p:nvPr>
        </p:nvSpPr>
        <p:spPr/>
        <p:txBody>
          <a:bodyPr/>
          <a:lstStyle/>
          <a:p>
            <a:pPr>
              <a:defRPr/>
            </a:pPr>
            <a:r>
              <a:rPr lang="en-US"/>
              <a:t>Messinger</a:t>
            </a:r>
          </a:p>
        </p:txBody>
      </p:sp>
      <p:grpSp>
        <p:nvGrpSpPr>
          <p:cNvPr id="44036" name="Group 3"/>
          <p:cNvGrpSpPr>
            <a:grpSpLocks/>
          </p:cNvGrpSpPr>
          <p:nvPr/>
        </p:nvGrpSpPr>
        <p:grpSpPr bwMode="auto">
          <a:xfrm>
            <a:off x="990600" y="0"/>
            <a:ext cx="7429500" cy="6840538"/>
            <a:chOff x="971550" y="-1711712"/>
            <a:chExt cx="7200900" cy="6517888"/>
          </a:xfrm>
        </p:grpSpPr>
        <p:pic>
          <p:nvPicPr>
            <p:cNvPr id="44038" name="Picture 2"/>
            <p:cNvPicPr>
              <a:picLocks noChangeAspect="1" noChangeArrowheads="1"/>
            </p:cNvPicPr>
            <p:nvPr/>
          </p:nvPicPr>
          <p:blipFill>
            <a:blip r:embed="rId4">
              <a:extLst>
                <a:ext uri="{28A0092B-C50C-407E-A947-70E740481C1C}">
                  <a14:useLocalDpi xmlns:a14="http://schemas.microsoft.com/office/drawing/2010/main" val="0"/>
                </a:ext>
              </a:extLst>
            </a:blip>
            <a:srcRect b="37906"/>
            <a:stretch>
              <a:fillRect/>
            </a:stretch>
          </p:blipFill>
          <p:spPr bwMode="auto">
            <a:xfrm>
              <a:off x="971550" y="-528422"/>
              <a:ext cx="7200899" cy="533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3"/>
            <p:cNvPicPr>
              <a:picLocks noChangeAspect="1" noChangeArrowheads="1"/>
            </p:cNvPicPr>
            <p:nvPr/>
          </p:nvPicPr>
          <p:blipFill>
            <a:blip r:embed="rId5">
              <a:extLst>
                <a:ext uri="{28A0092B-C50C-407E-A947-70E740481C1C}">
                  <a14:useLocalDpi xmlns:a14="http://schemas.microsoft.com/office/drawing/2010/main" val="0"/>
                </a:ext>
              </a:extLst>
            </a:blip>
            <a:srcRect t="25311"/>
            <a:stretch>
              <a:fillRect/>
            </a:stretch>
          </p:blipFill>
          <p:spPr bwMode="auto">
            <a:xfrm>
              <a:off x="971550" y="-1711712"/>
              <a:ext cx="7200900" cy="12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8901778"/>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609600"/>
            <a:ext cx="839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eaLnBrk="1" fontAlgn="base" hangingPunct="1">
              <a:spcBef>
                <a:spcPct val="0"/>
              </a:spcBef>
              <a:spcAft>
                <a:spcPct val="0"/>
              </a:spcAft>
            </a:pPr>
            <a:r>
              <a:rPr lang="en-US" altLang="en-US" sz="1800">
                <a:solidFill>
                  <a:srgbClr val="FFFFFF"/>
                </a:solidFill>
                <a:cs typeface="Arial" pitchFamily="34" charset="0"/>
              </a:rPr>
              <a:t>Example stimuli, visual scanpaths, regions-of-interest, and</a:t>
            </a:r>
          </a:p>
          <a:p>
            <a:pPr eaLnBrk="1" fontAlgn="base" hangingPunct="1">
              <a:spcBef>
                <a:spcPct val="0"/>
              </a:spcBef>
              <a:spcAft>
                <a:spcPct val="0"/>
              </a:spcAft>
            </a:pPr>
            <a:r>
              <a:rPr lang="en-US" altLang="en-US" sz="1800">
                <a:solidFill>
                  <a:srgbClr val="FFFFFF"/>
                </a:solidFill>
                <a:cs typeface="Arial" pitchFamily="34" charset="0"/>
              </a:rPr>
              <a:t>longitudinal eye-tracking data from 2 until 24 months of age.</a:t>
            </a:r>
          </a:p>
        </p:txBody>
      </p:sp>
      <p:pic>
        <p:nvPicPr>
          <p:cNvPr id="2052" name="Picture 31" descr="nature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C:\Documents and Settings\Administrator\Desktop\New Folder\12715\completed\nature12715-f1.jpg"/>
          <p:cNvPicPr>
            <a:picLocks noChangeAspect="1" noChangeArrowheads="1"/>
          </p:cNvPicPr>
          <p:nvPr/>
        </p:nvPicPr>
        <p:blipFill rotWithShape="1">
          <a:blip r:embed="rId4">
            <a:extLst>
              <a:ext uri="{28A0092B-C50C-407E-A947-70E740481C1C}">
                <a14:useLocalDpi xmlns:a14="http://schemas.microsoft.com/office/drawing/2010/main" val="0"/>
              </a:ext>
            </a:extLst>
          </a:blip>
          <a:srcRect b="53571"/>
          <a:stretch/>
        </p:blipFill>
        <p:spPr bwMode="auto">
          <a:xfrm>
            <a:off x="1447800" y="1524000"/>
            <a:ext cx="599765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15913" y="5259324"/>
            <a:ext cx="8077200" cy="1673352"/>
          </a:xfrm>
        </p:spPr>
        <p:txBody>
          <a:bodyPr>
            <a:noAutofit/>
          </a:bodyPr>
          <a:lstStyle/>
          <a:p>
            <a:r>
              <a:rPr lang="en-US" sz="2400" dirty="0"/>
              <a:t>Attention to eyes is present but in decline in 2–6-month-old infants later diagnosed with autism.</a:t>
            </a:r>
            <a:r>
              <a:rPr lang="en-US" altLang="en-US" sz="2400" dirty="0">
                <a:solidFill>
                  <a:srgbClr val="FFFFFF"/>
                </a:solidFill>
                <a:cs typeface="Arial" pitchFamily="34" charset="0"/>
              </a:rPr>
              <a:t> W Jones &amp; A Klin</a:t>
            </a:r>
            <a:r>
              <a:rPr lang="en-GB" altLang="zh-CN" sz="2400" i="1" dirty="0">
                <a:solidFill>
                  <a:srgbClr val="FFFFFF"/>
                </a:solidFill>
                <a:ea typeface="SimSun" pitchFamily="2" charset="-122"/>
                <a:cs typeface="Arial" pitchFamily="34" charset="0"/>
              </a:rPr>
              <a:t> Nature </a:t>
            </a:r>
            <a:r>
              <a:rPr lang="en-GB" altLang="zh-CN" sz="2400" dirty="0">
                <a:solidFill>
                  <a:srgbClr val="FFFFFF"/>
                </a:solidFill>
                <a:ea typeface="SimSun" pitchFamily="2" charset="-122"/>
                <a:cs typeface="Arial" pitchFamily="34" charset="0"/>
              </a:rPr>
              <a:t>000, 1-5 (2013) doi:10.1038/nature12715</a:t>
            </a:r>
            <a:br>
              <a:rPr lang="en-US" sz="2400" dirty="0"/>
            </a:br>
            <a:endParaRPr lang="en-US" sz="2400" dirty="0"/>
          </a:p>
        </p:txBody>
      </p:sp>
    </p:spTree>
    <p:extLst>
      <p:ext uri="{BB962C8B-B14F-4D97-AF65-F5344CB8AC3E}">
        <p14:creationId xmlns:p14="http://schemas.microsoft.com/office/powerpoint/2010/main" val="4104766473"/>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0">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9601200" y="2597282"/>
            <a:ext cx="5257800" cy="4495799"/>
          </a:xfrm>
        </p:spPr>
        <p:txBody>
          <a:bodyPr>
            <a:normAutofit/>
          </a:bodyPr>
          <a:lstStyle/>
          <a:p>
            <a:r>
              <a:rPr lang="en-US" dirty="0"/>
              <a:t>Tracked eye gaze during naturalistic “caregiver interaction” videos</a:t>
            </a:r>
          </a:p>
          <a:p>
            <a:r>
              <a:rPr lang="en-US" dirty="0"/>
              <a:t>Measured percentage of visual fixation to eyes, mouth, body and objects in a naturalistic video</a:t>
            </a:r>
          </a:p>
          <a:p>
            <a:r>
              <a:rPr lang="en-US" dirty="0"/>
              <a:t>Tracked over time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92983"/>
            <a:ext cx="3263019" cy="4588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074" y="1489173"/>
            <a:ext cx="3190111" cy="451932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1520" y="2895600"/>
            <a:ext cx="1622452" cy="2200827"/>
          </a:xfrm>
          <a:prstGeom prst="rect">
            <a:avLst/>
          </a:prstGeom>
        </p:spPr>
      </p:pic>
    </p:spTree>
    <p:extLst>
      <p:ext uri="{BB962C8B-B14F-4D97-AF65-F5344CB8AC3E}">
        <p14:creationId xmlns:p14="http://schemas.microsoft.com/office/powerpoint/2010/main" val="3221410005"/>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 vs ASD</a:t>
            </a:r>
          </a:p>
        </p:txBody>
      </p:sp>
      <p:sp>
        <p:nvSpPr>
          <p:cNvPr id="3" name="Content Placeholder 2"/>
          <p:cNvSpPr>
            <a:spLocks noGrp="1"/>
          </p:cNvSpPr>
          <p:nvPr>
            <p:ph idx="1"/>
          </p:nvPr>
        </p:nvSpPr>
        <p:spPr>
          <a:xfrm>
            <a:off x="457200" y="1524000"/>
            <a:ext cx="3429000" cy="4953000"/>
          </a:xfrm>
        </p:spPr>
        <p:txBody>
          <a:bodyPr>
            <a:normAutofit fontScale="92500" lnSpcReduction="20000"/>
          </a:bodyPr>
          <a:lstStyle/>
          <a:p>
            <a:pPr marL="0" indent="0" algn="ctr">
              <a:buNone/>
            </a:pPr>
            <a:r>
              <a:rPr lang="en-US" u="sng" dirty="0"/>
              <a:t>TD</a:t>
            </a:r>
          </a:p>
          <a:p>
            <a:r>
              <a:rPr lang="en-US" dirty="0"/>
              <a:t>Look more at eyes than anywhere else from 2 to 6 months</a:t>
            </a:r>
          </a:p>
          <a:p>
            <a:r>
              <a:rPr lang="en-US" dirty="0"/>
              <a:t>Mouth fixation increases during 1</a:t>
            </a:r>
            <a:r>
              <a:rPr lang="en-US" baseline="30000" dirty="0"/>
              <a:t>st</a:t>
            </a:r>
            <a:r>
              <a:rPr lang="en-US" dirty="0"/>
              <a:t> year, peaks at 18 months</a:t>
            </a:r>
          </a:p>
          <a:p>
            <a:r>
              <a:rPr lang="en-US" dirty="0"/>
              <a:t>Body and object fixation drops through first year</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600199"/>
            <a:ext cx="4314729" cy="4800309"/>
          </a:xfrm>
          <a:prstGeom prst="rect">
            <a:avLst/>
          </a:prstGeom>
        </p:spPr>
      </p:pic>
      <p:sp>
        <p:nvSpPr>
          <p:cNvPr id="7" name="TextBox 6"/>
          <p:cNvSpPr txBox="1"/>
          <p:nvPr/>
        </p:nvSpPr>
        <p:spPr>
          <a:xfrm>
            <a:off x="4691743" y="1724185"/>
            <a:ext cx="4267200" cy="4708981"/>
          </a:xfrm>
          <a:prstGeom prst="rect">
            <a:avLst/>
          </a:prstGeom>
          <a:solidFill>
            <a:schemeClr val="bg1"/>
          </a:solidFill>
        </p:spPr>
        <p:txBody>
          <a:bodyPr wrap="square" rtlCol="0">
            <a:spAutoFit/>
          </a:bodyPr>
          <a:lstStyle/>
          <a:p>
            <a:pPr algn="ctr"/>
            <a:r>
              <a:rPr lang="en-US" sz="3000" u="sng" dirty="0"/>
              <a:t>ASD</a:t>
            </a:r>
          </a:p>
          <a:p>
            <a:pPr marL="457200" indent="-457200">
              <a:buFont typeface="Arial" panose="020B0604020202020204" pitchFamily="34" charset="0"/>
              <a:buChar char="•"/>
            </a:pPr>
            <a:r>
              <a:rPr lang="en-US" sz="3000" dirty="0"/>
              <a:t>Eye fixation declines from 2-24 months</a:t>
            </a:r>
          </a:p>
          <a:p>
            <a:pPr marL="457200" indent="-457200">
              <a:buFont typeface="Arial" panose="020B0604020202020204" pitchFamily="34" charset="0"/>
              <a:buChar char="•"/>
            </a:pPr>
            <a:r>
              <a:rPr lang="en-US" sz="3000" dirty="0"/>
              <a:t>Mouth fixation increases until 18m </a:t>
            </a:r>
          </a:p>
          <a:p>
            <a:pPr marL="457200" indent="-457200">
              <a:buFont typeface="Arial" panose="020B0604020202020204" pitchFamily="34" charset="0"/>
              <a:buChar char="•"/>
            </a:pPr>
            <a:r>
              <a:rPr lang="en-US" sz="3000" dirty="0"/>
              <a:t>Object and body fixation declines slowly in 1</a:t>
            </a:r>
            <a:r>
              <a:rPr lang="en-US" sz="3000" baseline="30000" dirty="0"/>
              <a:t>st</a:t>
            </a:r>
            <a:r>
              <a:rPr lang="en-US" sz="3000" dirty="0"/>
              <a:t> year</a:t>
            </a:r>
          </a:p>
          <a:p>
            <a:pPr marL="457200" indent="-457200">
              <a:buFont typeface="Arial" panose="020B0604020202020204" pitchFamily="34" charset="0"/>
              <a:buChar char="•"/>
            </a:pPr>
            <a:r>
              <a:rPr lang="en-US" sz="3000" dirty="0"/>
              <a:t>Object fixation rises in 2</a:t>
            </a:r>
            <a:r>
              <a:rPr lang="en-US" sz="3000" baseline="30000" dirty="0"/>
              <a:t>nd</a:t>
            </a:r>
            <a:r>
              <a:rPr lang="en-US" sz="3000" dirty="0"/>
              <a:t> year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0" y="1600200"/>
            <a:ext cx="4345107" cy="4800309"/>
          </a:xfrm>
          <a:prstGeom prst="rect">
            <a:avLst/>
          </a:prstGeom>
        </p:spPr>
      </p:pic>
    </p:spTree>
    <p:extLst>
      <p:ext uri="{BB962C8B-B14F-4D97-AF65-F5344CB8AC3E}">
        <p14:creationId xmlns:p14="http://schemas.microsoft.com/office/powerpoint/2010/main" val="134328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4"/>
          <p:cNvSpPr txBox="1">
            <a:spLocks noChangeArrowheads="1"/>
          </p:cNvSpPr>
          <p:nvPr/>
        </p:nvSpPr>
        <p:spPr bwMode="auto">
          <a:xfrm>
            <a:off x="762000" y="5791200"/>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MS PGothic" panose="020B0600070205080204" pitchFamily="34" charset="-128"/>
              </a:defRPr>
            </a:lvl1pPr>
            <a:lvl2pPr marL="742950" indent="-285750" defTabSz="828675">
              <a:spcBef>
                <a:spcPct val="20000"/>
              </a:spcBef>
              <a:buClr>
                <a:schemeClr val="tx2"/>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MS PGothic" panose="020B0600070205080204" pitchFamily="34" charset="-128"/>
              </a:defRPr>
            </a:lvl2pPr>
            <a:lvl3pPr marL="1143000" indent="-228600" defTabSz="828675">
              <a:spcBef>
                <a:spcPct val="20000"/>
              </a:spcBef>
              <a:buClr>
                <a:schemeClr val="fo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828675">
              <a:spcBef>
                <a:spcPct val="20000"/>
              </a:spcBef>
              <a:buClr>
                <a:schemeClr val="tx1"/>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4pPr>
            <a:lvl5pPr marL="2057400" indent="-228600"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5pPr>
            <a:lvl6pPr marL="25146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6pPr>
            <a:lvl7pPr marL="29718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7pPr>
            <a:lvl8pPr marL="34290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8pPr>
            <a:lvl9pPr marL="38862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200">
                <a:latin typeface="Arial" panose="020B0604020202020204" pitchFamily="34" charset="0"/>
              </a:rPr>
              <a:t>W Jones &amp; A Klin</a:t>
            </a:r>
            <a:r>
              <a:rPr lang="en-GB" altLang="zh-CN" sz="1200" i="1">
                <a:latin typeface="Arial" panose="020B0604020202020204" pitchFamily="34" charset="0"/>
                <a:ea typeface="SimSun" panose="02010600030101010101" pitchFamily="2" charset="-122"/>
              </a:rPr>
              <a:t> Nature </a:t>
            </a:r>
            <a:r>
              <a:rPr lang="en-GB" altLang="zh-CN" sz="1200" b="1">
                <a:latin typeface="Arial" panose="020B0604020202020204" pitchFamily="34" charset="0"/>
                <a:ea typeface="SimSun" panose="02010600030101010101" pitchFamily="2" charset="-122"/>
              </a:rPr>
              <a:t>000</a:t>
            </a:r>
            <a:r>
              <a:rPr lang="en-GB" altLang="zh-CN" sz="1200">
                <a:latin typeface="Arial" panose="020B0604020202020204" pitchFamily="34" charset="0"/>
                <a:ea typeface="SimSun" panose="02010600030101010101" pitchFamily="2" charset="-122"/>
              </a:rPr>
              <a:t>, 1-5 (2013) doi:10.1038/nature12715</a:t>
            </a:r>
          </a:p>
        </p:txBody>
      </p:sp>
      <p:sp>
        <p:nvSpPr>
          <p:cNvPr id="186371" name="Text Box 8"/>
          <p:cNvSpPr txBox="1">
            <a:spLocks noChangeArrowheads="1"/>
          </p:cNvSpPr>
          <p:nvPr/>
        </p:nvSpPr>
        <p:spPr bwMode="auto">
          <a:xfrm>
            <a:off x="381000" y="-762000"/>
            <a:ext cx="8397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800">
                <a:latin typeface="Arial" panose="020B0604020202020204" pitchFamily="34" charset="0"/>
              </a:rPr>
              <a:t>Growth charts of social visual engagement for typically</a:t>
            </a:r>
          </a:p>
          <a:p>
            <a:pPr eaLnBrk="1" hangingPunct="1">
              <a:spcBef>
                <a:spcPct val="0"/>
              </a:spcBef>
              <a:buClrTx/>
              <a:buSzTx/>
              <a:buFontTx/>
              <a:buNone/>
            </a:pPr>
            <a:r>
              <a:rPr lang="en-US" altLang="en-US" sz="1800">
                <a:latin typeface="Arial" panose="020B0604020202020204" pitchFamily="34" charset="0"/>
              </a:rPr>
              <a:t>developing children and children diagnosed with ASD.</a:t>
            </a:r>
          </a:p>
        </p:txBody>
      </p:sp>
      <p:pic>
        <p:nvPicPr>
          <p:cNvPr id="18637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Documents and Settings\Administrator\Desktop\New Folder\12715\completed\nature12715-f2.jpg"/>
          <p:cNvPicPr>
            <a:picLocks noChangeAspect="1" noChangeArrowheads="1"/>
          </p:cNvPicPr>
          <p:nvPr/>
        </p:nvPicPr>
        <p:blipFill>
          <a:blip r:embed="rId3">
            <a:extLst>
              <a:ext uri="{28A0092B-C50C-407E-A947-70E740481C1C}">
                <a14:useLocalDpi xmlns:a14="http://schemas.microsoft.com/office/drawing/2010/main" val="0"/>
              </a:ext>
            </a:extLst>
          </a:blip>
          <a:srcRect b="55736"/>
          <a:stretch>
            <a:fillRect/>
          </a:stretch>
        </p:blipFill>
        <p:spPr bwMode="auto">
          <a:xfrm>
            <a:off x="990600" y="1676400"/>
            <a:ext cx="70262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228600"/>
            <a:ext cx="8077200" cy="769938"/>
          </a:xfrm>
          <a:prstGeom prst="rect">
            <a:avLst/>
          </a:prstGeom>
        </p:spPr>
        <p:txBody>
          <a:bodyPr>
            <a:spAutoFit/>
          </a:bodyPr>
          <a:lstStyle/>
          <a:p>
            <a:pPr>
              <a:defRPr/>
            </a:pPr>
            <a:r>
              <a:rPr lang="en-US" altLang="en-US" sz="4400" b="1" kern="0" dirty="0">
                <a:solidFill>
                  <a:srgbClr val="FEEC94"/>
                </a:solidFill>
                <a:effectLst>
                  <a:outerShdw blurRad="38100" dist="38100" dir="2700000" algn="tl">
                    <a:srgbClr val="000000"/>
                  </a:outerShdw>
                </a:effectLst>
                <a:latin typeface="Times New Roman"/>
                <a:ea typeface="MS PGothic" pitchFamily="34" charset="-128"/>
              </a:rPr>
              <a:t>Early decrease in gazing at eyes</a:t>
            </a:r>
            <a:endParaRPr lang="en-US" dirty="0"/>
          </a:p>
        </p:txBody>
      </p:sp>
    </p:spTree>
    <p:extLst>
      <p:ext uri="{BB962C8B-B14F-4D97-AF65-F5344CB8AC3E}">
        <p14:creationId xmlns:p14="http://schemas.microsoft.com/office/powerpoint/2010/main" val="1263880049"/>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4"/>
          <p:cNvSpPr txBox="1">
            <a:spLocks noChangeArrowheads="1"/>
          </p:cNvSpPr>
          <p:nvPr/>
        </p:nvSpPr>
        <p:spPr bwMode="auto">
          <a:xfrm>
            <a:off x="762000" y="5791200"/>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MS PGothic" panose="020B0600070205080204" pitchFamily="34" charset="-128"/>
              </a:defRPr>
            </a:lvl1pPr>
            <a:lvl2pPr marL="742950" indent="-285750" defTabSz="828675">
              <a:spcBef>
                <a:spcPct val="20000"/>
              </a:spcBef>
              <a:buClr>
                <a:schemeClr val="tx2"/>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MS PGothic" panose="020B0600070205080204" pitchFamily="34" charset="-128"/>
              </a:defRPr>
            </a:lvl2pPr>
            <a:lvl3pPr marL="1143000" indent="-228600" defTabSz="828675">
              <a:spcBef>
                <a:spcPct val="20000"/>
              </a:spcBef>
              <a:buClr>
                <a:schemeClr val="fo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828675">
              <a:spcBef>
                <a:spcPct val="20000"/>
              </a:spcBef>
              <a:buClr>
                <a:schemeClr val="tx1"/>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4pPr>
            <a:lvl5pPr marL="2057400" indent="-228600"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5pPr>
            <a:lvl6pPr marL="25146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6pPr>
            <a:lvl7pPr marL="29718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7pPr>
            <a:lvl8pPr marL="34290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8pPr>
            <a:lvl9pPr marL="38862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200">
                <a:latin typeface="Arial" panose="020B0604020202020204" pitchFamily="34" charset="0"/>
              </a:rPr>
              <a:t>W Jones &amp; A Klin</a:t>
            </a:r>
            <a:r>
              <a:rPr lang="en-GB" altLang="zh-CN" sz="1200" i="1">
                <a:latin typeface="Arial" panose="020B0604020202020204" pitchFamily="34" charset="0"/>
                <a:ea typeface="SimSun" panose="02010600030101010101" pitchFamily="2" charset="-122"/>
              </a:rPr>
              <a:t> Nature </a:t>
            </a:r>
            <a:r>
              <a:rPr lang="en-GB" altLang="zh-CN" sz="1200" b="1">
                <a:latin typeface="Arial" panose="020B0604020202020204" pitchFamily="34" charset="0"/>
                <a:ea typeface="SimSun" panose="02010600030101010101" pitchFamily="2" charset="-122"/>
              </a:rPr>
              <a:t>000</a:t>
            </a:r>
            <a:r>
              <a:rPr lang="en-GB" altLang="zh-CN" sz="1200">
                <a:latin typeface="Arial" panose="020B0604020202020204" pitchFamily="34" charset="0"/>
                <a:ea typeface="SimSun" panose="02010600030101010101" pitchFamily="2" charset="-122"/>
              </a:rPr>
              <a:t>, 1-5 (2013) doi:10.1038/nature12715</a:t>
            </a:r>
          </a:p>
        </p:txBody>
      </p:sp>
      <p:sp>
        <p:nvSpPr>
          <p:cNvPr id="187395" name="Text Box 8"/>
          <p:cNvSpPr txBox="1">
            <a:spLocks noChangeArrowheads="1"/>
          </p:cNvSpPr>
          <p:nvPr/>
        </p:nvSpPr>
        <p:spPr bwMode="auto">
          <a:xfrm>
            <a:off x="381000" y="424716"/>
            <a:ext cx="8397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2400" dirty="0">
                <a:solidFill>
                  <a:schemeClr val="accent1"/>
                </a:solidFill>
                <a:latin typeface="Arial" panose="020B0604020202020204" pitchFamily="34" charset="0"/>
              </a:rPr>
              <a:t>Visual fixation between 2 and 6 months of age relative to diagnosis at year 3</a:t>
            </a:r>
          </a:p>
        </p:txBody>
      </p:sp>
      <p:pic>
        <p:nvPicPr>
          <p:cNvPr id="187396"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6" descr="C:\Documents and Settings\Administrator\Desktop\New Folder\12715\completed\nature12715-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255713"/>
            <a:ext cx="864393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477000" y="28184"/>
            <a:ext cx="2005677" cy="369332"/>
          </a:xfrm>
          <a:prstGeom prst="rect">
            <a:avLst/>
          </a:prstGeom>
        </p:spPr>
        <p:txBody>
          <a:bodyPr wrap="none">
            <a:spAutoFit/>
          </a:bodyPr>
          <a:lstStyle/>
          <a:p>
            <a:pPr>
              <a:defRPr/>
            </a:pPr>
            <a:r>
              <a:rPr lang="en-US" altLang="en-US" b="1" kern="0" dirty="0">
                <a:solidFill>
                  <a:srgbClr val="FEEC94"/>
                </a:solidFill>
                <a:effectLst>
                  <a:outerShdw blurRad="38100" dist="38100" dir="2700000" algn="tl">
                    <a:srgbClr val="000000"/>
                  </a:outerShdw>
                </a:effectLst>
                <a:latin typeface="Times New Roman"/>
                <a:ea typeface="MS PGothic" pitchFamily="34" charset="-128"/>
              </a:rPr>
              <a:t>Male ASD marker</a:t>
            </a:r>
            <a:endParaRPr lang="en-US" sz="900" dirty="0">
              <a:solidFill>
                <a:srgbClr val="FFFFFF"/>
              </a:solidFill>
            </a:endParaRPr>
          </a:p>
        </p:txBody>
      </p:sp>
    </p:spTree>
    <p:extLst>
      <p:ext uri="{BB962C8B-B14F-4D97-AF65-F5344CB8AC3E}">
        <p14:creationId xmlns:p14="http://schemas.microsoft.com/office/powerpoint/2010/main" val="102877145"/>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447800"/>
            <a:ext cx="5189024" cy="4972340"/>
          </a:xfrm>
          <a:prstGeom prst="rect">
            <a:avLst/>
          </a:prstGeom>
        </p:spPr>
      </p:pic>
      <p:sp>
        <p:nvSpPr>
          <p:cNvPr id="2" name="Title 1">
            <a:extLst>
              <a:ext uri="{FF2B5EF4-FFF2-40B4-BE49-F238E27FC236}">
                <a16:creationId xmlns:a16="http://schemas.microsoft.com/office/drawing/2014/main" id="{DB963F21-AB07-BABE-043A-CB48E531F3F3}"/>
              </a:ext>
            </a:extLst>
          </p:cNvPr>
          <p:cNvSpPr>
            <a:spLocks noGrp="1"/>
          </p:cNvSpPr>
          <p:nvPr>
            <p:ph type="title"/>
          </p:nvPr>
        </p:nvSpPr>
        <p:spPr/>
        <p:txBody>
          <a:bodyPr/>
          <a:lstStyle/>
          <a:p>
            <a:r>
              <a:rPr lang="en-US" dirty="0"/>
              <a:t>More prediction</a:t>
            </a:r>
          </a:p>
        </p:txBody>
      </p:sp>
      <p:sp>
        <p:nvSpPr>
          <p:cNvPr id="3" name="Content Placeholder 2">
            <a:extLst>
              <a:ext uri="{FF2B5EF4-FFF2-40B4-BE49-F238E27FC236}">
                <a16:creationId xmlns:a16="http://schemas.microsoft.com/office/drawing/2014/main" id="{47EC1FE5-8905-5180-78A0-062AF8F848D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4216332"/>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4571-A69E-43FE-980A-2035DFAF48F7}"/>
              </a:ext>
            </a:extLst>
          </p:cNvPr>
          <p:cNvSpPr>
            <a:spLocks noGrp="1"/>
          </p:cNvSpPr>
          <p:nvPr>
            <p:ph type="ctrTitle" sz="quarter"/>
          </p:nvPr>
        </p:nvSpPr>
        <p:spPr/>
        <p:txBody>
          <a:bodyPr>
            <a:normAutofit fontScale="90000"/>
          </a:bodyPr>
          <a:lstStyle/>
          <a:p>
            <a:pPr fontAlgn="auto">
              <a:spcAft>
                <a:spcPts val="0"/>
              </a:spcAft>
              <a:defRPr/>
            </a:pPr>
            <a:r>
              <a:rPr lang="en-US" dirty="0"/>
              <a:t>Infant viewing of social scenes is under genetic control and is atypical in autism </a:t>
            </a:r>
            <a:br>
              <a:rPr lang="en-US" dirty="0"/>
            </a:br>
            <a:endParaRPr lang="en-US" dirty="0"/>
          </a:p>
        </p:txBody>
      </p:sp>
      <p:sp>
        <p:nvSpPr>
          <p:cNvPr id="3" name="Subtitle 2">
            <a:extLst>
              <a:ext uri="{FF2B5EF4-FFF2-40B4-BE49-F238E27FC236}">
                <a16:creationId xmlns:a16="http://schemas.microsoft.com/office/drawing/2014/main" id="{BB9E2682-72EE-480D-BAAB-8E403B1EE136}"/>
              </a:ext>
            </a:extLst>
          </p:cNvPr>
          <p:cNvSpPr>
            <a:spLocks noGrp="1"/>
          </p:cNvSpPr>
          <p:nvPr>
            <p:ph type="subTitle" sz="quarter" idx="1"/>
          </p:nvPr>
        </p:nvSpPr>
        <p:spPr/>
        <p:txBody>
          <a:bodyPr/>
          <a:lstStyle/>
          <a:p>
            <a:pPr fontAlgn="auto">
              <a:spcAft>
                <a:spcPts val="0"/>
              </a:spcAft>
              <a:defRPr/>
            </a:pPr>
            <a:r>
              <a:rPr lang="en-US" dirty="0" err="1"/>
              <a:t>Constantino</a:t>
            </a:r>
            <a:r>
              <a:rPr lang="en-US" dirty="0"/>
              <a:t>, J.N., et. al.., 2017</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“Critical” Initial Formulation</a:t>
            </a:r>
          </a:p>
        </p:txBody>
      </p:sp>
      <p:pic>
        <p:nvPicPr>
          <p:cNvPr id="4" name="Picture 3"/>
          <p:cNvPicPr>
            <a:picLocks noChangeAspect="1"/>
          </p:cNvPicPr>
          <p:nvPr/>
        </p:nvPicPr>
        <p:blipFill>
          <a:blip r:embed="rId3"/>
          <a:stretch>
            <a:fillRect/>
          </a:stretch>
        </p:blipFill>
        <p:spPr>
          <a:xfrm>
            <a:off x="914400" y="1752600"/>
            <a:ext cx="7073900" cy="4483100"/>
          </a:xfrm>
          <a:prstGeom prst="rect">
            <a:avLst/>
          </a:prstGeom>
        </p:spPr>
      </p:pic>
      <p:sp>
        <p:nvSpPr>
          <p:cNvPr id="9" name="Right Arrow 8"/>
          <p:cNvSpPr/>
          <p:nvPr/>
        </p:nvSpPr>
        <p:spPr>
          <a:xfrm rot="20705310">
            <a:off x="2750547" y="2564556"/>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0813619">
            <a:off x="2447360" y="2208212"/>
            <a:ext cx="2209800" cy="381000"/>
          </a:xfrm>
          <a:prstGeom prst="rect">
            <a:avLst/>
          </a:prstGeom>
          <a:noFill/>
        </p:spPr>
        <p:txBody>
          <a:bodyPr wrap="square" rtlCol="0">
            <a:spAutoFit/>
          </a:bodyPr>
          <a:lstStyle/>
          <a:p>
            <a:r>
              <a:rPr lang="en-US" dirty="0"/>
              <a:t>Similarity in timing</a:t>
            </a:r>
          </a:p>
        </p:txBody>
      </p:sp>
      <p:sp>
        <p:nvSpPr>
          <p:cNvPr id="6" name="Right Arrow 5"/>
          <p:cNvSpPr/>
          <p:nvPr/>
        </p:nvSpPr>
        <p:spPr>
          <a:xfrm rot="20705310">
            <a:off x="2750547" y="3673081"/>
            <a:ext cx="1607764" cy="2675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0907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E2A99-14AE-4025-9329-DF4CF5B904EC}"/>
              </a:ext>
            </a:extLst>
          </p:cNvPr>
          <p:cNvSpPr>
            <a:spLocks noGrp="1"/>
          </p:cNvSpPr>
          <p:nvPr>
            <p:ph type="title"/>
          </p:nvPr>
        </p:nvSpPr>
        <p:spPr/>
        <p:txBody>
          <a:bodyPr/>
          <a:lstStyle/>
          <a:p>
            <a:pPr eaLnBrk="1" fontAlgn="auto" hangingPunct="1">
              <a:spcAft>
                <a:spcPts val="0"/>
              </a:spcAft>
              <a:defRPr/>
            </a:pPr>
            <a:r>
              <a:rPr lang="en-US" dirty="0"/>
              <a:t>background</a:t>
            </a:r>
          </a:p>
        </p:txBody>
      </p:sp>
      <p:sp>
        <p:nvSpPr>
          <p:cNvPr id="102403" name="Content Placeholder 4">
            <a:extLst>
              <a:ext uri="{FF2B5EF4-FFF2-40B4-BE49-F238E27FC236}">
                <a16:creationId xmlns:a16="http://schemas.microsoft.com/office/drawing/2014/main" id="{458876BA-480C-4132-A0DB-E315CFF592B0}"/>
              </a:ext>
            </a:extLst>
          </p:cNvPr>
          <p:cNvSpPr>
            <a:spLocks noGrp="1"/>
          </p:cNvSpPr>
          <p:nvPr>
            <p:ph idx="1"/>
          </p:nvPr>
        </p:nvSpPr>
        <p:spPr>
          <a:xfrm>
            <a:off x="855663" y="2228850"/>
            <a:ext cx="7429500" cy="2971800"/>
          </a:xfrm>
        </p:spPr>
        <p:txBody>
          <a:bodyPr>
            <a:normAutofit fontScale="62500" lnSpcReduction="20000"/>
          </a:bodyPr>
          <a:lstStyle/>
          <a:p>
            <a:pPr eaLnBrk="1" hangingPunct="1">
              <a:defRPr/>
            </a:pPr>
            <a:r>
              <a:rPr lang="en-US" altLang="en-US"/>
              <a:t>Autism is broadly defined by behavioral irregularities in social development, that result social and communicative impairments</a:t>
            </a:r>
          </a:p>
          <a:p>
            <a:pPr lvl="1" eaLnBrk="1" hangingPunct="1">
              <a:defRPr/>
            </a:pPr>
            <a:r>
              <a:rPr lang="en-US" altLang="en-US"/>
              <a:t>Within the first 6 months, children who are later diagnosed with ASD show atypical social visual engagement</a:t>
            </a:r>
          </a:p>
          <a:p>
            <a:pPr eaLnBrk="1" hangingPunct="1">
              <a:defRPr/>
            </a:pPr>
            <a:r>
              <a:rPr lang="en-US" altLang="en-US"/>
              <a:t>Authors aimed to explore the genetic structure of factors affecting normative social development </a:t>
            </a:r>
            <a:r>
              <a:rPr lang="mr-IN" altLang="en-US"/>
              <a:t>–</a:t>
            </a:r>
            <a:r>
              <a:rPr lang="en-US" altLang="en-US"/>
              <a:t> specifically visual social engagement</a:t>
            </a:r>
          </a:p>
          <a:p>
            <a:pPr lvl="1" eaLnBrk="1" hangingPunct="1">
              <a:defRPr/>
            </a:pPr>
            <a:r>
              <a:rPr lang="en-US" altLang="en-US"/>
              <a:t>Hypothesizing that typical genetic variation in the population influence individual social development, and are disrupted in autism</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DAF9ED-55BC-46A3-A83C-63BCD3E905FC}"/>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a:solidFill>
                <a:prstClr val="white"/>
              </a:solidFill>
            </a:endParaRPr>
          </a:p>
        </p:txBody>
      </p:sp>
      <p:pic>
        <p:nvPicPr>
          <p:cNvPr id="164867" name="Picture 2">
            <a:extLst>
              <a:ext uri="{FF2B5EF4-FFF2-40B4-BE49-F238E27FC236}">
                <a16:creationId xmlns:a16="http://schemas.microsoft.com/office/drawing/2014/main" id="{EA3FB8AF-0D21-42C6-A353-F52767C8C6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8" y="857250"/>
            <a:ext cx="3044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64D4EC14-8693-46E0-B1DF-E01BE9599357}"/>
              </a:ext>
            </a:extLst>
          </p:cNvPr>
          <p:cNvSpPr>
            <a:spLocks noGrp="1" noRot="1" noChangeAspect="1" noMove="1" noResize="1" noEditPoints="1" noAdjustHandles="1" noChangeArrowheads="1" noChangeShapeType="1" noTextEdit="1"/>
          </p:cNvSpPr>
          <p:nvPr/>
        </p:nvSpPr>
        <p:spPr>
          <a:xfrm>
            <a:off x="0" y="858640"/>
            <a:ext cx="3041716" cy="51435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a:solidFill>
                <a:prstClr val="white"/>
              </a:solidFill>
            </a:endParaRPr>
          </a:p>
        </p:txBody>
      </p:sp>
      <p:pic>
        <p:nvPicPr>
          <p:cNvPr id="164871" name="Picture 2">
            <a:extLst>
              <a:ext uri="{FF2B5EF4-FFF2-40B4-BE49-F238E27FC236}">
                <a16:creationId xmlns:a16="http://schemas.microsoft.com/office/drawing/2014/main" id="{18AD3298-787A-493A-A40C-BF8690C26D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463" y="874713"/>
            <a:ext cx="30591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Content Placeholder 3">
            <a:extLst>
              <a:ext uri="{FF2B5EF4-FFF2-40B4-BE49-F238E27FC236}">
                <a16:creationId xmlns:a16="http://schemas.microsoft.com/office/drawing/2014/main" id="{050F3B7B-A695-42F8-913A-339DDBA7B1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28575"/>
            <a:ext cx="6113463"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8AF489C0-46DC-4AAE-91B7-802B16984B9D}"/>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A2AF5F9E-D7A2-465E-8555-052B883B7D3C}"/>
                </a:ext>
              </a:extLst>
            </p:cNvPr>
            <p:cNvSpPr>
              <a:spLocks noChangeArrowheads="1"/>
            </p:cNvSpPr>
            <p:nvPr/>
          </p:nvSpPr>
          <p:spPr bwMode="auto">
            <a:xfrm>
              <a:off x="114300" y="4763"/>
              <a:ext cx="23813" cy="2181225"/>
            </a:xfrm>
            <a:prstGeom prst="rect">
              <a:avLst/>
            </a:prstGeom>
            <a:grpFill/>
            <a:ln>
              <a:noFill/>
            </a:ln>
            <a:extLst>
              <a:ext uri="{91240B29-F687-4f45-9708-019B960494DF}"/>
            </a:extLst>
          </p:spPr>
        </p:sp>
        <p:sp>
          <p:nvSpPr>
            <p:cNvPr id="22" name="Freeform 6">
              <a:extLst>
                <a:ext uri="{FF2B5EF4-FFF2-40B4-BE49-F238E27FC236}">
                  <a16:creationId xmlns:a16="http://schemas.microsoft.com/office/drawing/2014/main" id="{4C3D4DF6-B0BE-46A1-8531-481CDBA45773}"/>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23" name="Freeform 7">
              <a:extLst>
                <a:ext uri="{FF2B5EF4-FFF2-40B4-BE49-F238E27FC236}">
                  <a16:creationId xmlns:a16="http://schemas.microsoft.com/office/drawing/2014/main" id="{C3FD6089-CA61-4F75-AF8D-875CCA01DE9C}"/>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4" name="Freeform 8">
              <a:extLst>
                <a:ext uri="{FF2B5EF4-FFF2-40B4-BE49-F238E27FC236}">
                  <a16:creationId xmlns:a16="http://schemas.microsoft.com/office/drawing/2014/main" id="{5D1E1B60-D18C-4284-8347-CE81FEC47A41}"/>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extLst>
          </p:spPr>
        </p:sp>
        <p:sp>
          <p:nvSpPr>
            <p:cNvPr id="25" name="Freeform 9">
              <a:extLst>
                <a:ext uri="{FF2B5EF4-FFF2-40B4-BE49-F238E27FC236}">
                  <a16:creationId xmlns:a16="http://schemas.microsoft.com/office/drawing/2014/main" id="{614AA1C3-E043-45DB-9E74-5683AC2EFEFA}"/>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extLst>
          </p:spPr>
        </p:sp>
        <p:sp>
          <p:nvSpPr>
            <p:cNvPr id="26" name="Freeform 10">
              <a:extLst>
                <a:ext uri="{FF2B5EF4-FFF2-40B4-BE49-F238E27FC236}">
                  <a16:creationId xmlns:a16="http://schemas.microsoft.com/office/drawing/2014/main" id="{AC344B00-D8D9-4385-B633-852922ED010A}"/>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extLst>
          </p:spPr>
        </p:sp>
        <p:sp>
          <p:nvSpPr>
            <p:cNvPr id="27" name="Freeform 11">
              <a:extLst>
                <a:ext uri="{FF2B5EF4-FFF2-40B4-BE49-F238E27FC236}">
                  <a16:creationId xmlns:a16="http://schemas.microsoft.com/office/drawing/2014/main" id="{67BB54DE-6835-41B9-BA97-95BF92172B11}"/>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extLst>
          </p:spPr>
        </p:sp>
        <p:sp>
          <p:nvSpPr>
            <p:cNvPr id="28" name="Freeform 12">
              <a:extLst>
                <a:ext uri="{FF2B5EF4-FFF2-40B4-BE49-F238E27FC236}">
                  <a16:creationId xmlns:a16="http://schemas.microsoft.com/office/drawing/2014/main" id="{2F454AC7-6B8A-4894-A620-A7760AF23DD3}"/>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extLst>
          </p:spPr>
        </p:sp>
        <p:sp>
          <p:nvSpPr>
            <p:cNvPr id="29" name="Freeform 13">
              <a:extLst>
                <a:ext uri="{FF2B5EF4-FFF2-40B4-BE49-F238E27FC236}">
                  <a16:creationId xmlns:a16="http://schemas.microsoft.com/office/drawing/2014/main" id="{402FBEBA-C534-4B68-8F3F-C525E6D199CD}"/>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0" name="Freeform 14">
              <a:extLst>
                <a:ext uri="{FF2B5EF4-FFF2-40B4-BE49-F238E27FC236}">
                  <a16:creationId xmlns:a16="http://schemas.microsoft.com/office/drawing/2014/main" id="{B7976DF6-8AAA-4573-BA23-903B6E946747}"/>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extLst>
          </p:spPr>
        </p:sp>
        <p:sp>
          <p:nvSpPr>
            <p:cNvPr id="31" name="Freeform 15">
              <a:extLst>
                <a:ext uri="{FF2B5EF4-FFF2-40B4-BE49-F238E27FC236}">
                  <a16:creationId xmlns:a16="http://schemas.microsoft.com/office/drawing/2014/main" id="{1C1A6CE6-4BFC-450D-8E1E-0D17D9E959E1}"/>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extLst>
          </p:spPr>
        </p:sp>
        <p:sp>
          <p:nvSpPr>
            <p:cNvPr id="32" name="Line 16">
              <a:extLst>
                <a:ext uri="{FF2B5EF4-FFF2-40B4-BE49-F238E27FC236}">
                  <a16:creationId xmlns:a16="http://schemas.microsoft.com/office/drawing/2014/main" id="{85A10AF6-C492-4AE9-97E6-5864E14C4B94}"/>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78E9EA1F-A98F-4B66-B6A8-772A3B6D2FA7}"/>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extLst>
          </p:spPr>
        </p:sp>
        <p:sp>
          <p:nvSpPr>
            <p:cNvPr id="34" name="Freeform 18">
              <a:extLst>
                <a:ext uri="{FF2B5EF4-FFF2-40B4-BE49-F238E27FC236}">
                  <a16:creationId xmlns:a16="http://schemas.microsoft.com/office/drawing/2014/main" id="{F57C387F-AF6A-4B96-ABD8-332DE9B3F37E}"/>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extLst>
          </p:spPr>
        </p:sp>
        <p:sp>
          <p:nvSpPr>
            <p:cNvPr id="35" name="Freeform 19">
              <a:extLst>
                <a:ext uri="{FF2B5EF4-FFF2-40B4-BE49-F238E27FC236}">
                  <a16:creationId xmlns:a16="http://schemas.microsoft.com/office/drawing/2014/main" id="{04816C0A-75E2-4809-8B52-BF64D2A8CB71}"/>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extLst>
          </p:spPr>
        </p:sp>
        <p:sp>
          <p:nvSpPr>
            <p:cNvPr id="36" name="Freeform 20">
              <a:extLst>
                <a:ext uri="{FF2B5EF4-FFF2-40B4-BE49-F238E27FC236}">
                  <a16:creationId xmlns:a16="http://schemas.microsoft.com/office/drawing/2014/main" id="{77BC584A-92F6-47CF-B34C-53DAB65BFF5C}"/>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extLst>
          </p:spPr>
        </p:sp>
        <p:sp>
          <p:nvSpPr>
            <p:cNvPr id="37" name="Rectangle 21">
              <a:extLst>
                <a:ext uri="{FF2B5EF4-FFF2-40B4-BE49-F238E27FC236}">
                  <a16:creationId xmlns:a16="http://schemas.microsoft.com/office/drawing/2014/main" id="{FD594BE8-3F1B-46E3-9D07-3903CE521441}"/>
                </a:ext>
              </a:extLst>
            </p:cNvPr>
            <p:cNvSpPr>
              <a:spLocks noChangeArrowheads="1"/>
            </p:cNvSpPr>
            <p:nvPr/>
          </p:nvSpPr>
          <p:spPr bwMode="auto">
            <a:xfrm>
              <a:off x="133350" y="4662488"/>
              <a:ext cx="23813" cy="2181225"/>
            </a:xfrm>
            <a:prstGeom prst="rect">
              <a:avLst/>
            </a:prstGeom>
            <a:grpFill/>
            <a:ln>
              <a:noFill/>
            </a:ln>
            <a:extLst>
              <a:ext uri="{91240B29-F687-4f45-9708-019B960494DF}"/>
            </a:extLst>
          </p:spPr>
        </p:sp>
        <p:sp>
          <p:nvSpPr>
            <p:cNvPr id="38" name="Freeform 22">
              <a:extLst>
                <a:ext uri="{FF2B5EF4-FFF2-40B4-BE49-F238E27FC236}">
                  <a16:creationId xmlns:a16="http://schemas.microsoft.com/office/drawing/2014/main" id="{B9C3BF93-B620-43A7-924E-A05286A0D9BD}"/>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extLst>
          </p:spPr>
        </p:sp>
        <p:sp>
          <p:nvSpPr>
            <p:cNvPr id="39" name="Freeform 23">
              <a:extLst>
                <a:ext uri="{FF2B5EF4-FFF2-40B4-BE49-F238E27FC236}">
                  <a16:creationId xmlns:a16="http://schemas.microsoft.com/office/drawing/2014/main" id="{125090C4-6E10-4E5E-B506-41CD188E3C47}"/>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40" name="Freeform 24">
              <a:extLst>
                <a:ext uri="{FF2B5EF4-FFF2-40B4-BE49-F238E27FC236}">
                  <a16:creationId xmlns:a16="http://schemas.microsoft.com/office/drawing/2014/main" id="{AE633911-E727-4227-9BE4-850FA8BE5753}"/>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extLst>
          </p:spPr>
        </p:sp>
        <p:sp>
          <p:nvSpPr>
            <p:cNvPr id="41" name="Freeform 25">
              <a:extLst>
                <a:ext uri="{FF2B5EF4-FFF2-40B4-BE49-F238E27FC236}">
                  <a16:creationId xmlns:a16="http://schemas.microsoft.com/office/drawing/2014/main" id="{C3397810-2DBE-4BAC-AAC5-A4DB961E2778}"/>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2" name="Freeform 26">
              <a:extLst>
                <a:ext uri="{FF2B5EF4-FFF2-40B4-BE49-F238E27FC236}">
                  <a16:creationId xmlns:a16="http://schemas.microsoft.com/office/drawing/2014/main" id="{ACCFB003-EADD-47B2-9D4B-89864DB951EE}"/>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extLst>
          </p:spPr>
        </p:sp>
        <p:sp>
          <p:nvSpPr>
            <p:cNvPr id="43" name="Freeform 27">
              <a:extLst>
                <a:ext uri="{FF2B5EF4-FFF2-40B4-BE49-F238E27FC236}">
                  <a16:creationId xmlns:a16="http://schemas.microsoft.com/office/drawing/2014/main" id="{D14D690B-BB6A-43E4-AEC5-C6BE262D5379}"/>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extLst>
          </p:spPr>
        </p:sp>
        <p:sp>
          <p:nvSpPr>
            <p:cNvPr id="44" name="Freeform 28">
              <a:extLst>
                <a:ext uri="{FF2B5EF4-FFF2-40B4-BE49-F238E27FC236}">
                  <a16:creationId xmlns:a16="http://schemas.microsoft.com/office/drawing/2014/main" id="{2D60FA1E-0A73-4DE4-8F15-A161897E536C}"/>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5" name="Freeform 29">
              <a:extLst>
                <a:ext uri="{FF2B5EF4-FFF2-40B4-BE49-F238E27FC236}">
                  <a16:creationId xmlns:a16="http://schemas.microsoft.com/office/drawing/2014/main" id="{B3CE9D80-2145-4974-BA4F-382A03B175B1}"/>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6" name="Freeform 30">
              <a:extLst>
                <a:ext uri="{FF2B5EF4-FFF2-40B4-BE49-F238E27FC236}">
                  <a16:creationId xmlns:a16="http://schemas.microsoft.com/office/drawing/2014/main" id="{4A9E711B-28F3-4FA0-964A-734AF2D4C085}"/>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extLst>
          </p:spPr>
        </p:sp>
        <p:sp>
          <p:nvSpPr>
            <p:cNvPr id="47" name="Freeform 31">
              <a:extLst>
                <a:ext uri="{FF2B5EF4-FFF2-40B4-BE49-F238E27FC236}">
                  <a16:creationId xmlns:a16="http://schemas.microsoft.com/office/drawing/2014/main" id="{DF0EA6C7-9522-4F79-8DA0-E8CA9BD78A7A}"/>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extLst>
          </p:spPr>
        </p:sp>
      </p:grpSp>
      <p:sp>
        <p:nvSpPr>
          <p:cNvPr id="2" name="Title 1">
            <a:extLst>
              <a:ext uri="{FF2B5EF4-FFF2-40B4-BE49-F238E27FC236}">
                <a16:creationId xmlns:a16="http://schemas.microsoft.com/office/drawing/2014/main" id="{B543B878-76D4-465C-B0AC-6E702C8E78F3}"/>
              </a:ext>
            </a:extLst>
          </p:cNvPr>
          <p:cNvSpPr>
            <a:spLocks noGrp="1"/>
          </p:cNvSpPr>
          <p:nvPr>
            <p:ph type="title"/>
          </p:nvPr>
        </p:nvSpPr>
        <p:spPr>
          <a:xfrm>
            <a:off x="641350" y="1320800"/>
            <a:ext cx="2138363" cy="744538"/>
          </a:xfrm>
        </p:spPr>
        <p:txBody>
          <a:bodyPr/>
          <a:lstStyle/>
          <a:p>
            <a:pPr eaLnBrk="1" fontAlgn="auto" hangingPunct="1">
              <a:spcAft>
                <a:spcPts val="0"/>
              </a:spcAft>
              <a:defRPr/>
            </a:pPr>
            <a:r>
              <a:rPr lang="en-US" sz="2400" dirty="0">
                <a:solidFill>
                  <a:srgbClr val="FFFFFF"/>
                </a:solidFill>
              </a:rPr>
              <a:t>Participants</a:t>
            </a:r>
          </a:p>
        </p:txBody>
      </p:sp>
      <p:sp>
        <p:nvSpPr>
          <p:cNvPr id="9" name="Content Placeholder 8">
            <a:extLst>
              <a:ext uri="{FF2B5EF4-FFF2-40B4-BE49-F238E27FC236}">
                <a16:creationId xmlns:a16="http://schemas.microsoft.com/office/drawing/2014/main" id="{74E9FBB1-6272-47B2-91CB-93A25565D73D}"/>
              </a:ext>
            </a:extLst>
          </p:cNvPr>
          <p:cNvSpPr>
            <a:spLocks noGrp="1"/>
          </p:cNvSpPr>
          <p:nvPr>
            <p:ph idx="1"/>
          </p:nvPr>
        </p:nvSpPr>
        <p:spPr>
          <a:xfrm>
            <a:off x="369888" y="1893888"/>
            <a:ext cx="2662237" cy="3617912"/>
          </a:xfrm>
        </p:spPr>
        <p:txBody>
          <a:bodyPr rtlCol="0">
            <a:normAutofit fontScale="47500" lnSpcReduction="20000"/>
          </a:bodyPr>
          <a:lstStyle/>
          <a:p>
            <a:pPr eaLnBrk="1" fontAlgn="auto" hangingPunct="1">
              <a:spcAft>
                <a:spcPts val="0"/>
              </a:spcAft>
              <a:defRPr/>
            </a:pPr>
            <a:r>
              <a:rPr lang="en-US" dirty="0">
                <a:solidFill>
                  <a:schemeClr val="bg1"/>
                </a:solidFill>
              </a:rPr>
              <a:t>338 toddlers, 18-24 months </a:t>
            </a:r>
          </a:p>
          <a:p>
            <a:pPr lvl="1" eaLnBrk="1" fontAlgn="auto" hangingPunct="1">
              <a:spcAft>
                <a:spcPts val="0"/>
              </a:spcAft>
              <a:defRPr/>
            </a:pPr>
            <a:r>
              <a:rPr lang="en-US" dirty="0">
                <a:solidFill>
                  <a:schemeClr val="bg1"/>
                </a:solidFill>
              </a:rPr>
              <a:t>82 monozygotic twins (MZ)</a:t>
            </a:r>
          </a:p>
          <a:p>
            <a:pPr lvl="1" eaLnBrk="1" fontAlgn="auto" hangingPunct="1">
              <a:spcAft>
                <a:spcPts val="0"/>
              </a:spcAft>
              <a:defRPr/>
            </a:pPr>
            <a:r>
              <a:rPr lang="en-US" dirty="0">
                <a:solidFill>
                  <a:schemeClr val="bg1"/>
                </a:solidFill>
              </a:rPr>
              <a:t> 84 dizygotic twins (DZ), </a:t>
            </a:r>
          </a:p>
          <a:p>
            <a:pPr lvl="1" eaLnBrk="1" fontAlgn="auto" hangingPunct="1">
              <a:spcAft>
                <a:spcPts val="0"/>
              </a:spcAft>
              <a:defRPr/>
            </a:pPr>
            <a:r>
              <a:rPr lang="en-US" dirty="0">
                <a:solidFill>
                  <a:schemeClr val="bg1"/>
                </a:solidFill>
              </a:rPr>
              <a:t>84 non-sibling (42 randomized pairs age &amp; sex matched)</a:t>
            </a:r>
          </a:p>
          <a:p>
            <a:pPr lvl="1" eaLnBrk="1" fontAlgn="auto" hangingPunct="1">
              <a:spcAft>
                <a:spcPts val="0"/>
              </a:spcAft>
              <a:defRPr/>
            </a:pPr>
            <a:r>
              <a:rPr lang="en-US" dirty="0">
                <a:solidFill>
                  <a:schemeClr val="bg1"/>
                </a:solidFill>
              </a:rPr>
              <a:t>88 non-twins diagnosed with ASD</a:t>
            </a:r>
          </a:p>
          <a:p>
            <a:pPr eaLnBrk="1" fontAlgn="auto" hangingPunct="1">
              <a:spcAft>
                <a:spcPts val="0"/>
              </a:spcAft>
              <a:defRPr/>
            </a:pPr>
            <a:r>
              <a:rPr lang="en-US" dirty="0">
                <a:solidFill>
                  <a:schemeClr val="bg1"/>
                </a:solidFill>
              </a:rPr>
              <a:t>coinciding with large shifts in language, cognition, and adaptive behavior , and affording wide variation in our trait of interest </a:t>
            </a:r>
          </a:p>
          <a:p>
            <a:pPr eaLnBrk="1" fontAlgn="auto" hangingPunct="1">
              <a:spcAft>
                <a:spcPts val="0"/>
              </a:spcAft>
              <a:defRPr/>
            </a:pPr>
            <a:endParaRPr lang="en-US" dirty="0">
              <a:solidFill>
                <a:schemeClr val="bg1"/>
              </a:solidFill>
            </a:endParaRPr>
          </a:p>
          <a:p>
            <a:pPr eaLnBrk="1" fontAlgn="auto" hangingPunct="1">
              <a:spcAft>
                <a:spcPts val="0"/>
              </a:spcAft>
              <a:defRPr/>
            </a:pPr>
            <a:endParaRPr lang="en-US" sz="1050" dirty="0">
              <a:solidFill>
                <a:schemeClr val="bg1"/>
              </a:solidFill>
            </a:endParaRPr>
          </a:p>
        </p:txBody>
      </p:sp>
      <p:sp>
        <p:nvSpPr>
          <p:cNvPr id="48" name="Content Placeholder 2">
            <a:extLst>
              <a:ext uri="{FF2B5EF4-FFF2-40B4-BE49-F238E27FC236}">
                <a16:creationId xmlns:a16="http://schemas.microsoft.com/office/drawing/2014/main" id="{CF9F9D0E-21CF-40DD-BEEE-9EA00CE7D24F}"/>
              </a:ext>
            </a:extLst>
          </p:cNvPr>
          <p:cNvSpPr txBox="1">
            <a:spLocks/>
          </p:cNvSpPr>
          <p:nvPr/>
        </p:nvSpPr>
        <p:spPr bwMode="auto">
          <a:xfrm>
            <a:off x="3048000" y="4649788"/>
            <a:ext cx="5943600" cy="4646612"/>
          </a:xfrm>
          <a:prstGeom prst="rect">
            <a:avLst/>
          </a:prstGeom>
          <a:noFill/>
          <a:ln w="9525">
            <a:noFill/>
            <a:miter lim="800000"/>
            <a:headEnd/>
            <a:tailEnd/>
          </a:ln>
          <a:effectLst/>
        </p:spPr>
        <p:txBody>
          <a:bodyPr>
            <a:normAutofit/>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10" charset="-128"/>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fontAlgn="auto" hangingPunct="1">
              <a:spcAft>
                <a:spcPts val="0"/>
              </a:spcAft>
              <a:defRPr/>
            </a:pPr>
            <a:r>
              <a:rPr lang="en-US" sz="2000" kern="0" dirty="0"/>
              <a:t>Eye-tracking (using ISCAN) on 27 video based stimuli for ~20 minutes</a:t>
            </a:r>
          </a:p>
          <a:p>
            <a:pPr lvl="1" eaLnBrk="1" fontAlgn="auto" hangingPunct="1">
              <a:spcAft>
                <a:spcPts val="0"/>
              </a:spcAft>
              <a:defRPr/>
            </a:pPr>
            <a:r>
              <a:rPr lang="en-US" sz="2000" kern="0" dirty="0"/>
              <a:t>Adult female speaking directly into camera (didactic interaction with caregiver) </a:t>
            </a:r>
          </a:p>
          <a:p>
            <a:pPr lvl="1" eaLnBrk="1" fontAlgn="auto" hangingPunct="1">
              <a:spcAft>
                <a:spcPts val="0"/>
              </a:spcAft>
              <a:defRPr/>
            </a:pPr>
            <a:r>
              <a:rPr lang="en-US" sz="2000" kern="0" dirty="0"/>
              <a:t>Children playing in a child care setting </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methods</a:t>
            </a:r>
          </a:p>
        </p:txBody>
      </p:sp>
      <p:sp>
        <p:nvSpPr>
          <p:cNvPr id="3" name="Content Placeholder 2"/>
          <p:cNvSpPr>
            <a:spLocks noGrp="1"/>
          </p:cNvSpPr>
          <p:nvPr>
            <p:ph idx="1"/>
          </p:nvPr>
        </p:nvSpPr>
        <p:spPr>
          <a:xfrm>
            <a:off x="9601200" y="2597282"/>
            <a:ext cx="5257800" cy="4495799"/>
          </a:xfrm>
        </p:spPr>
        <p:txBody>
          <a:bodyPr>
            <a:normAutofit/>
          </a:bodyPr>
          <a:lstStyle/>
          <a:p>
            <a:r>
              <a:rPr lang="en-US" dirty="0"/>
              <a:t>Tracked eye gaze during naturalistic “caregiver interaction” videos</a:t>
            </a:r>
          </a:p>
          <a:p>
            <a:r>
              <a:rPr lang="en-US" dirty="0"/>
              <a:t>Measured percentage of visual fixation to eyes, mouth, body and objects in a naturalistic video</a:t>
            </a:r>
          </a:p>
          <a:p>
            <a:r>
              <a:rPr lang="en-US" dirty="0"/>
              <a:t>Tracked over time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92983"/>
            <a:ext cx="3263019" cy="4588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074" y="1489173"/>
            <a:ext cx="3190111" cy="45193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520" y="2895600"/>
            <a:ext cx="1622452" cy="2200827"/>
          </a:xfrm>
          <a:prstGeom prst="rect">
            <a:avLst/>
          </a:prstGeom>
        </p:spPr>
      </p:pic>
    </p:spTree>
    <p:extLst>
      <p:ext uri="{BB962C8B-B14F-4D97-AF65-F5344CB8AC3E}">
        <p14:creationId xmlns:p14="http://schemas.microsoft.com/office/powerpoint/2010/main" val="3479130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93AC-8CF8-4205-9841-5D4C05BF99B9}"/>
              </a:ext>
            </a:extLst>
          </p:cNvPr>
          <p:cNvSpPr>
            <a:spLocks noGrp="1"/>
          </p:cNvSpPr>
          <p:nvPr>
            <p:ph type="title"/>
          </p:nvPr>
        </p:nvSpPr>
        <p:spPr/>
        <p:txBody>
          <a:bodyPr/>
          <a:lstStyle/>
          <a:p>
            <a:pPr eaLnBrk="1" fontAlgn="auto" hangingPunct="1">
              <a:spcAft>
                <a:spcPts val="0"/>
              </a:spcAft>
              <a:defRPr/>
            </a:pPr>
            <a:r>
              <a:rPr lang="en-US" dirty="0"/>
              <a:t>Methods</a:t>
            </a:r>
          </a:p>
        </p:txBody>
      </p:sp>
      <p:sp>
        <p:nvSpPr>
          <p:cNvPr id="3" name="Content Placeholder 2">
            <a:extLst>
              <a:ext uri="{FF2B5EF4-FFF2-40B4-BE49-F238E27FC236}">
                <a16:creationId xmlns:a16="http://schemas.microsoft.com/office/drawing/2014/main" id="{617287D8-E380-4734-A1C7-7F6F92571CAC}"/>
              </a:ext>
            </a:extLst>
          </p:cNvPr>
          <p:cNvSpPr>
            <a:spLocks noGrp="1"/>
          </p:cNvSpPr>
          <p:nvPr>
            <p:ph idx="1"/>
          </p:nvPr>
        </p:nvSpPr>
        <p:spPr/>
        <p:txBody>
          <a:bodyPr rtlCol="0">
            <a:normAutofit/>
          </a:bodyPr>
          <a:lstStyle/>
          <a:p>
            <a:pPr eaLnBrk="1" fontAlgn="auto" hangingPunct="1">
              <a:spcAft>
                <a:spcPts val="0"/>
              </a:spcAft>
              <a:defRPr/>
            </a:pPr>
            <a:r>
              <a:rPr lang="en-US" sz="1950" dirty="0"/>
              <a:t>Each twin or non-sibling tested individually</a:t>
            </a:r>
          </a:p>
          <a:p>
            <a:pPr eaLnBrk="1" fontAlgn="auto" hangingPunct="1">
              <a:spcAft>
                <a:spcPts val="0"/>
              </a:spcAft>
              <a:defRPr/>
            </a:pPr>
            <a:r>
              <a:rPr lang="en-US" sz="1950" dirty="0"/>
              <a:t>Eye-tracking (using ISCAN) on 27 video based stimuli for ~20 minutes</a:t>
            </a:r>
          </a:p>
          <a:p>
            <a:pPr lvl="1" eaLnBrk="1" fontAlgn="auto" hangingPunct="1">
              <a:spcAft>
                <a:spcPts val="0"/>
              </a:spcAft>
              <a:defRPr/>
            </a:pPr>
            <a:r>
              <a:rPr lang="en-US" sz="1800" dirty="0"/>
              <a:t>Adult female speaking directly into camera (didactic interaction with caregiver) </a:t>
            </a:r>
          </a:p>
          <a:p>
            <a:pPr lvl="1" eaLnBrk="1" fontAlgn="auto" hangingPunct="1">
              <a:spcAft>
                <a:spcPts val="0"/>
              </a:spcAft>
              <a:defRPr/>
            </a:pPr>
            <a:r>
              <a:rPr lang="en-US" sz="1800" dirty="0"/>
              <a:t>Children playing in a child care setting </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4605-61F5-467D-98D1-708A1584D100}"/>
              </a:ext>
            </a:extLst>
          </p:cNvPr>
          <p:cNvPicPr>
            <a:picLocks noChangeAspect="1"/>
          </p:cNvPicPr>
          <p:nvPr/>
        </p:nvPicPr>
        <p:blipFill rotWithShape="1">
          <a:blip r:embed="rId3">
            <a:extLst>
              <a:ext uri="{28A0092B-C50C-407E-A947-70E740481C1C}">
                <a14:useLocalDpi xmlns:a14="http://schemas.microsoft.com/office/drawing/2010/main" val="0"/>
              </a:ext>
            </a:extLst>
          </a:blip>
          <a:srcRect l="944" r="2085"/>
          <a:stretch/>
        </p:blipFill>
        <p:spPr>
          <a:xfrm>
            <a:off x="228600" y="1721611"/>
            <a:ext cx="8903763" cy="4637741"/>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le 1">
            <a:extLst>
              <a:ext uri="{FF2B5EF4-FFF2-40B4-BE49-F238E27FC236}">
                <a16:creationId xmlns:a16="http://schemas.microsoft.com/office/drawing/2014/main" id="{A3794952-AB0A-4882-B8B3-6E9667C46DAF}"/>
              </a:ext>
            </a:extLst>
          </p:cNvPr>
          <p:cNvSpPr>
            <a:spLocks noGrp="1"/>
          </p:cNvSpPr>
          <p:nvPr>
            <p:ph type="title"/>
          </p:nvPr>
        </p:nvSpPr>
        <p:spPr>
          <a:xfrm>
            <a:off x="0" y="300038"/>
            <a:ext cx="9144000" cy="1108075"/>
          </a:xfrm>
        </p:spPr>
        <p:txBody>
          <a:bodyPr>
            <a:normAutofit fontScale="90000"/>
          </a:bodyPr>
          <a:lstStyle/>
          <a:p>
            <a:pPr eaLnBrk="1" fontAlgn="auto" hangingPunct="1">
              <a:spcAft>
                <a:spcPts val="0"/>
              </a:spcAft>
              <a:defRPr/>
            </a:pPr>
            <a:r>
              <a:rPr lang="en-US" sz="3600" dirty="0"/>
              <a:t>Gaze time associated with genetic relatedness</a:t>
            </a:r>
          </a:p>
        </p:txBody>
      </p:sp>
      <p:sp>
        <p:nvSpPr>
          <p:cNvPr id="9" name="Content Placeholder 8">
            <a:extLst>
              <a:ext uri="{FF2B5EF4-FFF2-40B4-BE49-F238E27FC236}">
                <a16:creationId xmlns:a16="http://schemas.microsoft.com/office/drawing/2014/main" id="{19EB09EA-6FF9-43B3-AA1C-C7C21EE75BAC}"/>
              </a:ext>
            </a:extLst>
          </p:cNvPr>
          <p:cNvSpPr>
            <a:spLocks noGrp="1"/>
          </p:cNvSpPr>
          <p:nvPr>
            <p:ph idx="1"/>
          </p:nvPr>
        </p:nvSpPr>
        <p:spPr>
          <a:xfrm>
            <a:off x="9448800" y="312738"/>
            <a:ext cx="2449513" cy="2190750"/>
          </a:xfrm>
        </p:spPr>
        <p:txBody>
          <a:bodyPr rtlCol="0" anchor="ctr">
            <a:normAutofit fontScale="62500" lnSpcReduction="20000"/>
          </a:bodyPr>
          <a:lstStyle/>
          <a:p>
            <a:pPr eaLnBrk="1" fontAlgn="auto" hangingPunct="1">
              <a:lnSpc>
                <a:spcPct val="110000"/>
              </a:lnSpc>
              <a:spcAft>
                <a:spcPts val="0"/>
              </a:spcAft>
              <a:defRPr/>
            </a:pPr>
            <a:r>
              <a:rPr lang="en-US" sz="1650" b="1" dirty="0"/>
              <a:t>Aim: measure macro-level social visual engagement, calculating percentages of time spent looking at eye and mouth regions </a:t>
            </a:r>
          </a:p>
          <a:p>
            <a:pPr eaLnBrk="1" fontAlgn="auto" hangingPunct="1">
              <a:lnSpc>
                <a:spcPct val="110000"/>
              </a:lnSpc>
              <a:spcAft>
                <a:spcPts val="0"/>
              </a:spcAft>
              <a:defRPr/>
            </a:pPr>
            <a:r>
              <a:rPr lang="en-US" sz="1650" dirty="0"/>
              <a:t>Concordance in eye (0.91) and mouth (0.86) looking were incredibly high for MZ twins</a:t>
            </a:r>
          </a:p>
          <a:p>
            <a:pPr eaLnBrk="1" fontAlgn="auto" hangingPunct="1">
              <a:lnSpc>
                <a:spcPct val="110000"/>
              </a:lnSpc>
              <a:spcAft>
                <a:spcPts val="0"/>
              </a:spcAft>
              <a:defRPr/>
            </a:pPr>
            <a:r>
              <a:rPr lang="en-US" sz="1650" dirty="0"/>
              <a:t>DZ twins showed much lower correlations for eye (0.35) and mouth (0.44) looking.</a:t>
            </a:r>
          </a:p>
          <a:p>
            <a:pPr eaLnBrk="1" fontAlgn="auto" hangingPunct="1">
              <a:lnSpc>
                <a:spcPct val="110000"/>
              </a:lnSpc>
              <a:spcAft>
                <a:spcPts val="0"/>
              </a:spcAft>
              <a:defRPr/>
            </a:pPr>
            <a:r>
              <a:rPr lang="en-US" sz="1650" dirty="0"/>
              <a:t>Non-siblings showed no significant correlations for either matching </a:t>
            </a:r>
          </a:p>
          <a:p>
            <a:pPr eaLnBrk="1" fontAlgn="auto" hangingPunct="1">
              <a:lnSpc>
                <a:spcPct val="110000"/>
              </a:lnSpc>
              <a:spcAft>
                <a:spcPts val="0"/>
              </a:spcAft>
              <a:defRPr/>
            </a:pPr>
            <a:endParaRPr lang="en-US" sz="1650" dirty="0"/>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C2A7D9-887C-4882-8D94-6A341032096A}"/>
              </a:ext>
            </a:extLst>
          </p:cNvPr>
          <p:cNvSpPr>
            <a:spLocks noGrp="1"/>
          </p:cNvSpPr>
          <p:nvPr>
            <p:ph idx="1"/>
          </p:nvPr>
        </p:nvSpPr>
        <p:spPr>
          <a:xfrm>
            <a:off x="855663" y="949325"/>
            <a:ext cx="7694612" cy="3330575"/>
          </a:xfrm>
        </p:spPr>
        <p:txBody>
          <a:bodyPr rtlCol="0">
            <a:noAutofit/>
          </a:bodyPr>
          <a:lstStyle/>
          <a:p>
            <a:pPr eaLnBrk="1" fontAlgn="auto" hangingPunct="1">
              <a:spcAft>
                <a:spcPts val="0"/>
              </a:spcAft>
              <a:defRPr/>
            </a:pPr>
            <a:r>
              <a:rPr lang="en-US" sz="1725" dirty="0"/>
              <a:t>To test specificity of social engagement measurements, they compared eye-looking with 1) time spent looking at non-social content and 2) time spent attending to task </a:t>
            </a:r>
          </a:p>
          <a:p>
            <a:pPr eaLnBrk="1" fontAlgn="auto" hangingPunct="1">
              <a:spcAft>
                <a:spcPts val="0"/>
              </a:spcAft>
              <a:defRPr/>
            </a:pPr>
            <a:r>
              <a:rPr lang="en-US" sz="1725" dirty="0"/>
              <a:t>MZ twins, eye-looking (0.91) was significantly more concordant than non-social object-looking (0.66) and more concordant than time spent attending to task (0.46)</a:t>
            </a:r>
          </a:p>
          <a:p>
            <a:pPr eaLnBrk="1" fontAlgn="auto" hangingPunct="1">
              <a:spcAft>
                <a:spcPts val="0"/>
              </a:spcAft>
              <a:defRPr/>
            </a:pPr>
            <a:r>
              <a:rPr lang="en-US" sz="1725" dirty="0"/>
              <a:t>DZ twins, eye-looking (0.35) was not more concordant than either object-looking (0.09) or attention to task (0.34), and Non-siblings, showed no significant correlations</a:t>
            </a:r>
          </a:p>
          <a:p>
            <a:pPr eaLnBrk="1" fontAlgn="auto" hangingPunct="1">
              <a:spcAft>
                <a:spcPts val="0"/>
              </a:spcAft>
              <a:defRPr/>
            </a:pPr>
            <a:r>
              <a:rPr lang="en-US" sz="1725" dirty="0"/>
              <a:t>While heritable effects of domain general visual attention are likely to be observable in other contexts, these analyses indicate effects that are differentially social.</a:t>
            </a:r>
          </a:p>
          <a:p>
            <a:pPr eaLnBrk="1" fontAlgn="auto" hangingPunct="1">
              <a:spcAft>
                <a:spcPts val="0"/>
              </a:spcAft>
              <a:defRPr/>
            </a:pPr>
            <a:endParaRPr lang="en-US" sz="1725" dirty="0"/>
          </a:p>
        </p:txBody>
      </p:sp>
      <p:pic>
        <p:nvPicPr>
          <p:cNvPr id="169987" name="Picture 3">
            <a:extLst>
              <a:ext uri="{FF2B5EF4-FFF2-40B4-BE49-F238E27FC236}">
                <a16:creationId xmlns:a16="http://schemas.microsoft.com/office/drawing/2014/main" id="{08BD9199-F101-42B8-9A4D-25A1206958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3" y="4057650"/>
            <a:ext cx="7429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F890C0-4707-4106-A4DD-515A3B5A850A}"/>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a:solidFill>
                <a:prstClr val="white"/>
              </a:solidFill>
            </a:endParaRPr>
          </a:p>
        </p:txBody>
      </p:sp>
      <p:pic>
        <p:nvPicPr>
          <p:cNvPr id="172037" name="Picture 2">
            <a:extLst>
              <a:ext uri="{FF2B5EF4-FFF2-40B4-BE49-F238E27FC236}">
                <a16:creationId xmlns:a16="http://schemas.microsoft.com/office/drawing/2014/main" id="{E2660438-DD01-40C6-BCEE-E275B77F22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33B416E-E350-42D0-B4FB-663EEB127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194" y="2284810"/>
            <a:ext cx="5275808" cy="224221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693AB75-D1D0-42B2-8D65-F8E0F6B8B305}"/>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E24EF8C-5259-4005-BF97-7C30D19C42C2}"/>
                </a:ext>
              </a:extLst>
            </p:cNvPr>
            <p:cNvSpPr>
              <a:spLocks noChangeArrowheads="1"/>
            </p:cNvSpPr>
            <p:nvPr/>
          </p:nvSpPr>
          <p:spPr bwMode="auto">
            <a:xfrm>
              <a:off x="114300" y="4763"/>
              <a:ext cx="23813" cy="2181225"/>
            </a:xfrm>
            <a:prstGeom prst="rect">
              <a:avLst/>
            </a:prstGeom>
            <a:grpFill/>
            <a:ln>
              <a:noFill/>
            </a:ln>
            <a:extLst>
              <a:ext uri="{91240B29-F687-4f45-9708-019B960494DF}"/>
            </a:extLst>
          </p:spPr>
        </p:sp>
        <p:sp>
          <p:nvSpPr>
            <p:cNvPr id="15" name="Freeform 6">
              <a:extLst>
                <a:ext uri="{FF2B5EF4-FFF2-40B4-BE49-F238E27FC236}">
                  <a16:creationId xmlns:a16="http://schemas.microsoft.com/office/drawing/2014/main" id="{5E63FBBC-BA3B-49CD-B45A-775A5D7BFB58}"/>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16" name="Freeform 7">
              <a:extLst>
                <a:ext uri="{FF2B5EF4-FFF2-40B4-BE49-F238E27FC236}">
                  <a16:creationId xmlns:a16="http://schemas.microsoft.com/office/drawing/2014/main" id="{800EB060-7127-4AF5-9E9F-774A29F4C747}"/>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17" name="Freeform 8">
              <a:extLst>
                <a:ext uri="{FF2B5EF4-FFF2-40B4-BE49-F238E27FC236}">
                  <a16:creationId xmlns:a16="http://schemas.microsoft.com/office/drawing/2014/main" id="{17182046-6925-4F88-914E-3B52B12CFB8D}"/>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extLst>
          </p:spPr>
        </p:sp>
        <p:sp>
          <p:nvSpPr>
            <p:cNvPr id="18" name="Freeform 9">
              <a:extLst>
                <a:ext uri="{FF2B5EF4-FFF2-40B4-BE49-F238E27FC236}">
                  <a16:creationId xmlns:a16="http://schemas.microsoft.com/office/drawing/2014/main" id="{6F81234F-5D88-4165-B0A1-CAEFE69A7265}"/>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extLst>
          </p:spPr>
        </p:sp>
        <p:sp>
          <p:nvSpPr>
            <p:cNvPr id="19" name="Freeform 10">
              <a:extLst>
                <a:ext uri="{FF2B5EF4-FFF2-40B4-BE49-F238E27FC236}">
                  <a16:creationId xmlns:a16="http://schemas.microsoft.com/office/drawing/2014/main" id="{D0DCACE3-D13C-462F-BD5D-3112E243C90F}"/>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extLst>
          </p:spPr>
        </p:sp>
        <p:sp>
          <p:nvSpPr>
            <p:cNvPr id="20" name="Freeform 11">
              <a:extLst>
                <a:ext uri="{FF2B5EF4-FFF2-40B4-BE49-F238E27FC236}">
                  <a16:creationId xmlns:a16="http://schemas.microsoft.com/office/drawing/2014/main" id="{595144C6-724B-41F1-B501-4E7741575D30}"/>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extLst>
          </p:spPr>
        </p:sp>
        <p:sp>
          <p:nvSpPr>
            <p:cNvPr id="21" name="Freeform 12">
              <a:extLst>
                <a:ext uri="{FF2B5EF4-FFF2-40B4-BE49-F238E27FC236}">
                  <a16:creationId xmlns:a16="http://schemas.microsoft.com/office/drawing/2014/main" id="{06ECBC6C-7006-4094-8362-E580EAF4F489}"/>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extLst>
          </p:spPr>
        </p:sp>
        <p:sp>
          <p:nvSpPr>
            <p:cNvPr id="22" name="Freeform 13">
              <a:extLst>
                <a:ext uri="{FF2B5EF4-FFF2-40B4-BE49-F238E27FC236}">
                  <a16:creationId xmlns:a16="http://schemas.microsoft.com/office/drawing/2014/main" id="{6BEAA687-F08E-4A06-937D-3903E362517B}"/>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3" name="Freeform 14">
              <a:extLst>
                <a:ext uri="{FF2B5EF4-FFF2-40B4-BE49-F238E27FC236}">
                  <a16:creationId xmlns:a16="http://schemas.microsoft.com/office/drawing/2014/main" id="{79472F9A-1156-4D73-83D3-2C2920CCCF06}"/>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extLst>
          </p:spPr>
        </p:sp>
        <p:sp>
          <p:nvSpPr>
            <p:cNvPr id="24" name="Freeform 15">
              <a:extLst>
                <a:ext uri="{FF2B5EF4-FFF2-40B4-BE49-F238E27FC236}">
                  <a16:creationId xmlns:a16="http://schemas.microsoft.com/office/drawing/2014/main" id="{44188E7F-3E66-4AF9-A332-88B33903B2D1}"/>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extLst>
          </p:spPr>
        </p:sp>
        <p:sp>
          <p:nvSpPr>
            <p:cNvPr id="25" name="Line 16">
              <a:extLst>
                <a:ext uri="{FF2B5EF4-FFF2-40B4-BE49-F238E27FC236}">
                  <a16:creationId xmlns:a16="http://schemas.microsoft.com/office/drawing/2014/main" id="{5F473752-584F-4536-A3B7-438B2BBB80AA}"/>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EB073FF8-BC78-45E7-9965-C0B20954BD76}"/>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extLst>
          </p:spPr>
        </p:sp>
        <p:sp>
          <p:nvSpPr>
            <p:cNvPr id="27" name="Freeform 18">
              <a:extLst>
                <a:ext uri="{FF2B5EF4-FFF2-40B4-BE49-F238E27FC236}">
                  <a16:creationId xmlns:a16="http://schemas.microsoft.com/office/drawing/2014/main" id="{E98F85D9-74BE-4C93-BB9C-2D524F0BC1D0}"/>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extLst>
          </p:spPr>
        </p:sp>
        <p:sp>
          <p:nvSpPr>
            <p:cNvPr id="28" name="Freeform 19">
              <a:extLst>
                <a:ext uri="{FF2B5EF4-FFF2-40B4-BE49-F238E27FC236}">
                  <a16:creationId xmlns:a16="http://schemas.microsoft.com/office/drawing/2014/main" id="{AB1DC9DC-4E34-43E4-8A4D-3CAB0F5978C2}"/>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extLst>
          </p:spPr>
        </p:sp>
        <p:sp>
          <p:nvSpPr>
            <p:cNvPr id="29" name="Freeform 20">
              <a:extLst>
                <a:ext uri="{FF2B5EF4-FFF2-40B4-BE49-F238E27FC236}">
                  <a16:creationId xmlns:a16="http://schemas.microsoft.com/office/drawing/2014/main" id="{8038A153-F0AA-4458-A985-C4F5656ACAE1}"/>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extLst>
          </p:spPr>
        </p:sp>
        <p:sp>
          <p:nvSpPr>
            <p:cNvPr id="30" name="Rectangle 21">
              <a:extLst>
                <a:ext uri="{FF2B5EF4-FFF2-40B4-BE49-F238E27FC236}">
                  <a16:creationId xmlns:a16="http://schemas.microsoft.com/office/drawing/2014/main" id="{E6388746-50ED-4FC4-A728-7FB18F13E1CB}"/>
                </a:ext>
              </a:extLst>
            </p:cNvPr>
            <p:cNvSpPr>
              <a:spLocks noChangeArrowheads="1"/>
            </p:cNvSpPr>
            <p:nvPr/>
          </p:nvSpPr>
          <p:spPr bwMode="auto">
            <a:xfrm>
              <a:off x="133350" y="4662488"/>
              <a:ext cx="23813" cy="2181225"/>
            </a:xfrm>
            <a:prstGeom prst="rect">
              <a:avLst/>
            </a:prstGeom>
            <a:grpFill/>
            <a:ln>
              <a:noFill/>
            </a:ln>
            <a:extLst>
              <a:ext uri="{91240B29-F687-4f45-9708-019B960494DF}"/>
            </a:extLst>
          </p:spPr>
        </p:sp>
        <p:sp>
          <p:nvSpPr>
            <p:cNvPr id="31" name="Freeform 22">
              <a:extLst>
                <a:ext uri="{FF2B5EF4-FFF2-40B4-BE49-F238E27FC236}">
                  <a16:creationId xmlns:a16="http://schemas.microsoft.com/office/drawing/2014/main" id="{10DA0569-DCF8-47A0-9E56-5F6D96E5AEDA}"/>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extLst>
          </p:spPr>
        </p:sp>
        <p:sp>
          <p:nvSpPr>
            <p:cNvPr id="32" name="Freeform 23">
              <a:extLst>
                <a:ext uri="{FF2B5EF4-FFF2-40B4-BE49-F238E27FC236}">
                  <a16:creationId xmlns:a16="http://schemas.microsoft.com/office/drawing/2014/main" id="{3AC9338B-BC81-459A-A786-126B585EF776}"/>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33" name="Freeform 24">
              <a:extLst>
                <a:ext uri="{FF2B5EF4-FFF2-40B4-BE49-F238E27FC236}">
                  <a16:creationId xmlns:a16="http://schemas.microsoft.com/office/drawing/2014/main" id="{2D117DA3-3AF5-407B-8F2A-580C9C45F608}"/>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extLst>
          </p:spPr>
        </p:sp>
        <p:sp>
          <p:nvSpPr>
            <p:cNvPr id="34" name="Freeform 25">
              <a:extLst>
                <a:ext uri="{FF2B5EF4-FFF2-40B4-BE49-F238E27FC236}">
                  <a16:creationId xmlns:a16="http://schemas.microsoft.com/office/drawing/2014/main" id="{B85D7CB6-4829-4E68-A1EE-0289D2C9F8F5}"/>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5" name="Freeform 26">
              <a:extLst>
                <a:ext uri="{FF2B5EF4-FFF2-40B4-BE49-F238E27FC236}">
                  <a16:creationId xmlns:a16="http://schemas.microsoft.com/office/drawing/2014/main" id="{1587121D-4A7A-4F15-9422-291CFF251CA4}"/>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extLst>
          </p:spPr>
        </p:sp>
        <p:sp>
          <p:nvSpPr>
            <p:cNvPr id="36" name="Freeform 27">
              <a:extLst>
                <a:ext uri="{FF2B5EF4-FFF2-40B4-BE49-F238E27FC236}">
                  <a16:creationId xmlns:a16="http://schemas.microsoft.com/office/drawing/2014/main" id="{A0B41B97-2F1D-4BCF-8AE7-8632F5641AF1}"/>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extLst>
          </p:spPr>
        </p:sp>
        <p:sp>
          <p:nvSpPr>
            <p:cNvPr id="37" name="Freeform 28">
              <a:extLst>
                <a:ext uri="{FF2B5EF4-FFF2-40B4-BE49-F238E27FC236}">
                  <a16:creationId xmlns:a16="http://schemas.microsoft.com/office/drawing/2014/main" id="{C3003E9B-2112-4180-BFB2-12BDC9042CA4}"/>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8" name="Freeform 29">
              <a:extLst>
                <a:ext uri="{FF2B5EF4-FFF2-40B4-BE49-F238E27FC236}">
                  <a16:creationId xmlns:a16="http://schemas.microsoft.com/office/drawing/2014/main" id="{E1D734B0-3E27-4762-AC9C-6C02DE0B6575}"/>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9" name="Freeform 30">
              <a:extLst>
                <a:ext uri="{FF2B5EF4-FFF2-40B4-BE49-F238E27FC236}">
                  <a16:creationId xmlns:a16="http://schemas.microsoft.com/office/drawing/2014/main" id="{530849AD-31CC-4505-BEA0-51D72F474D19}"/>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extLst>
          </p:spPr>
        </p:sp>
        <p:sp>
          <p:nvSpPr>
            <p:cNvPr id="40" name="Freeform 31">
              <a:extLst>
                <a:ext uri="{FF2B5EF4-FFF2-40B4-BE49-F238E27FC236}">
                  <a16:creationId xmlns:a16="http://schemas.microsoft.com/office/drawing/2014/main" id="{C31E471A-53F4-45E3-B000-AFF99862FBC3}"/>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extLst>
          </p:spPr>
        </p:sp>
      </p:grpSp>
      <p:sp>
        <p:nvSpPr>
          <p:cNvPr id="2" name="Title 1">
            <a:extLst>
              <a:ext uri="{FF2B5EF4-FFF2-40B4-BE49-F238E27FC236}">
                <a16:creationId xmlns:a16="http://schemas.microsoft.com/office/drawing/2014/main" id="{49D4B4DC-FF45-4FEF-A1C8-3DE41A5F93C2}"/>
              </a:ext>
            </a:extLst>
          </p:cNvPr>
          <p:cNvSpPr>
            <a:spLocks noGrp="1"/>
          </p:cNvSpPr>
          <p:nvPr>
            <p:ph type="title"/>
          </p:nvPr>
        </p:nvSpPr>
        <p:spPr>
          <a:xfrm>
            <a:off x="855663" y="1055688"/>
            <a:ext cx="8013700" cy="1108075"/>
          </a:xfrm>
        </p:spPr>
        <p:txBody>
          <a:bodyPr/>
          <a:lstStyle/>
          <a:p>
            <a:pPr eaLnBrk="1" fontAlgn="auto" hangingPunct="1">
              <a:spcAft>
                <a:spcPts val="0"/>
              </a:spcAft>
              <a:defRPr/>
            </a:pPr>
            <a:r>
              <a:rPr lang="en-US" sz="3600" dirty="0"/>
              <a:t>Experiment 2</a:t>
            </a:r>
          </a:p>
        </p:txBody>
      </p:sp>
      <p:sp>
        <p:nvSpPr>
          <p:cNvPr id="3" name="Content Placeholder 2">
            <a:extLst>
              <a:ext uri="{FF2B5EF4-FFF2-40B4-BE49-F238E27FC236}">
                <a16:creationId xmlns:a16="http://schemas.microsoft.com/office/drawing/2014/main" id="{E979880B-595B-491B-85B4-9CD09D08279B}"/>
              </a:ext>
            </a:extLst>
          </p:cNvPr>
          <p:cNvSpPr>
            <a:spLocks noGrp="1"/>
          </p:cNvSpPr>
          <p:nvPr>
            <p:ph idx="1"/>
          </p:nvPr>
        </p:nvSpPr>
        <p:spPr>
          <a:xfrm>
            <a:off x="611188" y="1701800"/>
            <a:ext cx="3108325" cy="3452813"/>
          </a:xfrm>
        </p:spPr>
        <p:txBody>
          <a:bodyPr rtlCol="0">
            <a:noAutofit/>
          </a:bodyPr>
          <a:lstStyle/>
          <a:p>
            <a:pPr eaLnBrk="1" fontAlgn="auto" hangingPunct="1">
              <a:spcAft>
                <a:spcPts val="0"/>
              </a:spcAft>
              <a:defRPr/>
            </a:pPr>
            <a:r>
              <a:rPr lang="en-US" sz="1650" dirty="0"/>
              <a:t>Aim: to measure moment-by-moment  micro-level instances of social visual engagement, testing (in tens of milliseconds) concordance in timing and direction of eye movements, and location of visual fixation</a:t>
            </a:r>
          </a:p>
          <a:p>
            <a:pPr eaLnBrk="1" fontAlgn="auto" hangingPunct="1">
              <a:spcAft>
                <a:spcPts val="0"/>
              </a:spcAft>
              <a:defRPr/>
            </a:pPr>
            <a:r>
              <a:rPr lang="en-US" sz="1650" dirty="0"/>
              <a:t>Example of MZ (top, blue) and DZ (bottom red/orange) eye position data</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E26EA2F-56ED-4D13-8C43-CAE6EACD1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88" y="1000401"/>
            <a:ext cx="7364894" cy="182281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12643" name="Content Placeholder 8">
            <a:extLst>
              <a:ext uri="{FF2B5EF4-FFF2-40B4-BE49-F238E27FC236}">
                <a16:creationId xmlns:a16="http://schemas.microsoft.com/office/drawing/2014/main" id="{029E2A44-C5D7-4786-9F83-DABAF0BF155B}"/>
              </a:ext>
            </a:extLst>
          </p:cNvPr>
          <p:cNvSpPr>
            <a:spLocks noGrp="1"/>
          </p:cNvSpPr>
          <p:nvPr>
            <p:ph idx="1"/>
          </p:nvPr>
        </p:nvSpPr>
        <p:spPr>
          <a:xfrm>
            <a:off x="1263650" y="3079750"/>
            <a:ext cx="7132638" cy="2365375"/>
          </a:xfrm>
        </p:spPr>
        <p:txBody>
          <a:bodyPr>
            <a:normAutofit fontScale="70000" lnSpcReduction="20000"/>
          </a:bodyPr>
          <a:lstStyle/>
          <a:p>
            <a:pPr eaLnBrk="1" hangingPunct="1">
              <a:spcBef>
                <a:spcPct val="0"/>
              </a:spcBef>
              <a:buSzTx/>
              <a:defRPr/>
            </a:pPr>
            <a:r>
              <a:rPr lang="en-US" altLang="en-US"/>
              <a:t>To analyze the concordance in timing of eye movement, they used schematic peristimulus time histograms to show probability of co-occurring  eye movements</a:t>
            </a:r>
          </a:p>
          <a:p>
            <a:pPr eaLnBrk="1" hangingPunct="1">
              <a:spcBef>
                <a:spcPct val="0"/>
              </a:spcBef>
              <a:buSzTx/>
              <a:defRPr/>
            </a:pPr>
            <a:r>
              <a:rPr lang="en-US" altLang="en-US"/>
              <a:t>DZ show a slight increase in the probability for time-locked instances of eye-movement concordance</a:t>
            </a:r>
          </a:p>
          <a:p>
            <a:pPr eaLnBrk="1" hangingPunct="1">
              <a:spcBef>
                <a:spcPct val="0"/>
              </a:spcBef>
              <a:buSzTx/>
              <a:defRPr/>
            </a:pPr>
            <a:r>
              <a:rPr lang="en-US" altLang="en-US"/>
              <a:t>MZ twins show a larger increase </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EBE0B0-C73C-40F5-B096-FBDD9D8E0A9B}"/>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a:solidFill>
                <a:prstClr val="white"/>
              </a:solidFill>
            </a:endParaRPr>
          </a:p>
        </p:txBody>
      </p:sp>
      <p:pic>
        <p:nvPicPr>
          <p:cNvPr id="176133" name="Picture 2">
            <a:extLst>
              <a:ext uri="{FF2B5EF4-FFF2-40B4-BE49-F238E27FC236}">
                <a16:creationId xmlns:a16="http://schemas.microsoft.com/office/drawing/2014/main" id="{447AFB90-BB00-46AB-9F14-BE6D280E38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924F2225-D8EE-47B6-9B8B-C0B569CADB90}"/>
              </a:ext>
            </a:extLst>
          </p:cNvPr>
          <p:cNvPicPr>
            <a:picLocks noChangeAspect="1"/>
          </p:cNvPicPr>
          <p:nvPr/>
        </p:nvPicPr>
        <p:blipFill rotWithShape="1">
          <a:blip r:embed="rId4">
            <a:extLst>
              <a:ext uri="{28A0092B-C50C-407E-A947-70E740481C1C}">
                <a14:useLocalDpi xmlns:a14="http://schemas.microsoft.com/office/drawing/2010/main" val="0"/>
              </a:ext>
            </a:extLst>
          </a:blip>
          <a:srcRect t="4089" r="-263" b="3283"/>
          <a:stretch/>
        </p:blipFill>
        <p:spPr>
          <a:xfrm>
            <a:off x="994825" y="1108233"/>
            <a:ext cx="7318658" cy="191500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B3E48B4-7BC7-40B0-995D-4BB198A829CF}"/>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F16E8679-C65C-4287-A31D-5E1B2822A2DC}"/>
                </a:ext>
              </a:extLst>
            </p:cNvPr>
            <p:cNvSpPr>
              <a:spLocks noChangeArrowheads="1"/>
            </p:cNvSpPr>
            <p:nvPr/>
          </p:nvSpPr>
          <p:spPr bwMode="auto">
            <a:xfrm>
              <a:off x="114300" y="4763"/>
              <a:ext cx="23813" cy="2181225"/>
            </a:xfrm>
            <a:prstGeom prst="rect">
              <a:avLst/>
            </a:prstGeom>
            <a:grpFill/>
            <a:ln>
              <a:noFill/>
            </a:ln>
            <a:extLst>
              <a:ext uri="{91240B29-F687-4f45-9708-019B960494DF}"/>
            </a:extLst>
          </p:spPr>
        </p:sp>
        <p:sp>
          <p:nvSpPr>
            <p:cNvPr id="18" name="Freeform 6">
              <a:extLst>
                <a:ext uri="{FF2B5EF4-FFF2-40B4-BE49-F238E27FC236}">
                  <a16:creationId xmlns:a16="http://schemas.microsoft.com/office/drawing/2014/main" id="{6EAC1042-CD7E-4C93-AEE8-2CDC381A0DF4}"/>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19" name="Freeform 7">
              <a:extLst>
                <a:ext uri="{FF2B5EF4-FFF2-40B4-BE49-F238E27FC236}">
                  <a16:creationId xmlns:a16="http://schemas.microsoft.com/office/drawing/2014/main" id="{8679F98B-3D84-4A78-984B-0C88130DE8DA}"/>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0" name="Freeform 8">
              <a:extLst>
                <a:ext uri="{FF2B5EF4-FFF2-40B4-BE49-F238E27FC236}">
                  <a16:creationId xmlns:a16="http://schemas.microsoft.com/office/drawing/2014/main" id="{993D89C8-AD26-4848-873B-A7C74950FA6C}"/>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extLst>
          </p:spPr>
        </p:sp>
        <p:sp>
          <p:nvSpPr>
            <p:cNvPr id="21" name="Freeform 9">
              <a:extLst>
                <a:ext uri="{FF2B5EF4-FFF2-40B4-BE49-F238E27FC236}">
                  <a16:creationId xmlns:a16="http://schemas.microsoft.com/office/drawing/2014/main" id="{95D19FD2-2D26-45A2-A547-CB0FDADD2905}"/>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extLst>
          </p:spPr>
        </p:sp>
        <p:sp>
          <p:nvSpPr>
            <p:cNvPr id="22" name="Freeform 10">
              <a:extLst>
                <a:ext uri="{FF2B5EF4-FFF2-40B4-BE49-F238E27FC236}">
                  <a16:creationId xmlns:a16="http://schemas.microsoft.com/office/drawing/2014/main" id="{4FDCAF92-7FD0-4A63-B7F4-6E3C6C19C0EC}"/>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extLst>
          </p:spPr>
        </p:sp>
        <p:sp>
          <p:nvSpPr>
            <p:cNvPr id="23" name="Freeform 11">
              <a:extLst>
                <a:ext uri="{FF2B5EF4-FFF2-40B4-BE49-F238E27FC236}">
                  <a16:creationId xmlns:a16="http://schemas.microsoft.com/office/drawing/2014/main" id="{B9B6C98C-9C50-4D90-B9AA-51A1A09B02BA}"/>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extLst>
          </p:spPr>
        </p:sp>
        <p:sp>
          <p:nvSpPr>
            <p:cNvPr id="24" name="Freeform 12">
              <a:extLst>
                <a:ext uri="{FF2B5EF4-FFF2-40B4-BE49-F238E27FC236}">
                  <a16:creationId xmlns:a16="http://schemas.microsoft.com/office/drawing/2014/main" id="{BCA2B6CC-63F4-4F2D-9DFB-16604D9FD256}"/>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extLst>
          </p:spPr>
        </p:sp>
        <p:sp>
          <p:nvSpPr>
            <p:cNvPr id="25" name="Freeform 13">
              <a:extLst>
                <a:ext uri="{FF2B5EF4-FFF2-40B4-BE49-F238E27FC236}">
                  <a16:creationId xmlns:a16="http://schemas.microsoft.com/office/drawing/2014/main" id="{C39CDDB2-4F28-4B34-B87B-988D4267BEE9}"/>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6" name="Freeform 14">
              <a:extLst>
                <a:ext uri="{FF2B5EF4-FFF2-40B4-BE49-F238E27FC236}">
                  <a16:creationId xmlns:a16="http://schemas.microsoft.com/office/drawing/2014/main" id="{FDE8C00E-FFE6-4FA0-A206-0A603AF91D8B}"/>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extLst>
          </p:spPr>
        </p:sp>
        <p:sp>
          <p:nvSpPr>
            <p:cNvPr id="27" name="Freeform 15">
              <a:extLst>
                <a:ext uri="{FF2B5EF4-FFF2-40B4-BE49-F238E27FC236}">
                  <a16:creationId xmlns:a16="http://schemas.microsoft.com/office/drawing/2014/main" id="{591E0CDF-8FAC-43D7-931D-79AA8AFE9371}"/>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extLst>
          </p:spPr>
        </p:sp>
        <p:sp>
          <p:nvSpPr>
            <p:cNvPr id="28" name="Line 16">
              <a:extLst>
                <a:ext uri="{FF2B5EF4-FFF2-40B4-BE49-F238E27FC236}">
                  <a16:creationId xmlns:a16="http://schemas.microsoft.com/office/drawing/2014/main" id="{0CFD5BC2-79A5-4F7F-A18B-45234F9CBAE3}"/>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B35AF99F-D492-4439-B105-151789D9A18F}"/>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extLst>
          </p:spPr>
        </p:sp>
        <p:sp>
          <p:nvSpPr>
            <p:cNvPr id="30" name="Freeform 18">
              <a:extLst>
                <a:ext uri="{FF2B5EF4-FFF2-40B4-BE49-F238E27FC236}">
                  <a16:creationId xmlns:a16="http://schemas.microsoft.com/office/drawing/2014/main" id="{80F7D8F9-6108-4FB2-AA4A-8740FE925EF7}"/>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extLst>
          </p:spPr>
        </p:sp>
        <p:sp>
          <p:nvSpPr>
            <p:cNvPr id="31" name="Freeform 19">
              <a:extLst>
                <a:ext uri="{FF2B5EF4-FFF2-40B4-BE49-F238E27FC236}">
                  <a16:creationId xmlns:a16="http://schemas.microsoft.com/office/drawing/2014/main" id="{E81AF340-0017-420E-B42A-0960D77C16A1}"/>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extLst>
          </p:spPr>
        </p:sp>
        <p:sp>
          <p:nvSpPr>
            <p:cNvPr id="32" name="Freeform 20">
              <a:extLst>
                <a:ext uri="{FF2B5EF4-FFF2-40B4-BE49-F238E27FC236}">
                  <a16:creationId xmlns:a16="http://schemas.microsoft.com/office/drawing/2014/main" id="{32C28EA4-C2E5-4973-9020-4D2E737FB531}"/>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extLst>
          </p:spPr>
        </p:sp>
        <p:sp>
          <p:nvSpPr>
            <p:cNvPr id="33" name="Rectangle 21">
              <a:extLst>
                <a:ext uri="{FF2B5EF4-FFF2-40B4-BE49-F238E27FC236}">
                  <a16:creationId xmlns:a16="http://schemas.microsoft.com/office/drawing/2014/main" id="{E568B129-9239-4DB6-A46E-E78973B63228}"/>
                </a:ext>
              </a:extLst>
            </p:cNvPr>
            <p:cNvSpPr>
              <a:spLocks noChangeArrowheads="1"/>
            </p:cNvSpPr>
            <p:nvPr/>
          </p:nvSpPr>
          <p:spPr bwMode="auto">
            <a:xfrm>
              <a:off x="133350" y="4662488"/>
              <a:ext cx="23813" cy="2181225"/>
            </a:xfrm>
            <a:prstGeom prst="rect">
              <a:avLst/>
            </a:prstGeom>
            <a:grpFill/>
            <a:ln>
              <a:noFill/>
            </a:ln>
            <a:extLst>
              <a:ext uri="{91240B29-F687-4f45-9708-019B960494DF}"/>
            </a:extLst>
          </p:spPr>
        </p:sp>
        <p:sp>
          <p:nvSpPr>
            <p:cNvPr id="34" name="Freeform 22">
              <a:extLst>
                <a:ext uri="{FF2B5EF4-FFF2-40B4-BE49-F238E27FC236}">
                  <a16:creationId xmlns:a16="http://schemas.microsoft.com/office/drawing/2014/main" id="{B562014C-2355-4602-B96A-A0DB17B5A37A}"/>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extLst>
          </p:spPr>
        </p:sp>
        <p:sp>
          <p:nvSpPr>
            <p:cNvPr id="35" name="Freeform 23">
              <a:extLst>
                <a:ext uri="{FF2B5EF4-FFF2-40B4-BE49-F238E27FC236}">
                  <a16:creationId xmlns:a16="http://schemas.microsoft.com/office/drawing/2014/main" id="{4D07E781-3851-4778-A3F9-711B650D6598}"/>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36" name="Freeform 24">
              <a:extLst>
                <a:ext uri="{FF2B5EF4-FFF2-40B4-BE49-F238E27FC236}">
                  <a16:creationId xmlns:a16="http://schemas.microsoft.com/office/drawing/2014/main" id="{D1142459-B81B-4A6D-BC66-E4338C490493}"/>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extLst>
          </p:spPr>
        </p:sp>
        <p:sp>
          <p:nvSpPr>
            <p:cNvPr id="37" name="Freeform 25">
              <a:extLst>
                <a:ext uri="{FF2B5EF4-FFF2-40B4-BE49-F238E27FC236}">
                  <a16:creationId xmlns:a16="http://schemas.microsoft.com/office/drawing/2014/main" id="{946B97A0-3286-4634-996B-4B3ECD451E39}"/>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8" name="Freeform 26">
              <a:extLst>
                <a:ext uri="{FF2B5EF4-FFF2-40B4-BE49-F238E27FC236}">
                  <a16:creationId xmlns:a16="http://schemas.microsoft.com/office/drawing/2014/main" id="{CA35ADF3-B062-4944-B650-D74C1F1BABB0}"/>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extLst>
          </p:spPr>
        </p:sp>
        <p:sp>
          <p:nvSpPr>
            <p:cNvPr id="39" name="Freeform 27">
              <a:extLst>
                <a:ext uri="{FF2B5EF4-FFF2-40B4-BE49-F238E27FC236}">
                  <a16:creationId xmlns:a16="http://schemas.microsoft.com/office/drawing/2014/main" id="{0F9CA50D-61C6-46D4-B868-971F469C482B}"/>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extLst>
          </p:spPr>
        </p:sp>
        <p:sp>
          <p:nvSpPr>
            <p:cNvPr id="40" name="Freeform 28">
              <a:extLst>
                <a:ext uri="{FF2B5EF4-FFF2-40B4-BE49-F238E27FC236}">
                  <a16:creationId xmlns:a16="http://schemas.microsoft.com/office/drawing/2014/main" id="{F952C45B-E409-4142-9900-D8B7F7350A04}"/>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1" name="Freeform 29">
              <a:extLst>
                <a:ext uri="{FF2B5EF4-FFF2-40B4-BE49-F238E27FC236}">
                  <a16:creationId xmlns:a16="http://schemas.microsoft.com/office/drawing/2014/main" id="{0417BAEE-2EE6-4F7C-A0E8-119F9B190EE5}"/>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2" name="Freeform 30">
              <a:extLst>
                <a:ext uri="{FF2B5EF4-FFF2-40B4-BE49-F238E27FC236}">
                  <a16:creationId xmlns:a16="http://schemas.microsoft.com/office/drawing/2014/main" id="{2EDD70CB-01BF-4ED0-B140-BE198B8052F2}"/>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extLst>
          </p:spPr>
        </p:sp>
        <p:sp>
          <p:nvSpPr>
            <p:cNvPr id="43" name="Freeform 31">
              <a:extLst>
                <a:ext uri="{FF2B5EF4-FFF2-40B4-BE49-F238E27FC236}">
                  <a16:creationId xmlns:a16="http://schemas.microsoft.com/office/drawing/2014/main" id="{71E456B6-694D-4442-8F79-41AA7AE04AB4}"/>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extLst>
          </p:spPr>
        </p:sp>
      </p:grpSp>
      <p:sp>
        <p:nvSpPr>
          <p:cNvPr id="114696" name="Content Placeholder 8">
            <a:extLst>
              <a:ext uri="{FF2B5EF4-FFF2-40B4-BE49-F238E27FC236}">
                <a16:creationId xmlns:a16="http://schemas.microsoft.com/office/drawing/2014/main" id="{C138AD10-0E27-4DDF-AC68-4F865BCCD079}"/>
              </a:ext>
            </a:extLst>
          </p:cNvPr>
          <p:cNvSpPr>
            <a:spLocks noGrp="1"/>
          </p:cNvSpPr>
          <p:nvPr>
            <p:ph idx="1"/>
          </p:nvPr>
        </p:nvSpPr>
        <p:spPr>
          <a:xfrm>
            <a:off x="855663" y="3167063"/>
            <a:ext cx="7297737" cy="2351087"/>
          </a:xfrm>
        </p:spPr>
        <p:txBody>
          <a:bodyPr/>
          <a:lstStyle/>
          <a:p>
            <a:pPr eaLnBrk="1" hangingPunct="1">
              <a:defRPr/>
            </a:pPr>
            <a:r>
              <a:rPr lang="en-US" altLang="en-US" sz="2100"/>
              <a:t>Then analyzed time-locked initiation of eye-movement</a:t>
            </a:r>
          </a:p>
          <a:p>
            <a:pPr lvl="1" eaLnBrk="1" hangingPunct="1">
              <a:defRPr/>
            </a:pPr>
            <a:r>
              <a:rPr lang="en-US" altLang="en-US"/>
              <a:t>DZ twins showed no significant changes</a:t>
            </a:r>
          </a:p>
          <a:p>
            <a:pPr lvl="1" eaLnBrk="1" hangingPunct="1">
              <a:defRPr/>
            </a:pPr>
            <a:r>
              <a:rPr lang="en-US" altLang="en-US"/>
              <a:t>MZ twins showed a 21.1% increase in the probability of time-locked movements within +/_ 16.7 ms</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46C2BF-60B8-435E-8B68-CEA46CEB7975}"/>
              </a:ext>
            </a:extLst>
          </p:cNvPr>
          <p:cNvSpPr>
            <a:spLocks noGrp="1"/>
          </p:cNvSpPr>
          <p:nvPr>
            <p:ph idx="1"/>
          </p:nvPr>
        </p:nvSpPr>
        <p:spPr>
          <a:xfrm>
            <a:off x="960438" y="1096963"/>
            <a:ext cx="7513637" cy="2060575"/>
          </a:xfrm>
        </p:spPr>
        <p:txBody>
          <a:bodyPr rtlCol="0">
            <a:normAutofit/>
          </a:bodyPr>
          <a:lstStyle/>
          <a:p>
            <a:pPr eaLnBrk="1" fontAlgn="auto" hangingPunct="1">
              <a:spcAft>
                <a:spcPts val="0"/>
              </a:spcAft>
              <a:defRPr/>
            </a:pPr>
            <a:r>
              <a:rPr lang="en-US" sz="1650" dirty="0"/>
              <a:t>Next they tested for concordance in the direction of eye movements</a:t>
            </a:r>
          </a:p>
          <a:p>
            <a:pPr eaLnBrk="1" fontAlgn="auto" hangingPunct="1">
              <a:spcAft>
                <a:spcPts val="0"/>
              </a:spcAft>
              <a:defRPr/>
            </a:pPr>
            <a:r>
              <a:rPr lang="en-US" sz="1650" dirty="0"/>
              <a:t>First finding when twins were looking at the same location at the same time then testing probability of twins subsequent eye movements in same or different directions</a:t>
            </a:r>
          </a:p>
          <a:p>
            <a:pPr eaLnBrk="1" fontAlgn="auto" hangingPunct="1">
              <a:spcAft>
                <a:spcPts val="0"/>
              </a:spcAft>
              <a:defRPr/>
            </a:pPr>
            <a:r>
              <a:rPr lang="en-US" sz="1650" dirty="0"/>
              <a:t>MZ twins were more likely than DZ to shift eye movements in more similar subsequent directions</a:t>
            </a:r>
          </a:p>
        </p:txBody>
      </p:sp>
      <p:pic>
        <p:nvPicPr>
          <p:cNvPr id="178179" name="Picture 3">
            <a:extLst>
              <a:ext uri="{FF2B5EF4-FFF2-40B4-BE49-F238E27FC236}">
                <a16:creationId xmlns:a16="http://schemas.microsoft.com/office/drawing/2014/main" id="{F9C32CCD-7B27-4D23-96BB-DA479D81A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0975" y="2944813"/>
            <a:ext cx="65309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6"/>
          <p:cNvSpPr>
            <a:spLocks noGrp="1"/>
          </p:cNvSpPr>
          <p:nvPr>
            <p:ph type="sldNum" sz="quarter" idx="12"/>
          </p:nvPr>
        </p:nvSpPr>
        <p:spPr/>
        <p:txBody>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fld id="{6A2F6B34-5CD6-4F9F-BD0C-A42FDD09D2E0}" type="slidenum">
              <a:rPr lang="en-US" altLang="en-US" sz="1400"/>
              <a:pPr/>
              <a:t>9</a:t>
            </a:fld>
            <a:endParaRPr lang="en-US" altLang="en-US" sz="1400"/>
          </a:p>
        </p:txBody>
      </p:sp>
      <p:sp>
        <p:nvSpPr>
          <p:cNvPr id="21507" name="Rectangle 2"/>
          <p:cNvSpPr>
            <a:spLocks noGrp="1" noChangeArrowheads="1"/>
          </p:cNvSpPr>
          <p:nvPr>
            <p:ph type="title"/>
          </p:nvPr>
        </p:nvSpPr>
        <p:spPr/>
        <p:txBody>
          <a:bodyPr/>
          <a:lstStyle/>
          <a:p>
            <a:r>
              <a:rPr lang="en-US" altLang="en-US"/>
              <a:t>What’s going on?</a:t>
            </a:r>
          </a:p>
        </p:txBody>
      </p:sp>
      <p:sp>
        <p:nvSpPr>
          <p:cNvPr id="21508" name="Rectangle 4"/>
          <p:cNvSpPr>
            <a:spLocks noGrp="1" noChangeArrowheads="1"/>
          </p:cNvSpPr>
          <p:nvPr>
            <p:ph type="body" sz="half" idx="1"/>
          </p:nvPr>
        </p:nvSpPr>
        <p:spPr/>
        <p:txBody>
          <a:bodyPr/>
          <a:lstStyle/>
          <a:p>
            <a:r>
              <a:rPr lang="en-US" altLang="en-US" sz="2800"/>
              <a:t>English-learning infants hear Hindi contrast better than English-speaking adults</a:t>
            </a:r>
          </a:p>
          <a:p>
            <a:r>
              <a:rPr lang="en-US" altLang="en-US" sz="2800"/>
              <a:t>Almost as well as adult Hindi-speakers</a:t>
            </a:r>
          </a:p>
        </p:txBody>
      </p:sp>
      <p:graphicFrame>
        <p:nvGraphicFramePr>
          <p:cNvPr id="21509" name="Object 3"/>
          <p:cNvGraphicFramePr>
            <a:graphicFrameLocks noGrp="1" noChangeAspect="1"/>
          </p:cNvGraphicFramePr>
          <p:nvPr>
            <p:ph type="chart" sz="half" idx="2"/>
          </p:nvPr>
        </p:nvGraphicFramePr>
        <p:xfrm>
          <a:off x="4264025" y="1524000"/>
          <a:ext cx="4727575" cy="5105400"/>
        </p:xfrm>
        <a:graphic>
          <a:graphicData uri="http://schemas.openxmlformats.org/presentationml/2006/ole">
            <mc:AlternateContent xmlns:mc="http://schemas.openxmlformats.org/markup-compatibility/2006">
              <mc:Choice xmlns:v="urn:schemas-microsoft-com:vml" Requires="v">
                <p:oleObj name="Chart" r:id="rId3" imgW="7772431" imgH="4114862" progId="MSGraph.Chart.8">
                  <p:embed followColorScheme="full"/>
                </p:oleObj>
              </mc:Choice>
              <mc:Fallback>
                <p:oleObj name="Chart" r:id="rId3" imgW="7772431" imgH="4114862" progId="MSGraph.Chart.8">
                  <p:embed followColorScheme="full"/>
                  <p:pic>
                    <p:nvPicPr>
                      <p:cNvPr id="0" name=""/>
                      <p:cNvPicPr>
                        <a:picLocks noChangeAspect="1" noChangeArrowheads="1"/>
                      </p:cNvPicPr>
                      <p:nvPr/>
                    </p:nvPicPr>
                    <p:blipFill>
                      <a:blip r:embed="rId4"/>
                      <a:srcRect/>
                      <a:stretch>
                        <a:fillRect/>
                      </a:stretch>
                    </p:blipFill>
                    <p:spPr bwMode="auto">
                      <a:xfrm>
                        <a:off x="4264025" y="1524000"/>
                        <a:ext cx="47275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225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3D3-D866-48AF-AD6D-8F462F7ED994}"/>
              </a:ext>
            </a:extLst>
          </p:cNvPr>
          <p:cNvSpPr>
            <a:spLocks noGrp="1"/>
          </p:cNvSpPr>
          <p:nvPr>
            <p:ph type="title"/>
          </p:nvPr>
        </p:nvSpPr>
        <p:spPr>
          <a:xfrm>
            <a:off x="457200" y="152400"/>
            <a:ext cx="8229600" cy="1143000"/>
          </a:xfrm>
        </p:spPr>
        <p:txBody>
          <a:bodyPr>
            <a:normAutofit fontScale="90000"/>
          </a:bodyPr>
          <a:lstStyle/>
          <a:p>
            <a:pPr>
              <a:defRPr/>
            </a:pPr>
            <a:r>
              <a:rPr lang="en-US" dirty="0"/>
              <a:t>MZ &gt; DZ co-occurring col-located visual engagement </a:t>
            </a:r>
          </a:p>
        </p:txBody>
      </p:sp>
      <p:sp>
        <p:nvSpPr>
          <p:cNvPr id="3" name="Content Placeholder 2">
            <a:extLst>
              <a:ext uri="{FF2B5EF4-FFF2-40B4-BE49-F238E27FC236}">
                <a16:creationId xmlns:a16="http://schemas.microsoft.com/office/drawing/2014/main" id="{60599181-4443-4728-8D26-570B028B074A}"/>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Twins’ probability of fixating on the same social content at the same moment </a:t>
            </a:r>
          </a:p>
          <a:p>
            <a:pPr eaLnBrk="1" fontAlgn="auto" hangingPunct="1">
              <a:spcAft>
                <a:spcPts val="0"/>
              </a:spcAft>
              <a:defRPr/>
            </a:pPr>
            <a:r>
              <a:rPr lang="en-US" dirty="0"/>
              <a:t>If twin 1 and twin 2 both looked at the eyes (or mouth) at the same time, this counted as a ‘hit’ for shared fixation; if twin 1 looked at the eyes when twin 2 looked at the mouth (or vice versa), this counted as a ‘miss’. </a:t>
            </a:r>
          </a:p>
          <a:p>
            <a:pPr eaLnBrk="1" fontAlgn="auto" hangingPunct="1">
              <a:spcAft>
                <a:spcPts val="0"/>
              </a:spcAft>
              <a:defRPr/>
            </a:pPr>
            <a:r>
              <a:rPr lang="en-US" dirty="0"/>
              <a:t>Both DZ AND MZ groups showed significant co-occurring collocated visual engagement </a:t>
            </a:r>
          </a:p>
          <a:p>
            <a:pPr lvl="1" eaLnBrk="1" fontAlgn="auto" hangingPunct="1">
              <a:spcAft>
                <a:spcPts val="0"/>
              </a:spcAft>
              <a:defRPr/>
            </a:pPr>
            <a:r>
              <a:rPr lang="en-US" dirty="0"/>
              <a:t>MZ twins exhibited greater concordance</a:t>
            </a:r>
          </a:p>
        </p:txBody>
      </p:sp>
      <p:pic>
        <p:nvPicPr>
          <p:cNvPr id="180228" name="Picture 3">
            <a:extLst>
              <a:ext uri="{FF2B5EF4-FFF2-40B4-BE49-F238E27FC236}">
                <a16:creationId xmlns:a16="http://schemas.microsoft.com/office/drawing/2014/main" id="{BD830472-8E69-4206-98A5-5094387813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2590800"/>
            <a:ext cx="91090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749C6C-BA1F-43E8-A513-133AFB589A76}"/>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a:solidFill>
                <a:prstClr val="white"/>
              </a:solidFill>
            </a:endParaRPr>
          </a:p>
        </p:txBody>
      </p:sp>
      <p:grpSp>
        <p:nvGrpSpPr>
          <p:cNvPr id="182277" name="Group 13">
            <a:extLst>
              <a:ext uri="{FF2B5EF4-FFF2-40B4-BE49-F238E27FC236}">
                <a16:creationId xmlns:a16="http://schemas.microsoft.com/office/drawing/2014/main" id="{FCD73092-A28B-4F1B-8849-376AB0CD44EC}"/>
              </a:ext>
            </a:extLst>
          </p:cNvPr>
          <p:cNvGrpSpPr>
            <a:grpSpLocks noGrp="1" noUngrp="1" noRot="1" noChangeAspect="1" noMove="1" noResize="1"/>
          </p:cNvGrpSpPr>
          <p:nvPr/>
        </p:nvGrpSpPr>
        <p:grpSpPr bwMode="auto">
          <a:xfrm>
            <a:off x="0" y="857250"/>
            <a:ext cx="8926513" cy="5143500"/>
            <a:chOff x="0" y="0"/>
            <a:chExt cx="11902285" cy="6858001"/>
          </a:xfrm>
        </p:grpSpPr>
        <p:grpSp>
          <p:nvGrpSpPr>
            <p:cNvPr id="15" name="Group 14">
              <a:extLst>
                <a:ext uri="{FF2B5EF4-FFF2-40B4-BE49-F238E27FC236}">
                  <a16:creationId xmlns:a16="http://schemas.microsoft.com/office/drawing/2014/main" id="{D2E20D87-9F6E-48DF-BDAF-6EC72D953DA0}"/>
                </a:ext>
              </a:extLst>
            </p:cNvPr>
            <p:cNvGrpSpPr/>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7" name="Rectangle 5">
                <a:extLst>
                  <a:ext uri="{FF2B5EF4-FFF2-40B4-BE49-F238E27FC236}">
                    <a16:creationId xmlns:a16="http://schemas.microsoft.com/office/drawing/2014/main" id="{0A82B71D-559E-4A17-85CE-91156B973224}"/>
                  </a:ext>
                </a:extLst>
              </p:cNvPr>
              <p:cNvSpPr>
                <a:spLocks noChangeArrowheads="1"/>
              </p:cNvSpPr>
              <p:nvPr/>
            </p:nvSpPr>
            <p:spPr bwMode="auto">
              <a:xfrm>
                <a:off x="114300" y="4763"/>
                <a:ext cx="23813" cy="2181225"/>
              </a:xfrm>
              <a:prstGeom prst="rect">
                <a:avLst/>
              </a:prstGeom>
              <a:grpFill/>
              <a:ln>
                <a:noFill/>
              </a:ln>
              <a:extLst>
                <a:ext uri="{91240B29-F687-4f45-9708-019B960494DF}"/>
              </a:extLst>
            </p:spPr>
          </p:sp>
          <p:sp>
            <p:nvSpPr>
              <p:cNvPr id="28" name="Freeform 6">
                <a:extLst>
                  <a:ext uri="{FF2B5EF4-FFF2-40B4-BE49-F238E27FC236}">
                    <a16:creationId xmlns:a16="http://schemas.microsoft.com/office/drawing/2014/main" id="{D0142C58-175D-42EC-88B9-9C7F0CFDDD45}"/>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29" name="Freeform 7">
                <a:extLst>
                  <a:ext uri="{FF2B5EF4-FFF2-40B4-BE49-F238E27FC236}">
                    <a16:creationId xmlns:a16="http://schemas.microsoft.com/office/drawing/2014/main" id="{33F07406-B4D7-4E46-AE1F-935EB8C41278}"/>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0" name="Freeform 8">
                <a:extLst>
                  <a:ext uri="{FF2B5EF4-FFF2-40B4-BE49-F238E27FC236}">
                    <a16:creationId xmlns:a16="http://schemas.microsoft.com/office/drawing/2014/main" id="{56E32E3D-3596-452F-A675-765AE98CC2D5}"/>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extLst>
            </p:spPr>
          </p:sp>
          <p:sp>
            <p:nvSpPr>
              <p:cNvPr id="31" name="Freeform 9">
                <a:extLst>
                  <a:ext uri="{FF2B5EF4-FFF2-40B4-BE49-F238E27FC236}">
                    <a16:creationId xmlns:a16="http://schemas.microsoft.com/office/drawing/2014/main" id="{83458A13-8EB6-441F-B959-9E92D4F09AEE}"/>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extLst>
            </p:spPr>
          </p:sp>
          <p:sp>
            <p:nvSpPr>
              <p:cNvPr id="32" name="Freeform 10">
                <a:extLst>
                  <a:ext uri="{FF2B5EF4-FFF2-40B4-BE49-F238E27FC236}">
                    <a16:creationId xmlns:a16="http://schemas.microsoft.com/office/drawing/2014/main" id="{EBE7C354-6B8B-40C2-A1CD-3EA290455A7B}"/>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extLst>
            </p:spPr>
          </p:sp>
          <p:sp>
            <p:nvSpPr>
              <p:cNvPr id="33" name="Freeform 11">
                <a:extLst>
                  <a:ext uri="{FF2B5EF4-FFF2-40B4-BE49-F238E27FC236}">
                    <a16:creationId xmlns:a16="http://schemas.microsoft.com/office/drawing/2014/main" id="{B3B1D4F8-FE68-4F74-8062-3AA61F614E9B}"/>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extLst>
            </p:spPr>
          </p:sp>
          <p:sp>
            <p:nvSpPr>
              <p:cNvPr id="34" name="Freeform 12">
                <a:extLst>
                  <a:ext uri="{FF2B5EF4-FFF2-40B4-BE49-F238E27FC236}">
                    <a16:creationId xmlns:a16="http://schemas.microsoft.com/office/drawing/2014/main" id="{3629111D-A316-4001-A072-F2C87ECE6E48}"/>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extLst>
            </p:spPr>
          </p:sp>
          <p:sp>
            <p:nvSpPr>
              <p:cNvPr id="35" name="Freeform 13">
                <a:extLst>
                  <a:ext uri="{FF2B5EF4-FFF2-40B4-BE49-F238E27FC236}">
                    <a16:creationId xmlns:a16="http://schemas.microsoft.com/office/drawing/2014/main" id="{1BE4DD3A-6CF7-43FA-B17B-F738E270643A}"/>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36" name="Freeform 14">
                <a:extLst>
                  <a:ext uri="{FF2B5EF4-FFF2-40B4-BE49-F238E27FC236}">
                    <a16:creationId xmlns:a16="http://schemas.microsoft.com/office/drawing/2014/main" id="{708345BA-42C7-4A24-A00C-3DC3B39F522F}"/>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extLst>
            </p:spPr>
          </p:sp>
          <p:sp>
            <p:nvSpPr>
              <p:cNvPr id="37" name="Freeform 15">
                <a:extLst>
                  <a:ext uri="{FF2B5EF4-FFF2-40B4-BE49-F238E27FC236}">
                    <a16:creationId xmlns:a16="http://schemas.microsoft.com/office/drawing/2014/main" id="{E98A0772-0DD1-427A-AE50-58A6DCB62414}"/>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extLst>
            </p:spPr>
          </p:sp>
          <p:sp>
            <p:nvSpPr>
              <p:cNvPr id="38" name="Line 16">
                <a:extLst>
                  <a:ext uri="{FF2B5EF4-FFF2-40B4-BE49-F238E27FC236}">
                    <a16:creationId xmlns:a16="http://schemas.microsoft.com/office/drawing/2014/main" id="{72BF3192-9CDD-458C-B3E8-0AF773CA1BBA}"/>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9" name="Freeform 17">
                <a:extLst>
                  <a:ext uri="{FF2B5EF4-FFF2-40B4-BE49-F238E27FC236}">
                    <a16:creationId xmlns:a16="http://schemas.microsoft.com/office/drawing/2014/main" id="{71CA0959-C994-4C8D-B63C-60F37F89F27F}"/>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extLst>
            </p:spPr>
          </p:sp>
          <p:sp>
            <p:nvSpPr>
              <p:cNvPr id="40" name="Freeform 18">
                <a:extLst>
                  <a:ext uri="{FF2B5EF4-FFF2-40B4-BE49-F238E27FC236}">
                    <a16:creationId xmlns:a16="http://schemas.microsoft.com/office/drawing/2014/main" id="{8ECBA08C-30C0-4C30-A7A2-7B5BC2638E3F}"/>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extLst>
            </p:spPr>
          </p:sp>
          <p:sp>
            <p:nvSpPr>
              <p:cNvPr id="41" name="Freeform 19">
                <a:extLst>
                  <a:ext uri="{FF2B5EF4-FFF2-40B4-BE49-F238E27FC236}">
                    <a16:creationId xmlns:a16="http://schemas.microsoft.com/office/drawing/2014/main" id="{27271FF3-DCCF-4850-9CAA-1C959213F300}"/>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extLst>
            </p:spPr>
          </p:sp>
          <p:sp>
            <p:nvSpPr>
              <p:cNvPr id="42" name="Freeform 20">
                <a:extLst>
                  <a:ext uri="{FF2B5EF4-FFF2-40B4-BE49-F238E27FC236}">
                    <a16:creationId xmlns:a16="http://schemas.microsoft.com/office/drawing/2014/main" id="{7D3C743D-9CCE-4631-95BC-3583D8C1B286}"/>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extLst>
            </p:spPr>
          </p:sp>
          <p:sp>
            <p:nvSpPr>
              <p:cNvPr id="43" name="Rectangle 21">
                <a:extLst>
                  <a:ext uri="{FF2B5EF4-FFF2-40B4-BE49-F238E27FC236}">
                    <a16:creationId xmlns:a16="http://schemas.microsoft.com/office/drawing/2014/main" id="{19289A44-1A97-40EE-9D70-C05153FCF484}"/>
                  </a:ext>
                </a:extLst>
              </p:cNvPr>
              <p:cNvSpPr>
                <a:spLocks noChangeArrowheads="1"/>
              </p:cNvSpPr>
              <p:nvPr/>
            </p:nvSpPr>
            <p:spPr bwMode="auto">
              <a:xfrm>
                <a:off x="133350" y="4662488"/>
                <a:ext cx="23813" cy="2181225"/>
              </a:xfrm>
              <a:prstGeom prst="rect">
                <a:avLst/>
              </a:prstGeom>
              <a:grpFill/>
              <a:ln>
                <a:noFill/>
              </a:ln>
              <a:extLst>
                <a:ext uri="{91240B29-F687-4f45-9708-019B960494DF}"/>
              </a:extLst>
            </p:spPr>
          </p:sp>
          <p:sp>
            <p:nvSpPr>
              <p:cNvPr id="44" name="Freeform 22">
                <a:extLst>
                  <a:ext uri="{FF2B5EF4-FFF2-40B4-BE49-F238E27FC236}">
                    <a16:creationId xmlns:a16="http://schemas.microsoft.com/office/drawing/2014/main" id="{B0185BEA-E866-46D7-9275-32C15FFFFE44}"/>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extLst>
            </p:spPr>
          </p:sp>
          <p:sp>
            <p:nvSpPr>
              <p:cNvPr id="45" name="Freeform 23">
                <a:extLst>
                  <a:ext uri="{FF2B5EF4-FFF2-40B4-BE49-F238E27FC236}">
                    <a16:creationId xmlns:a16="http://schemas.microsoft.com/office/drawing/2014/main" id="{420F69B1-29DB-4F49-9F34-F0EFE34AB0A8}"/>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extLst>
            </p:spPr>
          </p:sp>
          <p:sp>
            <p:nvSpPr>
              <p:cNvPr id="46" name="Freeform 24">
                <a:extLst>
                  <a:ext uri="{FF2B5EF4-FFF2-40B4-BE49-F238E27FC236}">
                    <a16:creationId xmlns:a16="http://schemas.microsoft.com/office/drawing/2014/main" id="{B0A035F1-B240-458A-8ECC-592040ED765D}"/>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extLst>
            </p:spPr>
          </p:sp>
          <p:sp>
            <p:nvSpPr>
              <p:cNvPr id="47" name="Freeform 25">
                <a:extLst>
                  <a:ext uri="{FF2B5EF4-FFF2-40B4-BE49-F238E27FC236}">
                    <a16:creationId xmlns:a16="http://schemas.microsoft.com/office/drawing/2014/main" id="{7F72F3C6-1FC0-43F3-9AB2-FBFE071B36AB}"/>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48" name="Freeform 26">
                <a:extLst>
                  <a:ext uri="{FF2B5EF4-FFF2-40B4-BE49-F238E27FC236}">
                    <a16:creationId xmlns:a16="http://schemas.microsoft.com/office/drawing/2014/main" id="{91C53DC9-56CC-4F5D-B345-B6022FE488D1}"/>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extLst>
            </p:spPr>
          </p:sp>
          <p:sp>
            <p:nvSpPr>
              <p:cNvPr id="49" name="Freeform 27">
                <a:extLst>
                  <a:ext uri="{FF2B5EF4-FFF2-40B4-BE49-F238E27FC236}">
                    <a16:creationId xmlns:a16="http://schemas.microsoft.com/office/drawing/2014/main" id="{B48189D0-8C54-4A6A-B40C-350BC37E5D14}"/>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extLst>
            </p:spPr>
          </p:sp>
          <p:sp>
            <p:nvSpPr>
              <p:cNvPr id="50" name="Freeform 28">
                <a:extLst>
                  <a:ext uri="{FF2B5EF4-FFF2-40B4-BE49-F238E27FC236}">
                    <a16:creationId xmlns:a16="http://schemas.microsoft.com/office/drawing/2014/main" id="{568C620D-941A-400F-B7AE-B8745AB63FCD}"/>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51" name="Freeform 29">
                <a:extLst>
                  <a:ext uri="{FF2B5EF4-FFF2-40B4-BE49-F238E27FC236}">
                    <a16:creationId xmlns:a16="http://schemas.microsoft.com/office/drawing/2014/main" id="{C21AA114-DB53-40CA-B4BE-12E33954749A}"/>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52" name="Freeform 30">
                <a:extLst>
                  <a:ext uri="{FF2B5EF4-FFF2-40B4-BE49-F238E27FC236}">
                    <a16:creationId xmlns:a16="http://schemas.microsoft.com/office/drawing/2014/main" id="{4673781F-E522-47DD-B68A-4DB6399C2F8F}"/>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extLst>
            </p:spPr>
          </p:sp>
          <p:sp>
            <p:nvSpPr>
              <p:cNvPr id="53" name="Freeform 31">
                <a:extLst>
                  <a:ext uri="{FF2B5EF4-FFF2-40B4-BE49-F238E27FC236}">
                    <a16:creationId xmlns:a16="http://schemas.microsoft.com/office/drawing/2014/main" id="{88644035-452B-48BC-B03E-675DCBFA2868}"/>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extLst>
            </p:spPr>
          </p:sp>
        </p:grpSp>
        <p:grpSp>
          <p:nvGrpSpPr>
            <p:cNvPr id="16" name="Group 15">
              <a:extLst>
                <a:ext uri="{FF2B5EF4-FFF2-40B4-BE49-F238E27FC236}">
                  <a16:creationId xmlns:a16="http://schemas.microsoft.com/office/drawing/2014/main" id="{60043C11-6A80-4512-9CC5-EDD2427212EC}"/>
                </a:ext>
              </a:extLst>
            </p:cNvPr>
            <p:cNvGrpSpPr/>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7" name="Freeform 32">
                <a:extLst>
                  <a:ext uri="{FF2B5EF4-FFF2-40B4-BE49-F238E27FC236}">
                    <a16:creationId xmlns:a16="http://schemas.microsoft.com/office/drawing/2014/main" id="{6A97D87F-BBE4-4B86-AFA8-1FAFD9356562}"/>
                  </a:ext>
                </a:extLst>
              </p:cNvPr>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extLst>
            </p:spPr>
          </p:sp>
          <p:sp>
            <p:nvSpPr>
              <p:cNvPr id="18" name="Freeform 33">
                <a:extLst>
                  <a:ext uri="{FF2B5EF4-FFF2-40B4-BE49-F238E27FC236}">
                    <a16:creationId xmlns:a16="http://schemas.microsoft.com/office/drawing/2014/main" id="{79403A26-A8F2-4CBB-AAE1-BF2470F84925}"/>
                  </a:ext>
                </a:extLst>
              </p:cNvPr>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extLst>
            </p:spPr>
          </p:sp>
          <p:sp>
            <p:nvSpPr>
              <p:cNvPr id="19" name="Freeform 34">
                <a:extLst>
                  <a:ext uri="{FF2B5EF4-FFF2-40B4-BE49-F238E27FC236}">
                    <a16:creationId xmlns:a16="http://schemas.microsoft.com/office/drawing/2014/main" id="{7CBAB260-22EB-4123-AA55-F096A89B16DD}"/>
                  </a:ext>
                </a:extLst>
              </p:cNvPr>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0" name="Freeform 35">
                <a:extLst>
                  <a:ext uri="{FF2B5EF4-FFF2-40B4-BE49-F238E27FC236}">
                    <a16:creationId xmlns:a16="http://schemas.microsoft.com/office/drawing/2014/main" id="{12E5C4AB-F3C5-416E-B3BE-54B71CDD07E2}"/>
                  </a:ext>
                </a:extLst>
              </p:cNvPr>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extLst>
            </p:spPr>
          </p:sp>
          <p:sp>
            <p:nvSpPr>
              <p:cNvPr id="21" name="Freeform 36">
                <a:extLst>
                  <a:ext uri="{FF2B5EF4-FFF2-40B4-BE49-F238E27FC236}">
                    <a16:creationId xmlns:a16="http://schemas.microsoft.com/office/drawing/2014/main" id="{50B312EB-1380-4F7B-AFED-DD002B485A89}"/>
                  </a:ext>
                </a:extLst>
              </p:cNvPr>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extLst>
            </p:spPr>
          </p:sp>
          <p:sp>
            <p:nvSpPr>
              <p:cNvPr id="22" name="Freeform 37">
                <a:extLst>
                  <a:ext uri="{FF2B5EF4-FFF2-40B4-BE49-F238E27FC236}">
                    <a16:creationId xmlns:a16="http://schemas.microsoft.com/office/drawing/2014/main" id="{A550889C-0704-4226-A43F-E3F43F003057}"/>
                  </a:ext>
                </a:extLst>
              </p:cNvPr>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extLst>
            </p:spPr>
          </p:sp>
          <p:sp>
            <p:nvSpPr>
              <p:cNvPr id="23" name="Freeform 38">
                <a:extLst>
                  <a:ext uri="{FF2B5EF4-FFF2-40B4-BE49-F238E27FC236}">
                    <a16:creationId xmlns:a16="http://schemas.microsoft.com/office/drawing/2014/main" id="{742BBEA5-A6F2-4EA2-8EBB-10EB6DDA22F5}"/>
                  </a:ext>
                </a:extLst>
              </p:cNvPr>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4" name="Freeform 39">
                <a:extLst>
                  <a:ext uri="{FF2B5EF4-FFF2-40B4-BE49-F238E27FC236}">
                    <a16:creationId xmlns:a16="http://schemas.microsoft.com/office/drawing/2014/main" id="{C506DAAB-9EDF-4408-B4AF-052A84617F92}"/>
                  </a:ext>
                </a:extLst>
              </p:cNvPr>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extLst>
            </p:spPr>
          </p:sp>
          <p:sp>
            <p:nvSpPr>
              <p:cNvPr id="25" name="Freeform 40">
                <a:extLst>
                  <a:ext uri="{FF2B5EF4-FFF2-40B4-BE49-F238E27FC236}">
                    <a16:creationId xmlns:a16="http://schemas.microsoft.com/office/drawing/2014/main" id="{DBA571F8-6E63-4B99-8142-9F9C4C36A6E9}"/>
                  </a:ext>
                </a:extLst>
              </p:cNvPr>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extLst>
            </p:spPr>
          </p:sp>
          <p:sp>
            <p:nvSpPr>
              <p:cNvPr id="26" name="Rectangle 41">
                <a:extLst>
                  <a:ext uri="{FF2B5EF4-FFF2-40B4-BE49-F238E27FC236}">
                    <a16:creationId xmlns:a16="http://schemas.microsoft.com/office/drawing/2014/main" id="{A91AC16E-3574-4F35-9165-C6E49906B656}"/>
                  </a:ext>
                </a:extLst>
              </p:cNvPr>
              <p:cNvSpPr>
                <a:spLocks noChangeArrowheads="1"/>
              </p:cNvSpPr>
              <p:nvPr/>
            </p:nvSpPr>
            <p:spPr bwMode="auto">
              <a:xfrm>
                <a:off x="11939587" y="6596063"/>
                <a:ext cx="23813" cy="252413"/>
              </a:xfrm>
              <a:prstGeom prst="rect">
                <a:avLst/>
              </a:prstGeom>
              <a:grpFill/>
              <a:ln>
                <a:noFill/>
              </a:ln>
              <a:extLst>
                <a:ext uri="{91240B29-F687-4f45-9708-019B960494DF}"/>
              </a:extLst>
            </p:spPr>
          </p:sp>
        </p:grpSp>
      </p:grpSp>
      <p:pic>
        <p:nvPicPr>
          <p:cNvPr id="182278" name="Picture 2">
            <a:extLst>
              <a:ext uri="{FF2B5EF4-FFF2-40B4-BE49-F238E27FC236}">
                <a16:creationId xmlns:a16="http://schemas.microsoft.com/office/drawing/2014/main" id="{489D9DE6-6B05-4A3F-862D-F7ECD22266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9" name="Content Placeholder 3">
            <a:extLst>
              <a:ext uri="{FF2B5EF4-FFF2-40B4-BE49-F238E27FC236}">
                <a16:creationId xmlns:a16="http://schemas.microsoft.com/office/drawing/2014/main" id="{07E0D658-0C87-4901-9BC6-1120A95DE9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7088"/>
            <a:ext cx="88519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56C7DB3-83AD-496A-8964-B2306CA460CF}"/>
              </a:ext>
            </a:extLst>
          </p:cNvPr>
          <p:cNvSpPr>
            <a:spLocks noGrp="1"/>
          </p:cNvSpPr>
          <p:nvPr>
            <p:ph type="title"/>
          </p:nvPr>
        </p:nvSpPr>
        <p:spPr>
          <a:xfrm>
            <a:off x="457200" y="-206375"/>
            <a:ext cx="8229600" cy="1143000"/>
          </a:xfrm>
        </p:spPr>
        <p:txBody>
          <a:bodyPr/>
          <a:lstStyle/>
          <a:p>
            <a:pPr>
              <a:defRPr/>
            </a:pPr>
            <a:r>
              <a:rPr lang="en-US" dirty="0"/>
              <a:t>Over different videos….</a:t>
            </a:r>
          </a:p>
        </p:txBody>
      </p:sp>
      <p:sp>
        <p:nvSpPr>
          <p:cNvPr id="106504" name="Content Placeholder 8">
            <a:extLst>
              <a:ext uri="{FF2B5EF4-FFF2-40B4-BE49-F238E27FC236}">
                <a16:creationId xmlns:a16="http://schemas.microsoft.com/office/drawing/2014/main" id="{EA7683A1-A752-41E3-BD37-952C0EA9C878}"/>
              </a:ext>
            </a:extLst>
          </p:cNvPr>
          <p:cNvSpPr>
            <a:spLocks noGrp="1"/>
          </p:cNvSpPr>
          <p:nvPr>
            <p:ph idx="1"/>
          </p:nvPr>
        </p:nvSpPr>
        <p:spPr>
          <a:xfrm>
            <a:off x="9677400" y="1397000"/>
            <a:ext cx="8229600" cy="1689100"/>
          </a:xfrm>
        </p:spPr>
        <p:txBody>
          <a:bodyPr>
            <a:normAutofit lnSpcReduction="10000"/>
          </a:bodyPr>
          <a:lstStyle/>
          <a:p>
            <a:pPr>
              <a:defRPr/>
            </a:pPr>
            <a:r>
              <a:rPr lang="en-US" altLang="en-US" sz="1500" dirty="0">
                <a:solidFill>
                  <a:srgbClr val="FFFFFF"/>
                </a:solidFill>
              </a:rPr>
              <a:t>Finally (for typically developing twins), they found that MZ twins exhibited high eye-looking concordance when twins were watching the same or </a:t>
            </a:r>
            <a:r>
              <a:rPr lang="en-US" altLang="en-US" sz="1500" b="1" dirty="0">
                <a:solidFill>
                  <a:srgbClr val="FFFFFF"/>
                </a:solidFill>
              </a:rPr>
              <a:t>different</a:t>
            </a:r>
            <a:r>
              <a:rPr lang="en-US" altLang="en-US" sz="1500" dirty="0">
                <a:solidFill>
                  <a:srgbClr val="FFFFFF"/>
                </a:solidFill>
              </a:rPr>
              <a:t> video stimuli</a:t>
            </a:r>
          </a:p>
          <a:p>
            <a:pPr>
              <a:defRPr/>
            </a:pPr>
            <a:r>
              <a:rPr lang="en-US" altLang="en-US" sz="1500" dirty="0">
                <a:solidFill>
                  <a:srgbClr val="FFFFFF"/>
                </a:solidFill>
              </a:rPr>
              <a:t>DZ ad MZ showed significant when twins watched different videos of same content (children playing)</a:t>
            </a:r>
          </a:p>
          <a:p>
            <a:pPr>
              <a:defRPr/>
            </a:pPr>
            <a:r>
              <a:rPr lang="en-US" altLang="en-US" sz="1500" dirty="0">
                <a:solidFill>
                  <a:srgbClr val="FFFFFF"/>
                </a:solidFill>
              </a:rPr>
              <a:t>MZ showed significance when watching videos of different content.</a:t>
            </a:r>
          </a:p>
          <a:p>
            <a:pPr>
              <a:defRPr/>
            </a:pPr>
            <a:r>
              <a:rPr lang="en-US" altLang="en-US" sz="1500" dirty="0">
                <a:solidFill>
                  <a:srgbClr val="FFFFFF"/>
                </a:solidFill>
              </a:rPr>
              <a:t>Suggesting biological mechanisms may relate to systems behind goal-seeking and social information valuation</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Content Placeholder 3">
            <a:extLst>
              <a:ext uri="{FF2B5EF4-FFF2-40B4-BE49-F238E27FC236}">
                <a16:creationId xmlns:a16="http://schemas.microsoft.com/office/drawing/2014/main" id="{574AAA66-B16B-4A5E-90E7-5F4E736F665F}"/>
              </a:ext>
            </a:extLst>
          </p:cNvPr>
          <p:cNvPicPr>
            <a:picLocks noChangeAspect="1"/>
          </p:cNvPicPr>
          <p:nvPr/>
        </p:nvPicPr>
        <p:blipFill>
          <a:blip r:embed="rId3">
            <a:extLst>
              <a:ext uri="{28A0092B-C50C-407E-A947-70E740481C1C}">
                <a14:useLocalDpi xmlns:a14="http://schemas.microsoft.com/office/drawing/2010/main" val="0"/>
              </a:ext>
            </a:extLst>
          </a:blip>
          <a:srcRect l="1479" r="6870"/>
          <a:stretch>
            <a:fillRect/>
          </a:stretch>
        </p:blipFill>
        <p:spPr bwMode="auto">
          <a:xfrm>
            <a:off x="4414838" y="0"/>
            <a:ext cx="4729162"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A5795BA-5FA1-42AB-8333-B31A0CB9529C}"/>
              </a:ext>
            </a:extLst>
          </p:cNvPr>
          <p:cNvSpPr>
            <a:spLocks noGrp="1"/>
          </p:cNvSpPr>
          <p:nvPr>
            <p:ph type="title"/>
          </p:nvPr>
        </p:nvSpPr>
        <p:spPr>
          <a:xfrm>
            <a:off x="-53975" y="304800"/>
            <a:ext cx="4554538" cy="703262"/>
          </a:xfrm>
        </p:spPr>
        <p:txBody>
          <a:bodyPr>
            <a:noAutofit/>
          </a:bodyPr>
          <a:lstStyle/>
          <a:p>
            <a:pPr algn="ctr" fontAlgn="auto">
              <a:spcAft>
                <a:spcPts val="0"/>
              </a:spcAft>
              <a:defRPr/>
            </a:pPr>
            <a:r>
              <a:rPr lang="en-US" sz="3600" dirty="0"/>
              <a:t>ASD --</a:t>
            </a:r>
            <a:br>
              <a:rPr lang="en-US" sz="3600" dirty="0"/>
            </a:br>
            <a:r>
              <a:rPr lang="en-US" sz="3600" dirty="0"/>
              <a:t>low mouth &amp; low eye</a:t>
            </a:r>
          </a:p>
        </p:txBody>
      </p:sp>
      <p:sp>
        <p:nvSpPr>
          <p:cNvPr id="9" name="Content Placeholder 8">
            <a:extLst>
              <a:ext uri="{FF2B5EF4-FFF2-40B4-BE49-F238E27FC236}">
                <a16:creationId xmlns:a16="http://schemas.microsoft.com/office/drawing/2014/main" id="{B78A1849-BACC-4535-99A6-65C41ADB8C8E}"/>
              </a:ext>
            </a:extLst>
          </p:cNvPr>
          <p:cNvSpPr>
            <a:spLocks noGrp="1"/>
          </p:cNvSpPr>
          <p:nvPr>
            <p:ph idx="1"/>
          </p:nvPr>
        </p:nvSpPr>
        <p:spPr>
          <a:xfrm>
            <a:off x="11113" y="1676400"/>
            <a:ext cx="4557712" cy="5410200"/>
          </a:xfrm>
        </p:spPr>
        <p:txBody>
          <a:bodyPr>
            <a:normAutofit/>
          </a:bodyPr>
          <a:lstStyle/>
          <a:p>
            <a:pPr fontAlgn="auto">
              <a:spcAft>
                <a:spcPts val="0"/>
              </a:spcAft>
              <a:defRPr/>
            </a:pPr>
            <a:r>
              <a:rPr lang="en-US" sz="2400" dirty="0"/>
              <a:t>Compared previous results to two independent cohorts of toddlers diagnosed with ASD</a:t>
            </a:r>
          </a:p>
          <a:p>
            <a:pPr lvl="1" fontAlgn="auto">
              <a:spcAft>
                <a:spcPts val="0"/>
              </a:spcAft>
              <a:defRPr/>
            </a:pPr>
            <a:r>
              <a:rPr lang="en-US" sz="1600" dirty="0"/>
              <a:t>N=42 and N=45</a:t>
            </a:r>
          </a:p>
          <a:p>
            <a:pPr fontAlgn="auto">
              <a:spcAft>
                <a:spcPts val="0"/>
              </a:spcAft>
              <a:defRPr/>
            </a:pPr>
            <a:r>
              <a:rPr lang="en-US" sz="2400" dirty="0"/>
              <a:t>Children with ASD showed significant reductions in the same measurements of social visual engagement</a:t>
            </a:r>
          </a:p>
          <a:p>
            <a:pPr fontAlgn="auto">
              <a:spcAft>
                <a:spcPts val="0"/>
              </a:spcAft>
              <a:defRPr/>
            </a:pPr>
            <a:r>
              <a:rPr lang="en-US" sz="2400" dirty="0">
                <a:sym typeface="Wingdings" panose="05000000000000000000" pitchFamily="2" charset="2"/>
              </a:rPr>
              <a:t></a:t>
            </a:r>
            <a:r>
              <a:rPr lang="en-US" sz="2400" dirty="0"/>
              <a:t>Low eyes, low face</a:t>
            </a:r>
          </a:p>
          <a:p>
            <a:pPr fontAlgn="auto">
              <a:spcAft>
                <a:spcPts val="0"/>
              </a:spcAft>
              <a:defRPr/>
            </a:pPr>
            <a:r>
              <a:rPr lang="en-US" sz="2400" dirty="0"/>
              <a:t>Potentially providing a robust diagnostic index for ASD membership </a:t>
            </a:r>
          </a:p>
          <a:p>
            <a:pPr lvl="1" fontAlgn="auto">
              <a:spcAft>
                <a:spcPts val="0"/>
              </a:spcAft>
              <a:defRPr/>
            </a:pPr>
            <a:r>
              <a:rPr lang="en-US" sz="1600" dirty="0"/>
              <a:t>Figures d, e, f</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62B7-B8EB-4FA9-9484-996CC3C0302E}"/>
              </a:ext>
            </a:extLst>
          </p:cNvPr>
          <p:cNvSpPr>
            <a:spLocks noGrp="1"/>
          </p:cNvSpPr>
          <p:nvPr>
            <p:ph type="title"/>
          </p:nvPr>
        </p:nvSpPr>
        <p:spPr>
          <a:xfrm>
            <a:off x="855663" y="952500"/>
            <a:ext cx="7429500" cy="1108075"/>
          </a:xfrm>
        </p:spPr>
        <p:txBody>
          <a:bodyPr/>
          <a:lstStyle/>
          <a:p>
            <a:pPr eaLnBrk="1" fontAlgn="auto" hangingPunct="1">
              <a:spcAft>
                <a:spcPts val="0"/>
              </a:spcAft>
              <a:defRPr/>
            </a:pPr>
            <a:r>
              <a:rPr lang="en-US" dirty="0"/>
              <a:t>Conclusion</a:t>
            </a:r>
          </a:p>
        </p:txBody>
      </p:sp>
      <p:sp>
        <p:nvSpPr>
          <p:cNvPr id="3" name="Content Placeholder 2">
            <a:extLst>
              <a:ext uri="{FF2B5EF4-FFF2-40B4-BE49-F238E27FC236}">
                <a16:creationId xmlns:a16="http://schemas.microsoft.com/office/drawing/2014/main" id="{C0B819AB-0C6B-4CA9-B187-7B2565A46115}"/>
              </a:ext>
            </a:extLst>
          </p:cNvPr>
          <p:cNvSpPr>
            <a:spLocks noGrp="1"/>
          </p:cNvSpPr>
          <p:nvPr>
            <p:ph idx="1"/>
          </p:nvPr>
        </p:nvSpPr>
        <p:spPr>
          <a:xfrm>
            <a:off x="855663" y="2060575"/>
            <a:ext cx="7429500" cy="3749675"/>
          </a:xfrm>
        </p:spPr>
        <p:txBody>
          <a:bodyPr rtlCol="0">
            <a:normAutofit/>
          </a:bodyPr>
          <a:lstStyle/>
          <a:p>
            <a:pPr eaLnBrk="1" fontAlgn="auto" hangingPunct="1">
              <a:spcAft>
                <a:spcPts val="0"/>
              </a:spcAft>
              <a:defRPr/>
            </a:pPr>
            <a:r>
              <a:rPr lang="en-US" sz="1950" dirty="0"/>
              <a:t>MZ twins exhibit strikingly high concordance in levels of eye-looking; greater probability of shifting their eyes at the same moments in time; greater probability of shifting their eyes in the same subsequent directions; and greater probability of fixating on the same semantic content </a:t>
            </a:r>
          </a:p>
          <a:p>
            <a:pPr eaLnBrk="1" fontAlgn="auto" hangingPunct="1">
              <a:spcAft>
                <a:spcPts val="0"/>
              </a:spcAft>
              <a:defRPr/>
            </a:pPr>
            <a:r>
              <a:rPr lang="en-US" sz="1950" dirty="0"/>
              <a:t>These same behaviors were decreased in children diagnosed with ASD</a:t>
            </a:r>
          </a:p>
          <a:p>
            <a:pPr eaLnBrk="1" fontAlgn="auto" hangingPunct="1">
              <a:spcAft>
                <a:spcPts val="0"/>
              </a:spcAft>
              <a:defRPr/>
            </a:pPr>
            <a:r>
              <a:rPr lang="en-US" sz="1950" dirty="0"/>
              <a:t>Indicating a strong biological basis for variation in social visual engagement, and providing a new link between ASD behavioral presentation and underlying genetic influences</a:t>
            </a:r>
          </a:p>
          <a:p>
            <a:pPr eaLnBrk="1" fontAlgn="auto" hangingPunct="1">
              <a:spcAft>
                <a:spcPts val="0"/>
              </a:spcAft>
              <a:defRPr/>
            </a:pPr>
            <a:endParaRPr lang="en-US" sz="1950" dirty="0"/>
          </a:p>
          <a:p>
            <a:pPr eaLnBrk="1" fontAlgn="auto" hangingPunct="1">
              <a:spcAft>
                <a:spcPts val="0"/>
              </a:spcAft>
              <a:defRPr/>
            </a:pPr>
            <a:endParaRPr lang="en-US" sz="1950" dirty="0"/>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normAutofit/>
          </a:bodyPr>
          <a:lstStyle/>
          <a:p>
            <a:pPr algn="ctr"/>
            <a:r>
              <a:rPr lang="en-US" sz="4000" dirty="0"/>
              <a:t>Habituation/Dishabituation</a:t>
            </a:r>
          </a:p>
        </p:txBody>
      </p:sp>
      <p:sp>
        <p:nvSpPr>
          <p:cNvPr id="310275"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Habituation reflects building of mental representation of the stimulus; comparison of presented stimulus to internal representation</a:t>
            </a:r>
          </a:p>
          <a:p>
            <a:endParaRPr lang="en-US" dirty="0"/>
          </a:p>
        </p:txBody>
      </p:sp>
      <p:pic>
        <p:nvPicPr>
          <p:cNvPr id="310276" name="Picture 4"/>
          <p:cNvPicPr>
            <a:picLocks noChangeAspect="1" noChangeArrowheads="1"/>
          </p:cNvPicPr>
          <p:nvPr/>
        </p:nvPicPr>
        <p:blipFill>
          <a:blip r:embed="rId3" cstate="print"/>
          <a:srcRect/>
          <a:stretch>
            <a:fillRect/>
          </a:stretch>
        </p:blipFill>
        <p:spPr bwMode="auto">
          <a:xfrm>
            <a:off x="457200" y="3479800"/>
            <a:ext cx="4267200" cy="2844800"/>
          </a:xfrm>
          <a:prstGeom prst="rect">
            <a:avLst/>
          </a:prstGeom>
          <a:noFill/>
          <a:ln w="9525">
            <a:noFill/>
            <a:miter lim="800000"/>
            <a:headEnd/>
            <a:tailEnd/>
          </a:ln>
          <a:effectLst/>
        </p:spPr>
      </p:pic>
      <p:pic>
        <p:nvPicPr>
          <p:cNvPr id="310277" name="Picture 5"/>
          <p:cNvPicPr>
            <a:picLocks noChangeAspect="1" noChangeArrowheads="1"/>
          </p:cNvPicPr>
          <p:nvPr/>
        </p:nvPicPr>
        <p:blipFill>
          <a:blip r:embed="rId4" cstate="print"/>
          <a:srcRect/>
          <a:stretch>
            <a:fillRect/>
          </a:stretch>
        </p:blipFill>
        <p:spPr bwMode="auto">
          <a:xfrm>
            <a:off x="5029200" y="3352800"/>
            <a:ext cx="3886200" cy="3054350"/>
          </a:xfrm>
          <a:prstGeom prst="rect">
            <a:avLst/>
          </a:prstGeom>
          <a:noFill/>
          <a:ln w="9525">
            <a:noFill/>
            <a:miter lim="800000"/>
            <a:headEnd/>
            <a:tailEnd/>
          </a:ln>
          <a:effectLst/>
        </p:spPr>
      </p:pic>
      <p:sp>
        <p:nvSpPr>
          <p:cNvPr id="2" name="SMARTInkShape-1"/>
          <p:cNvSpPr/>
          <p:nvPr/>
        </p:nvSpPr>
        <p:spPr>
          <a:xfrm>
            <a:off x="2209916" y="6629400"/>
            <a:ext cx="47510" cy="76201"/>
          </a:xfrm>
          <a:custGeom>
            <a:avLst/>
            <a:gdLst/>
            <a:ahLst/>
            <a:cxnLst/>
            <a:rect l="0" t="0" r="0" b="0"/>
            <a:pathLst>
              <a:path w="47510" h="76201">
                <a:moveTo>
                  <a:pt x="9409" y="0"/>
                </a:moveTo>
                <a:lnTo>
                  <a:pt x="9409" y="13257"/>
                </a:lnTo>
                <a:lnTo>
                  <a:pt x="6587" y="19297"/>
                </a:lnTo>
                <a:lnTo>
                  <a:pt x="1208" y="26742"/>
                </a:lnTo>
                <a:lnTo>
                  <a:pt x="0" y="44816"/>
                </a:lnTo>
                <a:lnTo>
                  <a:pt x="43102" y="65804"/>
                </a:lnTo>
                <a:lnTo>
                  <a:pt x="47509" y="762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MARTInkShape-2"/>
          <p:cNvSpPr/>
          <p:nvPr/>
        </p:nvSpPr>
        <p:spPr>
          <a:xfrm>
            <a:off x="5857875" y="4010025"/>
            <a:ext cx="9526" cy="9526"/>
          </a:xfrm>
          <a:custGeom>
            <a:avLst/>
            <a:gdLst/>
            <a:ahLst/>
            <a:cxnLst/>
            <a:rect l="0" t="0" r="0" b="0"/>
            <a:pathLst>
              <a:path w="9526" h="9526">
                <a:moveTo>
                  <a:pt x="9525" y="9525"/>
                </a:move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67318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Perception, cognition, and communication</a:t>
            </a:r>
          </a:p>
        </p:txBody>
      </p:sp>
      <p:sp>
        <p:nvSpPr>
          <p:cNvPr id="3" name="Content Placeholder 2"/>
          <p:cNvSpPr>
            <a:spLocks noGrp="1"/>
          </p:cNvSpPr>
          <p:nvPr>
            <p:ph idx="1"/>
          </p:nvPr>
        </p:nvSpPr>
        <p:spPr/>
        <p:txBody>
          <a:bodyPr>
            <a:normAutofit/>
          </a:bodyPr>
          <a:lstStyle/>
          <a:p>
            <a:r>
              <a:rPr lang="en-US" dirty="0"/>
              <a:t>ASD implications</a:t>
            </a:r>
          </a:p>
          <a:p>
            <a:pPr lvl="1"/>
            <a:r>
              <a:rPr lang="en-US" dirty="0"/>
              <a:t>Looking where?</a:t>
            </a:r>
          </a:p>
          <a:p>
            <a:r>
              <a:rPr lang="en-US" dirty="0"/>
              <a:t>Longer infant looking </a:t>
            </a:r>
            <a:r>
              <a:rPr lang="en-US" dirty="0">
                <a:sym typeface="Wingdings" panose="05000000000000000000" pitchFamily="2" charset="2"/>
              </a:rPr>
              <a:t> </a:t>
            </a:r>
          </a:p>
          <a:p>
            <a:pPr lvl="1"/>
            <a:r>
              <a:rPr lang="en-US" dirty="0">
                <a:sym typeface="Wingdings" panose="05000000000000000000" pitchFamily="2" charset="2"/>
              </a:rPr>
              <a:t>Lower intelligence</a:t>
            </a:r>
          </a:p>
          <a:p>
            <a:pPr lvl="1"/>
            <a:r>
              <a:rPr lang="en-US" dirty="0">
                <a:sym typeface="Wingdings" panose="05000000000000000000" pitchFamily="2" charset="2"/>
              </a:rPr>
              <a:t>Higher effortful control</a:t>
            </a:r>
          </a:p>
          <a:p>
            <a:endParaRPr lang="en-US" dirty="0"/>
          </a:p>
          <a:p>
            <a:pPr lvl="1"/>
            <a:endParaRPr lang="en-US" dirty="0"/>
          </a:p>
        </p:txBody>
      </p:sp>
      <p:sp>
        <p:nvSpPr>
          <p:cNvPr id="4" name="Rectangle 3"/>
          <p:cNvSpPr/>
          <p:nvPr/>
        </p:nvSpPr>
        <p:spPr>
          <a:xfrm>
            <a:off x="9061537" y="6735247"/>
            <a:ext cx="3231975" cy="369332"/>
          </a:xfrm>
          <a:prstGeom prst="rect">
            <a:avLst/>
          </a:prstGeom>
        </p:spPr>
        <p:txBody>
          <a:bodyPr wrap="none">
            <a:spAutoFit/>
          </a:bodyPr>
          <a:lstStyle/>
          <a:p>
            <a:pPr lvl="1"/>
            <a:r>
              <a:rPr lang="en-US" dirty="0">
                <a:sym typeface="Wingdings" panose="05000000000000000000" pitchFamily="2" charset="2"/>
              </a:rPr>
              <a:t>4-10 months41 months</a:t>
            </a:r>
            <a:endParaRPr lang="en-US" dirty="0"/>
          </a:p>
        </p:txBody>
      </p:sp>
      <p:sp>
        <p:nvSpPr>
          <p:cNvPr id="6" name="TextBox 5">
            <a:extLst>
              <a:ext uri="{FF2B5EF4-FFF2-40B4-BE49-F238E27FC236}">
                <a16:creationId xmlns:a16="http://schemas.microsoft.com/office/drawing/2014/main" id="{1089AEE0-4524-44CD-A744-27922DA85B2B}"/>
              </a:ext>
            </a:extLst>
          </p:cNvPr>
          <p:cNvSpPr txBox="1"/>
          <p:nvPr/>
        </p:nvSpPr>
        <p:spPr>
          <a:xfrm>
            <a:off x="-5029200" y="4072755"/>
            <a:ext cx="6177280" cy="1477328"/>
          </a:xfrm>
          <a:prstGeom prst="rect">
            <a:avLst/>
          </a:prstGeom>
          <a:noFill/>
        </p:spPr>
        <p:txBody>
          <a:bodyPr wrap="square">
            <a:spAutoFit/>
          </a:bodyPr>
          <a:lstStyle/>
          <a:p>
            <a:pPr lvl="1"/>
            <a:r>
              <a:rPr lang="en-US" dirty="0"/>
              <a:t>Coordinating looking</a:t>
            </a:r>
          </a:p>
          <a:p>
            <a:pPr lvl="2"/>
            <a:r>
              <a:rPr lang="en-US" dirty="0"/>
              <a:t>Joint_Attention_Gesture.pptx</a:t>
            </a:r>
          </a:p>
          <a:p>
            <a:r>
              <a:rPr lang="en-US" dirty="0"/>
              <a:t>Cognition: Nurture v. nature</a:t>
            </a:r>
          </a:p>
          <a:p>
            <a:pPr lvl="1"/>
            <a:r>
              <a:rPr lang="en-US" dirty="0"/>
              <a:t>Neonatal imitation</a:t>
            </a:r>
          </a:p>
          <a:p>
            <a:pPr lvl="1"/>
            <a:r>
              <a:rPr lang="en-US" dirty="0"/>
              <a:t>Early learning</a:t>
            </a:r>
          </a:p>
        </p:txBody>
      </p:sp>
    </p:spTree>
    <p:extLst>
      <p:ext uri="{BB962C8B-B14F-4D97-AF65-F5344CB8AC3E}">
        <p14:creationId xmlns:p14="http://schemas.microsoft.com/office/powerpoint/2010/main" val="11380597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9714C448-004E-431F-98F2-65BE282A7955}" type="slidenum">
              <a:rPr lang="en-US" altLang="en-US" sz="1400" smtClean="0"/>
              <a:pPr>
                <a:spcBef>
                  <a:spcPct val="0"/>
                </a:spcBef>
                <a:buClrTx/>
                <a:buSzTx/>
                <a:buFontTx/>
                <a:buNone/>
              </a:pPr>
              <a:t>96</a:t>
            </a:fld>
            <a:endParaRPr lang="en-US" altLang="en-US" sz="1400"/>
          </a:p>
        </p:txBody>
      </p:sp>
      <p:sp>
        <p:nvSpPr>
          <p:cNvPr id="29699" name="Rectangle 2"/>
          <p:cNvSpPr>
            <a:spLocks noGrp="1" noChangeArrowheads="1"/>
          </p:cNvSpPr>
          <p:nvPr>
            <p:ph type="title"/>
          </p:nvPr>
        </p:nvSpPr>
        <p:spPr/>
        <p:txBody>
          <a:bodyPr/>
          <a:lstStyle/>
          <a:p>
            <a:r>
              <a:rPr lang="en-US" altLang="en-US"/>
              <a:t>Stimulus</a:t>
            </a:r>
          </a:p>
        </p:txBody>
      </p:sp>
      <p:grpSp>
        <p:nvGrpSpPr>
          <p:cNvPr id="29700" name="Group 7"/>
          <p:cNvGrpSpPr>
            <a:grpSpLocks/>
          </p:cNvGrpSpPr>
          <p:nvPr/>
        </p:nvGrpSpPr>
        <p:grpSpPr bwMode="auto">
          <a:xfrm>
            <a:off x="2209800" y="1828800"/>
            <a:ext cx="5029200" cy="4267200"/>
            <a:chOff x="1152" y="1152"/>
            <a:chExt cx="2784" cy="2400"/>
          </a:xfrm>
        </p:grpSpPr>
        <p:sp>
          <p:nvSpPr>
            <p:cNvPr id="29701" name="Rectangle 3"/>
            <p:cNvSpPr>
              <a:spLocks noChangeArrowheads="1"/>
            </p:cNvSpPr>
            <p:nvPr/>
          </p:nvSpPr>
          <p:spPr bwMode="auto">
            <a:xfrm>
              <a:off x="1152" y="1152"/>
              <a:ext cx="1392" cy="1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29702" name="Rectangle 4"/>
            <p:cNvSpPr>
              <a:spLocks noChangeArrowheads="1"/>
            </p:cNvSpPr>
            <p:nvPr/>
          </p:nvSpPr>
          <p:spPr bwMode="auto">
            <a:xfrm>
              <a:off x="1152" y="2352"/>
              <a:ext cx="1392" cy="1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29703" name="Rectangle 5"/>
            <p:cNvSpPr>
              <a:spLocks noChangeArrowheads="1"/>
            </p:cNvSpPr>
            <p:nvPr/>
          </p:nvSpPr>
          <p:spPr bwMode="auto">
            <a:xfrm>
              <a:off x="2544" y="2352"/>
              <a:ext cx="1392" cy="1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29704" name="Rectangle 6"/>
            <p:cNvSpPr>
              <a:spLocks noChangeArrowheads="1"/>
            </p:cNvSpPr>
            <p:nvPr/>
          </p:nvSpPr>
          <p:spPr bwMode="auto">
            <a:xfrm>
              <a:off x="2544" y="1152"/>
              <a:ext cx="1392" cy="1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grpSp>
    </p:spTree>
    <p:extLst>
      <p:ext uri="{BB962C8B-B14F-4D97-AF65-F5344CB8AC3E}">
        <p14:creationId xmlns:p14="http://schemas.microsoft.com/office/powerpoint/2010/main" val="628686763"/>
      </p:ext>
    </p:extLst>
  </p:cSld>
  <p:clrMapOvr>
    <a:masterClrMapping/>
  </p:clrMapOvr>
  <p:transition advTm="60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DF980504-06F4-4E79-8312-35E6C3A51F52}" type="slidenum">
              <a:rPr lang="en-US" altLang="en-US" sz="1400" smtClean="0"/>
              <a:pPr>
                <a:spcBef>
                  <a:spcPct val="0"/>
                </a:spcBef>
                <a:buClrTx/>
                <a:buSzTx/>
                <a:buFontTx/>
                <a:buNone/>
              </a:pPr>
              <a:t>97</a:t>
            </a:fld>
            <a:endParaRPr lang="en-US" altLang="en-US" sz="1400"/>
          </a:p>
        </p:txBody>
      </p:sp>
      <p:sp>
        <p:nvSpPr>
          <p:cNvPr id="30723" name="Rectangle 2"/>
          <p:cNvSpPr>
            <a:spLocks noGrp="1" noChangeArrowheads="1"/>
          </p:cNvSpPr>
          <p:nvPr>
            <p:ph type="title"/>
          </p:nvPr>
        </p:nvSpPr>
        <p:spPr/>
        <p:txBody>
          <a:bodyPr/>
          <a:lstStyle/>
          <a:p>
            <a:r>
              <a:rPr lang="en-US" altLang="en-US"/>
              <a:t>This pattern</a:t>
            </a:r>
          </a:p>
        </p:txBody>
      </p:sp>
      <p:sp>
        <p:nvSpPr>
          <p:cNvPr id="30724" name="Rectangle 3"/>
          <p:cNvSpPr>
            <a:spLocks noGrp="1" noChangeArrowheads="1"/>
          </p:cNvSpPr>
          <p:nvPr>
            <p:ph type="body" idx="1"/>
          </p:nvPr>
        </p:nvSpPr>
        <p:spPr/>
        <p:txBody>
          <a:bodyPr>
            <a:normAutofit/>
          </a:bodyPr>
          <a:lstStyle/>
          <a:p>
            <a:pPr>
              <a:buFont typeface="Monotype Sorts" pitchFamily="2" charset="2"/>
              <a:buChar char="•"/>
            </a:pPr>
            <a:r>
              <a:rPr lang="en-US" altLang="en-US" sz="2800" dirty="0"/>
              <a:t>Was presented to 93 premature infants for 60 sec.</a:t>
            </a:r>
          </a:p>
          <a:p>
            <a:pPr>
              <a:buFont typeface="Monotype Sorts" pitchFamily="2" charset="2"/>
              <a:buChar char="o"/>
            </a:pPr>
            <a:r>
              <a:rPr lang="en-US" altLang="en-US" sz="2800" dirty="0">
                <a:cs typeface="Times New Roman" pitchFamily="18" charset="0"/>
              </a:rPr>
              <a:t>Fixation duration in infancy and score on the intelligence test, r(91) = -.36, p &lt; .0002.</a:t>
            </a:r>
            <a:r>
              <a:rPr lang="en-US" altLang="en-US" sz="2800" dirty="0"/>
              <a:t> </a:t>
            </a:r>
          </a:p>
          <a:p>
            <a:pPr>
              <a:buFont typeface="Monotype Sorts" pitchFamily="2" charset="2"/>
              <a:buChar char="o"/>
            </a:pPr>
            <a:r>
              <a:rPr lang="en-US" altLang="en-US" sz="2800" dirty="0"/>
              <a:t>Infants who gazed at the pattern for more time had lower intelligence at 18 years if age.</a:t>
            </a:r>
          </a:p>
          <a:p>
            <a:pPr lvl="1">
              <a:buFont typeface="Monotype Sorts" pitchFamily="2" charset="2"/>
              <a:buChar char="o"/>
            </a:pPr>
            <a:r>
              <a:rPr lang="en-US" altLang="en-US" sz="2400" dirty="0"/>
              <a:t>Less gaze </a:t>
            </a:r>
            <a:r>
              <a:rPr lang="en-US" altLang="en-US" sz="2400" dirty="0" err="1"/>
              <a:t>time</a:t>
            </a:r>
            <a:r>
              <a:rPr lang="en-US" altLang="en-US" sz="2400" dirty="0" err="1">
                <a:sym typeface="Wingdings" panose="05000000000000000000" pitchFamily="2" charset="2"/>
              </a:rPr>
              <a:t></a:t>
            </a:r>
            <a:r>
              <a:rPr lang="en-US" altLang="en-US" sz="2400" dirty="0" err="1"/>
              <a:t>higher</a:t>
            </a:r>
            <a:r>
              <a:rPr lang="en-US" altLang="en-US" sz="2400" dirty="0"/>
              <a:t> intelligence </a:t>
            </a:r>
          </a:p>
          <a:p>
            <a:pPr>
              <a:buFont typeface="Monotype Sorts" pitchFamily="2" charset="2"/>
              <a:buChar char="o"/>
            </a:pPr>
            <a:r>
              <a:rPr lang="en-US" altLang="en-US" sz="2800" dirty="0"/>
              <a:t>Why?</a:t>
            </a:r>
          </a:p>
          <a:p>
            <a:pPr lvl="1">
              <a:buFont typeface="Monotype Sorts" pitchFamily="2" charset="2"/>
              <a:buChar char="o"/>
            </a:pPr>
            <a:r>
              <a:rPr lang="en-US" sz="2400" dirty="0" err="1"/>
              <a:t>Sigman</a:t>
            </a:r>
            <a:r>
              <a:rPr lang="en-US" sz="2400" dirty="0"/>
              <a:t>, M., Cohen, S. E., &amp; Beckwith, L. (1997). Why does infant attention predict adolescent intelligence? </a:t>
            </a:r>
            <a:r>
              <a:rPr lang="en-US" sz="2400" i="1" dirty="0"/>
              <a:t>Infant Behavior &amp; Development, 20(2), 133-140. </a:t>
            </a:r>
          </a:p>
        </p:txBody>
      </p:sp>
      <p:grpSp>
        <p:nvGrpSpPr>
          <p:cNvPr id="5" name="Group 7"/>
          <p:cNvGrpSpPr>
            <a:grpSpLocks/>
          </p:cNvGrpSpPr>
          <p:nvPr/>
        </p:nvGrpSpPr>
        <p:grpSpPr bwMode="auto">
          <a:xfrm>
            <a:off x="3771900" y="-9181"/>
            <a:ext cx="1638300" cy="1417357"/>
            <a:chOff x="1152" y="1152"/>
            <a:chExt cx="2784" cy="2400"/>
          </a:xfrm>
        </p:grpSpPr>
        <p:sp>
          <p:nvSpPr>
            <p:cNvPr id="6" name="Rectangle 3"/>
            <p:cNvSpPr>
              <a:spLocks noChangeArrowheads="1"/>
            </p:cNvSpPr>
            <p:nvPr/>
          </p:nvSpPr>
          <p:spPr bwMode="auto">
            <a:xfrm>
              <a:off x="1152" y="1152"/>
              <a:ext cx="1392" cy="1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7" name="Rectangle 4"/>
            <p:cNvSpPr>
              <a:spLocks noChangeArrowheads="1"/>
            </p:cNvSpPr>
            <p:nvPr/>
          </p:nvSpPr>
          <p:spPr bwMode="auto">
            <a:xfrm>
              <a:off x="1152" y="2352"/>
              <a:ext cx="1392" cy="1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8" name="Rectangle 5"/>
            <p:cNvSpPr>
              <a:spLocks noChangeArrowheads="1"/>
            </p:cNvSpPr>
            <p:nvPr/>
          </p:nvSpPr>
          <p:spPr bwMode="auto">
            <a:xfrm>
              <a:off x="2544" y="2352"/>
              <a:ext cx="1392" cy="1200"/>
            </a:xfrm>
            <a:prstGeom prst="rect">
              <a:avLst/>
            </a:prstGeom>
            <a:solidFill>
              <a:schemeClr val="tx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9" name="Rectangle 6"/>
            <p:cNvSpPr>
              <a:spLocks noChangeArrowheads="1"/>
            </p:cNvSpPr>
            <p:nvPr/>
          </p:nvSpPr>
          <p:spPr bwMode="auto">
            <a:xfrm>
              <a:off x="2544" y="1152"/>
              <a:ext cx="1392" cy="1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grpSp>
    </p:spTree>
    <p:extLst>
      <p:ext uri="{BB962C8B-B14F-4D97-AF65-F5344CB8AC3E}">
        <p14:creationId xmlns:p14="http://schemas.microsoft.com/office/powerpoint/2010/main" val="936603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872"/>
            <a:ext cx="8839200" cy="1636776"/>
          </a:xfrm>
        </p:spPr>
        <p:txBody>
          <a:bodyPr>
            <a:noAutofit/>
          </a:bodyPr>
          <a:lstStyle/>
          <a:p>
            <a:pPr algn="ctr">
              <a:defRPr/>
            </a:pPr>
            <a:r>
              <a:rPr lang="en-US" sz="3600" dirty="0">
                <a:solidFill>
                  <a:schemeClr val="accent1">
                    <a:satMod val="150000"/>
                  </a:schemeClr>
                </a:solidFill>
                <a:latin typeface="Calibri"/>
                <a:cs typeface="Calibri"/>
              </a:rPr>
              <a:t>Individual Differences in Infant Fixation Duration Relate to Attention and Behavioral Control in Childhood</a:t>
            </a:r>
            <a:endParaRPr lang="en-US" sz="3600" dirty="0"/>
          </a:p>
        </p:txBody>
      </p:sp>
      <p:sp>
        <p:nvSpPr>
          <p:cNvPr id="15362" name="Text Placeholder 2"/>
          <p:cNvSpPr>
            <a:spLocks noGrp="1"/>
          </p:cNvSpPr>
          <p:nvPr>
            <p:ph type="body" idx="1"/>
          </p:nvPr>
        </p:nvSpPr>
        <p:spPr>
          <a:xfrm>
            <a:off x="588963" y="1981200"/>
            <a:ext cx="8021637" cy="685800"/>
          </a:xfrm>
        </p:spPr>
        <p:txBody>
          <a:bodyPr/>
          <a:lstStyle/>
          <a:p>
            <a:pPr algn="ctr"/>
            <a:r>
              <a:rPr lang="en-US" altLang="en-US" sz="2600" dirty="0">
                <a:solidFill>
                  <a:schemeClr val="tx1"/>
                </a:solidFill>
                <a:latin typeface="Calibri" panose="020F0502020204030204" pitchFamily="34" charset="0"/>
                <a:ea typeface="ＭＳ Ｐゴシック" panose="020B0600070205080204" pitchFamily="34" charset="-128"/>
              </a:rPr>
              <a:t>(Papageorgiou et al., 2014)</a:t>
            </a: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063" y="2819400"/>
            <a:ext cx="5773737" cy="3665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95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Diagram 2"/>
          <p:cNvGraphicFramePr/>
          <p:nvPr/>
        </p:nvGraphicFramePr>
        <p:xfrm>
          <a:off x="1600200" y="4038600"/>
          <a:ext cx="62484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8" name="TextBox 2"/>
          <p:cNvSpPr txBox="1">
            <a:spLocks noChangeArrowheads="1"/>
          </p:cNvSpPr>
          <p:nvPr/>
        </p:nvSpPr>
        <p:spPr bwMode="auto">
          <a:xfrm>
            <a:off x="228600" y="16002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What We Know…</a:t>
            </a:r>
            <a:endParaRPr lang="en-US" altLang="en-US">
              <a:latin typeface="Calibri" panose="020F0502020204030204" pitchFamily="34" charset="0"/>
            </a:endParaRPr>
          </a:p>
        </p:txBody>
      </p:sp>
      <p:sp>
        <p:nvSpPr>
          <p:cNvPr id="6" name="TextBox 3"/>
          <p:cNvSpPr txBox="1">
            <a:spLocks noChangeArrowheads="1"/>
          </p:cNvSpPr>
          <p:nvPr/>
        </p:nvSpPr>
        <p:spPr bwMode="auto">
          <a:xfrm>
            <a:off x="304800" y="2276475"/>
            <a:ext cx="86106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2000" dirty="0">
                <a:latin typeface="Calibri" charset="0"/>
                <a:cs typeface="Calibri" charset="0"/>
              </a:rPr>
              <a:t>Fixation duration = reliable measure of </a:t>
            </a:r>
            <a:r>
              <a:rPr lang="en-US" sz="2000" dirty="0" err="1">
                <a:latin typeface="Calibri" charset="0"/>
                <a:cs typeface="Calibri" charset="0"/>
              </a:rPr>
              <a:t>attentional</a:t>
            </a:r>
            <a:r>
              <a:rPr lang="en-US" sz="2000" dirty="0">
                <a:latin typeface="Calibri" charset="0"/>
                <a:cs typeface="Calibri" charset="0"/>
              </a:rPr>
              <a:t> control in adults</a:t>
            </a:r>
          </a:p>
          <a:p>
            <a:pPr marL="0" indent="0" eaLnBrk="1" hangingPunct="1">
              <a:defRPr/>
            </a:pPr>
            <a:endParaRPr lang="en-US" sz="2000" dirty="0">
              <a:latin typeface="Calibri" charset="0"/>
              <a:cs typeface="Calibri" charset="0"/>
            </a:endParaRPr>
          </a:p>
          <a:p>
            <a:pPr eaLnBrk="1" hangingPunct="1">
              <a:buFont typeface="Arial" charset="0"/>
              <a:buChar char="•"/>
              <a:defRPr/>
            </a:pPr>
            <a:r>
              <a:rPr lang="en-US" sz="2000" dirty="0">
                <a:latin typeface="Calibri" charset="0"/>
                <a:cs typeface="Calibri" charset="0"/>
              </a:rPr>
              <a:t>Evidence of continuity of attention from infancy </a:t>
            </a:r>
            <a:r>
              <a:rPr lang="en-US" sz="2000" dirty="0">
                <a:latin typeface="Calibri" charset="0"/>
                <a:cs typeface="Calibri" charset="0"/>
                <a:sym typeface="Wingdings"/>
              </a:rPr>
              <a:t> preadolescence</a:t>
            </a:r>
          </a:p>
          <a:p>
            <a:pPr marL="0" indent="0" eaLnBrk="1" hangingPunct="1">
              <a:defRPr/>
            </a:pPr>
            <a:endParaRPr lang="en-US" sz="2000" dirty="0">
              <a:latin typeface="Calibri" charset="0"/>
              <a:cs typeface="Calibri" charset="0"/>
            </a:endParaRPr>
          </a:p>
          <a:p>
            <a:pPr eaLnBrk="1" hangingPunct="1">
              <a:buFont typeface="Arial" charset="0"/>
              <a:buChar char="•"/>
              <a:defRPr/>
            </a:pPr>
            <a:r>
              <a:rPr lang="en-US" sz="2000" dirty="0">
                <a:latin typeface="Calibri" charset="0"/>
                <a:cs typeface="Calibri" charset="0"/>
                <a:sym typeface="Wingdings"/>
              </a:rPr>
              <a:t>Children with ADHD exhibit a trend toward shorter fixations</a:t>
            </a:r>
            <a:endParaRPr lang="en-US" sz="2000" dirty="0">
              <a:latin typeface="Calibri" charset="0"/>
              <a:cs typeface="Calibri" charset="0"/>
            </a:endParaRPr>
          </a:p>
        </p:txBody>
      </p:sp>
      <p:sp>
        <p:nvSpPr>
          <p:cNvPr id="16390" name="TextBox 2"/>
          <p:cNvSpPr txBox="1">
            <a:spLocks noChangeArrowheads="1"/>
          </p:cNvSpPr>
          <p:nvPr/>
        </p:nvSpPr>
        <p:spPr bwMode="auto">
          <a:xfrm>
            <a:off x="304800" y="4114800"/>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i="1">
                <a:latin typeface="Calibri" panose="020F0502020204030204" pitchFamily="34" charset="0"/>
              </a:rPr>
              <a:t>What We Don’t Know…</a:t>
            </a:r>
            <a:endParaRPr lang="en-US" altLang="en-US">
              <a:latin typeface="Calibri" panose="020F0502020204030204" pitchFamily="34" charset="0"/>
            </a:endParaRPr>
          </a:p>
        </p:txBody>
      </p:sp>
      <p:sp>
        <p:nvSpPr>
          <p:cNvPr id="16391" name="TextBox 1"/>
          <p:cNvSpPr txBox="1">
            <a:spLocks noChangeArrowheads="1"/>
          </p:cNvSpPr>
          <p:nvPr/>
        </p:nvSpPr>
        <p:spPr bwMode="auto">
          <a:xfrm>
            <a:off x="3962400" y="4953000"/>
            <a:ext cx="1066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5000" b="1">
                <a:latin typeface="Cooper Black" panose="0208090404030B020404" pitchFamily="18" charset="0"/>
              </a:rPr>
              <a:t>?</a:t>
            </a:r>
          </a:p>
        </p:txBody>
      </p:sp>
    </p:spTree>
    <p:extLst>
      <p:ext uri="{BB962C8B-B14F-4D97-AF65-F5344CB8AC3E}">
        <p14:creationId xmlns:p14="http://schemas.microsoft.com/office/powerpoint/2010/main" val="668077267"/>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6655</TotalTime>
  <Words>8782</Words>
  <Application>Microsoft Office PowerPoint</Application>
  <PresentationFormat>On-screen Show (4:3)</PresentationFormat>
  <Paragraphs>859</Paragraphs>
  <Slides>109</Slides>
  <Notes>79</Notes>
  <HiddenSlides>56</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21" baseType="lpstr">
      <vt:lpstr>Arial</vt:lpstr>
      <vt:lpstr>Calibri</vt:lpstr>
      <vt:lpstr>Cooper Black</vt:lpstr>
      <vt:lpstr>Corbel</vt:lpstr>
      <vt:lpstr>Franklin Gothic Book</vt:lpstr>
      <vt:lpstr>Monotype Sorts</vt:lpstr>
      <vt:lpstr>Times New Roman</vt:lpstr>
      <vt:lpstr>Wingdings</vt:lpstr>
      <vt:lpstr>Wingdings 2</vt:lpstr>
      <vt:lpstr>Wingdings 3</vt:lpstr>
      <vt:lpstr>Module</vt:lpstr>
      <vt:lpstr>Chart</vt:lpstr>
      <vt:lpstr>Psychology of Infancy</vt:lpstr>
      <vt:lpstr>Domains of Development</vt:lpstr>
      <vt:lpstr>Perception in the world</vt:lpstr>
      <vt:lpstr>PowerPoint Presentation</vt:lpstr>
      <vt:lpstr>Hand and eyes</vt:lpstr>
      <vt:lpstr>PowerPoint Presentation</vt:lpstr>
      <vt:lpstr>Label objects infants are looking at and touching</vt:lpstr>
      <vt:lpstr>“Critical” Initial Formulation</vt:lpstr>
      <vt:lpstr>What’s going on?</vt:lpstr>
      <vt:lpstr>Perceptual Narrowing During Infancy: A Comparison of Language and Faces</vt:lpstr>
      <vt:lpstr>Voice versus face perception</vt:lpstr>
      <vt:lpstr>Evidence As Usual</vt:lpstr>
      <vt:lpstr>Somewhat Contrary Evidence</vt:lpstr>
      <vt:lpstr>Qualifying the Construct </vt:lpstr>
      <vt:lpstr>Perceptual Narrowing</vt:lpstr>
      <vt:lpstr>Experience vs. functionalism</vt:lpstr>
      <vt:lpstr>PowerPoint Presentation</vt:lpstr>
      <vt:lpstr>Results mixed</vt:lpstr>
      <vt:lpstr>PowerPoint Presentation</vt:lpstr>
      <vt:lpstr>Preference paradigms for Studying Perceptual Development</vt:lpstr>
      <vt:lpstr>PowerPoint Presentation</vt:lpstr>
      <vt:lpstr>Preface: Face Processing preference</vt:lpstr>
      <vt:lpstr>Origin of other-race effect (ORE)</vt:lpstr>
      <vt:lpstr>3 ERP components associated with both face and emotion processing in infants</vt:lpstr>
      <vt:lpstr>Purpose of Study</vt:lpstr>
      <vt:lpstr>Face Processing (Vogel et al., 2012)--Behavioral Findings</vt:lpstr>
      <vt:lpstr>Method</vt:lpstr>
      <vt:lpstr>Behavioral visual-paired comparison (VPC) results</vt:lpstr>
      <vt:lpstr>ERP (P400 amplitude) incongruency</vt:lpstr>
      <vt:lpstr>Effect of congruency on latency is specific to Caucasian faces at 9 months</vt:lpstr>
      <vt:lpstr>N290 component in 9-month-old infants</vt:lpstr>
      <vt:lpstr>Conclusions</vt:lpstr>
      <vt:lpstr>PowerPoint Presentation</vt:lpstr>
      <vt:lpstr>Perceptual narrowing and training</vt:lpstr>
      <vt:lpstr>Individual-level experience</vt:lpstr>
      <vt:lpstr>Purpose of Study</vt:lpstr>
      <vt:lpstr>Hypotheses </vt:lpstr>
      <vt:lpstr>6 months to 6 years</vt:lpstr>
      <vt:lpstr>Method &amp; Analyses</vt:lpstr>
      <vt:lpstr>Behavioral Results</vt:lpstr>
      <vt:lpstr>Individual-trained are faster to human faces </vt:lpstr>
      <vt:lpstr>Electrophysiological Results</vt:lpstr>
      <vt:lpstr>Results</vt:lpstr>
      <vt:lpstr>Results</vt:lpstr>
      <vt:lpstr>Individual-level training!</vt:lpstr>
      <vt:lpstr>PowerPoint Presentation</vt:lpstr>
      <vt:lpstr>Phenomenon of Other-Race Effect (ORE) Among Adults</vt:lpstr>
      <vt:lpstr>ORE begins within 1st year of life</vt:lpstr>
      <vt:lpstr>Limitation of Prior Literature</vt:lpstr>
      <vt:lpstr>Importance of multisensory input </vt:lpstr>
      <vt:lpstr>Study Aims </vt:lpstr>
      <vt:lpstr>Habituation/Test Procedure</vt:lpstr>
      <vt:lpstr>Pre-test (up to 60s)</vt:lpstr>
      <vt:lpstr>Habituation</vt:lpstr>
      <vt:lpstr>Test Phase</vt:lpstr>
      <vt:lpstr>Post-test (up to 60s)</vt:lpstr>
      <vt:lpstr>Test Stimuli</vt:lpstr>
      <vt:lpstr>Experiment 1</vt:lpstr>
      <vt:lpstr>Test stimuli: Dynamic image with audible speech utterances</vt:lpstr>
      <vt:lpstr>Experiment #2</vt:lpstr>
      <vt:lpstr>Test stimuli: Dynamic image with no audio</vt:lpstr>
      <vt:lpstr>Experiment #3</vt:lpstr>
      <vt:lpstr>Dynamic image with non-human sound (“boing”) (classic effect)</vt:lpstr>
      <vt:lpstr>Selective Attention</vt:lpstr>
      <vt:lpstr>Discussion Questions</vt:lpstr>
      <vt:lpstr>Methods for Studying Perceptual Development</vt:lpstr>
      <vt:lpstr>Eye-tracking as a window into  cognition &amp; experience</vt:lpstr>
      <vt:lpstr>Visual cliff and fear of heights?</vt:lpstr>
      <vt:lpstr>PowerPoint Presentation</vt:lpstr>
      <vt:lpstr>Conditioning paradigms</vt:lpstr>
      <vt:lpstr>Do babies at risk for ASD like faces?</vt:lpstr>
      <vt:lpstr>PowerPoint Presentation</vt:lpstr>
      <vt:lpstr>Attention to eyes is present but in decline in 2–6-month-old infants later diagnosed with autism. W Jones &amp; A Klin Nature 000, 1-5 (2013) doi:10.1038/nature12715 </vt:lpstr>
      <vt:lpstr>Methods</vt:lpstr>
      <vt:lpstr>TD vs ASD</vt:lpstr>
      <vt:lpstr>PowerPoint Presentation</vt:lpstr>
      <vt:lpstr>PowerPoint Presentation</vt:lpstr>
      <vt:lpstr>More prediction</vt:lpstr>
      <vt:lpstr>Infant viewing of social scenes is under genetic control and is atypical in autism  </vt:lpstr>
      <vt:lpstr>background</vt:lpstr>
      <vt:lpstr>Participants</vt:lpstr>
      <vt:lpstr>Similar methods</vt:lpstr>
      <vt:lpstr>Methods</vt:lpstr>
      <vt:lpstr>Gaze time associated with genetic relatedness</vt:lpstr>
      <vt:lpstr>PowerPoint Presentation</vt:lpstr>
      <vt:lpstr>Experiment 2</vt:lpstr>
      <vt:lpstr>PowerPoint Presentation</vt:lpstr>
      <vt:lpstr>PowerPoint Presentation</vt:lpstr>
      <vt:lpstr>PowerPoint Presentation</vt:lpstr>
      <vt:lpstr>MZ &gt; DZ co-occurring col-located visual engagement </vt:lpstr>
      <vt:lpstr>Over different videos….</vt:lpstr>
      <vt:lpstr>ASD -- low mouth &amp; low eye</vt:lpstr>
      <vt:lpstr>Conclusion</vt:lpstr>
      <vt:lpstr>Habituation/Dishabituation</vt:lpstr>
      <vt:lpstr>Perception, cognition, and communication</vt:lpstr>
      <vt:lpstr>Stimulus</vt:lpstr>
      <vt:lpstr>This pattern</vt:lpstr>
      <vt:lpstr>Individual Differences in Infant Fixation Duration Relate to Attention and Behavioral Control in Childhood</vt:lpstr>
      <vt:lpstr>Individual Differences in Infant Fixation Duration (Papageorgiou et al., 2014)</vt:lpstr>
      <vt:lpstr>Individual Differences in Infant Fixation Duration (Papageorgiou et al., 2014)</vt:lpstr>
      <vt:lpstr>Individual Differences in Infant Fixation Duration (Papageorgiou et al., 2014)</vt:lpstr>
      <vt:lpstr>What We Know… </vt:lpstr>
      <vt:lpstr>1st Study to combine eye tracking with a longitudinal design</vt:lpstr>
      <vt:lpstr>Individual Differences in Infant Fixation Duration (Papageorgiou et al., 2014)</vt:lpstr>
      <vt:lpstr>Individual Differences in Infant Fixation Duration (Papageorgiou et al., 2014)</vt:lpstr>
      <vt:lpstr>Individual Differences in Infant Fixation Duration (Papageorgiou et al., 2014)</vt:lpstr>
      <vt:lpstr>Individual Differences in Infant Fixation Duration (Papageorgiou et al., 2014)</vt:lpstr>
      <vt:lpstr>Age as a moderator</vt:lpstr>
      <vt:lpstr>Individual Differences in Infant Fixation Duration (Papageorgiou et al., 2014)</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341</cp:revision>
  <cp:lastPrinted>2012-02-14T15:02:12Z</cp:lastPrinted>
  <dcterms:created xsi:type="dcterms:W3CDTF">2007-01-11T16:44:21Z</dcterms:created>
  <dcterms:modified xsi:type="dcterms:W3CDTF">2022-09-20T17:47:23Z</dcterms:modified>
</cp:coreProperties>
</file>