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72"/>
  </p:notesMasterIdLst>
  <p:handoutMasterIdLst>
    <p:handoutMasterId r:id="rId73"/>
  </p:handoutMasterIdLst>
  <p:sldIdLst>
    <p:sldId id="256" r:id="rId2"/>
    <p:sldId id="311" r:id="rId3"/>
    <p:sldId id="310" r:id="rId4"/>
    <p:sldId id="312" r:id="rId5"/>
    <p:sldId id="308" r:id="rId6"/>
    <p:sldId id="324" r:id="rId7"/>
    <p:sldId id="309" r:id="rId8"/>
    <p:sldId id="313" r:id="rId9"/>
    <p:sldId id="331" r:id="rId10"/>
    <p:sldId id="332" r:id="rId11"/>
    <p:sldId id="333" r:id="rId12"/>
    <p:sldId id="334" r:id="rId13"/>
    <p:sldId id="335" r:id="rId14"/>
    <p:sldId id="336" r:id="rId15"/>
    <p:sldId id="337" r:id="rId16"/>
    <p:sldId id="338" r:id="rId17"/>
    <p:sldId id="383" r:id="rId18"/>
    <p:sldId id="339" r:id="rId19"/>
    <p:sldId id="349" r:id="rId20"/>
    <p:sldId id="379" r:id="rId21"/>
    <p:sldId id="350" r:id="rId22"/>
    <p:sldId id="351" r:id="rId23"/>
    <p:sldId id="352" r:id="rId24"/>
    <p:sldId id="353" r:id="rId25"/>
    <p:sldId id="354" r:id="rId26"/>
    <p:sldId id="396" r:id="rId27"/>
    <p:sldId id="355" r:id="rId28"/>
    <p:sldId id="375" r:id="rId29"/>
    <p:sldId id="356" r:id="rId30"/>
    <p:sldId id="391" r:id="rId31"/>
    <p:sldId id="392" r:id="rId32"/>
    <p:sldId id="393" r:id="rId33"/>
    <p:sldId id="394" r:id="rId34"/>
    <p:sldId id="395" r:id="rId35"/>
    <p:sldId id="340" r:id="rId36"/>
    <p:sldId id="341" r:id="rId37"/>
    <p:sldId id="342" r:id="rId38"/>
    <p:sldId id="343" r:id="rId39"/>
    <p:sldId id="380" r:id="rId40"/>
    <p:sldId id="382" r:id="rId41"/>
    <p:sldId id="364" r:id="rId42"/>
    <p:sldId id="365" r:id="rId43"/>
    <p:sldId id="344" r:id="rId44"/>
    <p:sldId id="345" r:id="rId45"/>
    <p:sldId id="346" r:id="rId46"/>
    <p:sldId id="347" r:id="rId47"/>
    <p:sldId id="348" r:id="rId48"/>
    <p:sldId id="384" r:id="rId49"/>
    <p:sldId id="385" r:id="rId50"/>
    <p:sldId id="386" r:id="rId51"/>
    <p:sldId id="387" r:id="rId52"/>
    <p:sldId id="388" r:id="rId53"/>
    <p:sldId id="389" r:id="rId54"/>
    <p:sldId id="367" r:id="rId55"/>
    <p:sldId id="368" r:id="rId56"/>
    <p:sldId id="369" r:id="rId57"/>
    <p:sldId id="370" r:id="rId58"/>
    <p:sldId id="371" r:id="rId59"/>
    <p:sldId id="390" r:id="rId60"/>
    <p:sldId id="372" r:id="rId61"/>
    <p:sldId id="373" r:id="rId62"/>
    <p:sldId id="297" r:id="rId63"/>
    <p:sldId id="300" r:id="rId64"/>
    <p:sldId id="298" r:id="rId65"/>
    <p:sldId id="301" r:id="rId66"/>
    <p:sldId id="302" r:id="rId67"/>
    <p:sldId id="304" r:id="rId68"/>
    <p:sldId id="305" r:id="rId69"/>
    <p:sldId id="306" r:id="rId70"/>
    <p:sldId id="307" r:id="rId7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80114" autoAdjust="0"/>
  </p:normalViewPr>
  <p:slideViewPr>
    <p:cSldViewPr>
      <p:cViewPr varScale="1">
        <p:scale>
          <a:sx n="84" d="100"/>
          <a:sy n="84" d="100"/>
        </p:scale>
        <p:origin x="-88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19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Distribution</a:t>
            </a:r>
            <a:r>
              <a:rPr lang="en-US" sz="1200" baseline="0" dirty="0" smtClean="0"/>
              <a:t> of Children’s Home Location</a:t>
            </a:r>
            <a:endParaRPr lang="en-US" sz="1200" dirty="0"/>
          </a:p>
        </c:rich>
      </c:tx>
      <c:overlay val="0"/>
    </c:title>
    <c:autoTitleDeleted val="0"/>
    <c:plotArea>
      <c:layout/>
      <c:pieChart>
        <c:varyColors val="1"/>
        <c:ser>
          <c:idx val="0"/>
          <c:order val="0"/>
          <c:tx>
            <c:strRef>
              <c:f>Sheet1!$B$1</c:f>
              <c:strCache>
                <c:ptCount val="1"/>
                <c:pt idx="0">
                  <c:v>Country of Origin</c:v>
                </c:pt>
              </c:strCache>
            </c:strRef>
          </c:tx>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United States</c:v>
                </c:pt>
                <c:pt idx="1">
                  <c:v>Beijing</c:v>
                </c:pt>
                <c:pt idx="2">
                  <c:v>Hong Kong</c:v>
                </c:pt>
              </c:strCache>
            </c:strRef>
          </c:cat>
          <c:val>
            <c:numRef>
              <c:f>Sheet1!$B$2:$B$4</c:f>
              <c:numCache>
                <c:formatCode>General</c:formatCode>
                <c:ptCount val="3"/>
                <c:pt idx="0">
                  <c:v>265</c:v>
                </c:pt>
                <c:pt idx="1">
                  <c:v>336</c:v>
                </c:pt>
                <c:pt idx="2">
                  <c:v>369</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Fig. 3. Changes in vocalization quality for infants in the contingent and yoked control conditions who received feedback structured as </a:t>
            </a:r>
            <a:r>
              <a:rPr lang="en-US" sz="1200" b="0" i="0" u="none" strike="noStrike" kern="1200" baseline="0" dirty="0" err="1" smtClean="0">
                <a:solidFill>
                  <a:schemeClr val="tx1"/>
                </a:solidFill>
                <a:latin typeface="Arial" charset="0"/>
                <a:ea typeface="+mn-ea"/>
                <a:cs typeface="+mn-cs"/>
              </a:rPr>
              <a:t>consonantvowel</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(CV) syllables (CV feedback group). Graphs in the left column indicate the ratio (mean 1 SE) of fully resonant to total vocalizations across the</a:t>
            </a:r>
          </a:p>
          <a:p>
            <a:r>
              <a:rPr lang="en-US" sz="1200" b="0" i="0" u="none" strike="noStrike" kern="1200" baseline="0" dirty="0" smtClean="0">
                <a:solidFill>
                  <a:schemeClr val="tx1"/>
                </a:solidFill>
                <a:latin typeface="Arial" charset="0"/>
                <a:ea typeface="+mn-ea"/>
                <a:cs typeface="+mn-cs"/>
              </a:rPr>
              <a:t>three 10-min test periods. Graphs in the right column indicate the ratio (mean 1 SE) of CV-structured syllables to total vocalizations across the three</a:t>
            </a:r>
          </a:p>
          <a:p>
            <a:r>
              <a:rPr lang="en-US" sz="1200" b="0" i="0" u="none" strike="noStrike" kern="1200" baseline="0" dirty="0" smtClean="0">
                <a:solidFill>
                  <a:schemeClr val="tx1"/>
                </a:solidFill>
                <a:latin typeface="Arial" charset="0"/>
                <a:ea typeface="+mn-ea"/>
                <a:cs typeface="+mn-cs"/>
              </a:rPr>
              <a:t>10-min periods. The asterisk indicates a significant change between test periods, p &lt; .05.</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16</a:t>
            </a:fld>
            <a:endParaRPr lang="en-US"/>
          </a:p>
        </p:txBody>
      </p:sp>
    </p:spTree>
    <p:extLst>
      <p:ext uri="{BB962C8B-B14F-4D97-AF65-F5344CB8AC3E}">
        <p14:creationId xmlns:p14="http://schemas.microsoft.com/office/powerpoint/2010/main" val="412776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Fig. 4. Mean number (1 SE) of infant vocalizations produced in each 10-min test period. Data are reported for the contingent</a:t>
            </a:r>
          </a:p>
          <a:p>
            <a:r>
              <a:rPr lang="en-US" sz="1200" b="0" i="0" u="none" strike="noStrike" kern="1200" baseline="0" dirty="0" smtClean="0">
                <a:solidFill>
                  <a:schemeClr val="tx1"/>
                </a:solidFill>
                <a:latin typeface="Arial" charset="0"/>
                <a:ea typeface="+mn-ea"/>
                <a:cs typeface="+mn-cs"/>
              </a:rPr>
              <a:t>and yoked control conditions in both feedback groups. Asterisks indicate a significant change from one test period to the next, np &lt; .05, </a:t>
            </a:r>
            <a:r>
              <a:rPr lang="en-US" sz="1200" b="0" i="0" u="none" strike="noStrike" kern="1200" baseline="0" dirty="0" err="1" smtClean="0">
                <a:solidFill>
                  <a:schemeClr val="tx1"/>
                </a:solidFill>
                <a:latin typeface="Arial" charset="0"/>
                <a:ea typeface="+mn-ea"/>
                <a:cs typeface="+mn-cs"/>
              </a:rPr>
              <a:t>nnp</a:t>
            </a:r>
            <a:r>
              <a:rPr lang="en-US" sz="1200" b="0" i="0" u="none" strike="noStrike" kern="1200" baseline="0" dirty="0" smtClean="0">
                <a:solidFill>
                  <a:schemeClr val="tx1"/>
                </a:solidFill>
                <a:latin typeface="Arial" charset="0"/>
                <a:ea typeface="+mn-ea"/>
                <a:cs typeface="+mn-cs"/>
              </a:rPr>
              <a:t> &lt; .01.</a:t>
            </a:r>
          </a:p>
          <a:p>
            <a:r>
              <a:rPr lang="en-US" sz="1200" b="0" i="0" u="none" strike="noStrike" kern="1200" baseline="0" dirty="0" smtClean="0">
                <a:solidFill>
                  <a:schemeClr val="tx1"/>
                </a:solidFill>
                <a:latin typeface="Arial" charset="0"/>
                <a:ea typeface="+mn-ea"/>
                <a:cs typeface="+mn-cs"/>
              </a:rPr>
              <a:t>Volume 19—</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206515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19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3908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30D3A9C-98AC-4F90-88D2-968BD7A6697D}" type="slidenum">
              <a:rPr lang="en-US" smtClean="0"/>
              <a:pPr>
                <a:defRPr/>
              </a:pPr>
              <a:t>20</a:t>
            </a:fld>
            <a:endParaRPr lang="en-US"/>
          </a:p>
        </p:txBody>
      </p:sp>
    </p:spTree>
    <p:extLst>
      <p:ext uri="{BB962C8B-B14F-4D97-AF65-F5344CB8AC3E}">
        <p14:creationId xmlns:p14="http://schemas.microsoft.com/office/powerpoint/2010/main" val="381341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21</a:t>
            </a:fld>
            <a:endParaRPr lang="en-US"/>
          </a:p>
        </p:txBody>
      </p:sp>
    </p:spTree>
    <p:extLst>
      <p:ext uri="{BB962C8B-B14F-4D97-AF65-F5344CB8AC3E}">
        <p14:creationId xmlns:p14="http://schemas.microsoft.com/office/powerpoint/2010/main" val="239136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23</a:t>
            </a:fld>
            <a:endParaRPr lang="en-US"/>
          </a:p>
        </p:txBody>
      </p:sp>
    </p:spTree>
    <p:extLst>
      <p:ext uri="{BB962C8B-B14F-4D97-AF65-F5344CB8AC3E}">
        <p14:creationId xmlns:p14="http://schemas.microsoft.com/office/powerpoint/2010/main" val="698921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24</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555008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311703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20834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27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0301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B0D27B0-7761-477F-9265-1198699E4DB7}" type="slidenum">
              <a:rPr lang="en-US" smtClean="0"/>
              <a:pPr>
                <a:defRPr/>
              </a:pPr>
              <a:t>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5812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362969-D923-4295-968D-588181BE73B9}" type="slidenum">
              <a:rPr lang="en-US" smtClean="0"/>
              <a:pPr>
                <a:defRPr/>
              </a:pPr>
              <a:t>28</a:t>
            </a:fld>
            <a:endParaRPr lang="en-US"/>
          </a:p>
        </p:txBody>
      </p:sp>
    </p:spTree>
    <p:extLst>
      <p:ext uri="{BB962C8B-B14F-4D97-AF65-F5344CB8AC3E}">
        <p14:creationId xmlns:p14="http://schemas.microsoft.com/office/powerpoint/2010/main" val="301589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29</a:t>
            </a:fld>
            <a:endParaRPr lang="en-US"/>
          </a:p>
        </p:txBody>
      </p:sp>
    </p:spTree>
    <p:extLst>
      <p:ext uri="{BB962C8B-B14F-4D97-AF65-F5344CB8AC3E}">
        <p14:creationId xmlns:p14="http://schemas.microsoft.com/office/powerpoint/2010/main" val="375569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aseline="0" dirty="0" smtClean="0"/>
              <a:t>Effect of environment global – supportive environment benefits all aspects of development and unsupportive impede them. The fact that  the effects of SES are pervasive is consistent with the global effect model </a:t>
            </a:r>
            <a:endParaRPr lang="en-US" dirty="0" smtClean="0"/>
          </a:p>
          <a:p>
            <a:pPr>
              <a:buFont typeface="Arial"/>
              <a:buNone/>
            </a:pPr>
            <a:endParaRPr lang="en-US" dirty="0" smtClean="0"/>
          </a:p>
          <a:p>
            <a:pPr>
              <a:buFont typeface="Arial"/>
              <a:buNone/>
            </a:pPr>
            <a:r>
              <a:rPr lang="en-US" dirty="0" smtClean="0"/>
              <a:t>Principle of Environmental</a:t>
            </a:r>
            <a:r>
              <a:rPr lang="en-US" baseline="0" dirty="0" smtClean="0"/>
              <a:t> specificity –  different aspects of the environment affect different aspects of development. E.g. aspects of maternal behavior that predict language development </a:t>
            </a:r>
            <a:r>
              <a:rPr lang="en-US" baseline="0" dirty="0" err="1" smtClean="0"/>
              <a:t>arent</a:t>
            </a:r>
            <a:r>
              <a:rPr lang="en-US" baseline="0" dirty="0" smtClean="0"/>
              <a:t> the same as those that predict play development</a:t>
            </a:r>
          </a:p>
          <a:p>
            <a:pPr>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765457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204975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70000"/>
              </a:lnSpc>
              <a:buFont typeface="Arial"/>
              <a:buChar char="•"/>
            </a:pPr>
            <a:r>
              <a:rPr lang="en-US" dirty="0" smtClean="0"/>
              <a:t>Kids’</a:t>
            </a:r>
            <a:r>
              <a:rPr lang="en-US" baseline="0" dirty="0" smtClean="0"/>
              <a:t> ages ranged from 16 to 31 months and were just beginning to combine words; mean length of utterances (MLU) were between 1.26 and 1.28 words</a:t>
            </a:r>
          </a:p>
          <a:p>
            <a:pPr marL="171450" indent="-171450">
              <a:lnSpc>
                <a:spcPct val="70000"/>
              </a:lnSpc>
              <a:buFont typeface="Arial"/>
              <a:buChar char="•"/>
            </a:pPr>
            <a:r>
              <a:rPr lang="en-US" baseline="0" dirty="0" smtClean="0"/>
              <a:t>Recorded conversations between mom and kids as they got them dressed, fed them breakfast, and played with experimenter provided toys</a:t>
            </a:r>
          </a:p>
          <a:p>
            <a:pPr marL="171450" indent="-171450">
              <a:lnSpc>
                <a:spcPct val="70000"/>
              </a:lnSpc>
              <a:buFont typeface="Arial"/>
              <a:buChar char="•"/>
            </a:pPr>
            <a:r>
              <a:rPr lang="en-US" baseline="0" dirty="0" smtClean="0"/>
              <a:t>2 recordings  10 weeks apart</a:t>
            </a:r>
          </a:p>
          <a:p>
            <a:pPr>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3072333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Maternal speech </a:t>
            </a:r>
            <a:r>
              <a:rPr lang="en-US" baseline="0" dirty="0" smtClean="0"/>
              <a:t>- </a:t>
            </a:r>
            <a:r>
              <a:rPr lang="en-US" sz="1200" b="0" i="0" u="none" strike="noStrike" kern="1200" baseline="0" dirty="0" smtClean="0">
                <a:solidFill>
                  <a:schemeClr val="tx1"/>
                </a:solidFill>
                <a:latin typeface="Arial" charset="0"/>
                <a:ea typeface="+mn-ea"/>
                <a:cs typeface="+mn-cs"/>
              </a:rPr>
              <a:t> the total number of utterances produced was counted from the full transcripts, Measures of the linguistic properties of input included the number of </a:t>
            </a:r>
            <a:r>
              <a:rPr lang="en-US" sz="1200" b="1" i="0" u="none" strike="noStrike" kern="1200" baseline="0" dirty="0" smtClean="0">
                <a:solidFill>
                  <a:schemeClr val="tx1"/>
                </a:solidFill>
                <a:latin typeface="Arial" charset="0"/>
                <a:ea typeface="+mn-ea"/>
                <a:cs typeface="+mn-cs"/>
              </a:rPr>
              <a:t>word tokens </a:t>
            </a:r>
            <a:r>
              <a:rPr lang="en-US" sz="1200" b="0" i="0" u="none" strike="noStrike" kern="1200" baseline="0" dirty="0" smtClean="0">
                <a:solidFill>
                  <a:schemeClr val="tx1"/>
                </a:solidFill>
                <a:latin typeface="Arial" charset="0"/>
                <a:ea typeface="+mn-ea"/>
                <a:cs typeface="+mn-cs"/>
              </a:rPr>
              <a:t>and the number of </a:t>
            </a:r>
            <a:r>
              <a:rPr lang="en-US" sz="1200" b="1" i="0" u="none" strike="noStrike" kern="1200" baseline="0" dirty="0" smtClean="0">
                <a:solidFill>
                  <a:schemeClr val="tx1"/>
                </a:solidFill>
                <a:latin typeface="Arial" charset="0"/>
                <a:ea typeface="+mn-ea"/>
                <a:cs typeface="+mn-cs"/>
              </a:rPr>
              <a:t>word types (# of different word roots) </a:t>
            </a:r>
            <a:r>
              <a:rPr lang="en-US" sz="1200" b="0" i="0" u="none" strike="noStrike" kern="1200" baseline="0" dirty="0" smtClean="0">
                <a:solidFill>
                  <a:schemeClr val="tx1"/>
                </a:solidFill>
                <a:latin typeface="Arial" charset="0"/>
                <a:ea typeface="+mn-ea"/>
                <a:cs typeface="+mn-cs"/>
              </a:rPr>
              <a:t>mothers produced</a:t>
            </a:r>
          </a:p>
          <a:p>
            <a:pPr marL="171450" indent="-171450">
              <a:buFont typeface="Arial"/>
              <a:buChar char="•"/>
            </a:pPr>
            <a:r>
              <a:rPr lang="en-US" sz="1200" b="0" i="0" u="none" strike="noStrike" kern="1200" baseline="0" dirty="0" smtClean="0">
                <a:solidFill>
                  <a:schemeClr val="tx1"/>
                </a:solidFill>
                <a:latin typeface="Arial" charset="0"/>
                <a:ea typeface="+mn-ea"/>
                <a:cs typeface="+mn-cs"/>
              </a:rPr>
              <a:t>As indexes of social properties of interaction, two subcategories of maternal utterances were also coded and counted: the </a:t>
            </a:r>
            <a:r>
              <a:rPr lang="en-US" sz="1200" b="1" i="0" u="none" strike="noStrike" kern="1200" baseline="0" dirty="0" smtClean="0">
                <a:solidFill>
                  <a:schemeClr val="tx1"/>
                </a:solidFill>
                <a:latin typeface="Arial" charset="0"/>
                <a:ea typeface="+mn-ea"/>
                <a:cs typeface="+mn-cs"/>
              </a:rPr>
              <a:t>number of utterances in episodes of joint attention (mom &amp; kid focused on same object or activity) </a:t>
            </a:r>
            <a:r>
              <a:rPr lang="en-US" sz="1200" b="0" i="0" u="none" strike="noStrike" kern="1200" baseline="0" dirty="0" smtClean="0">
                <a:solidFill>
                  <a:schemeClr val="tx1"/>
                </a:solidFill>
                <a:latin typeface="Arial" charset="0"/>
                <a:ea typeface="+mn-ea"/>
                <a:cs typeface="+mn-cs"/>
              </a:rPr>
              <a:t>and the number of </a:t>
            </a:r>
            <a:r>
              <a:rPr lang="en-US" sz="1200" b="1" i="0" u="none" strike="noStrike" kern="1200" baseline="0" dirty="0" smtClean="0">
                <a:solidFill>
                  <a:schemeClr val="tx1"/>
                </a:solidFill>
                <a:latin typeface="Arial" charset="0"/>
                <a:ea typeface="+mn-ea"/>
                <a:cs typeface="+mn-cs"/>
              </a:rPr>
              <a:t>topic-continuing replies to the child</a:t>
            </a:r>
            <a:r>
              <a:rPr lang="en-US" sz="1200" b="0" i="0" u="none" strike="noStrike" kern="1200" baseline="0" dirty="0" smtClean="0">
                <a:solidFill>
                  <a:schemeClr val="tx1"/>
                </a:solidFill>
                <a:latin typeface="Arial" charset="0"/>
                <a:ea typeface="+mn-ea"/>
                <a:cs typeface="+mn-cs"/>
              </a:rPr>
              <a:t>.</a:t>
            </a:r>
          </a:p>
          <a:p>
            <a:pPr marL="0" indent="0">
              <a:buFont typeface="Arial"/>
              <a:buNone/>
            </a:pPr>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Child speech</a:t>
            </a:r>
            <a:r>
              <a:rPr lang="en-US" sz="1200" b="0" i="0" u="none" strike="noStrike" kern="1200" baseline="0" dirty="0" smtClean="0">
                <a:solidFill>
                  <a:schemeClr val="tx1"/>
                </a:solidFill>
                <a:latin typeface="Arial" charset="0"/>
                <a:ea typeface="+mn-ea"/>
                <a:cs typeface="+mn-cs"/>
              </a:rPr>
              <a:t> -  The measure of productive vocabulary was then the number of word types in the 90-utterance speech sample.</a:t>
            </a:r>
          </a:p>
        </p:txBody>
      </p:sp>
      <p:sp>
        <p:nvSpPr>
          <p:cNvPr id="4" name="Slide Number Placeholder 3"/>
          <p:cNvSpPr>
            <a:spLocks noGrp="1"/>
          </p:cNvSpPr>
          <p:nvPr>
            <p:ph type="sldNum" sz="quarter" idx="10"/>
          </p:nvPr>
        </p:nvSpPr>
        <p:spPr/>
        <p:txBody>
          <a:bodyPr/>
          <a:lstStyle/>
          <a:p>
            <a:fld id="{A8B732B4-A220-4D64-89E5-594291243225}" type="slidenum">
              <a:rPr lang="en-US" smtClean="0"/>
              <a:pPr/>
              <a:t>39</a:t>
            </a:fld>
            <a:endParaRPr lang="en-US"/>
          </a:p>
        </p:txBody>
      </p:sp>
    </p:spTree>
    <p:extLst>
      <p:ext uri="{BB962C8B-B14F-4D97-AF65-F5344CB8AC3E}">
        <p14:creationId xmlns:p14="http://schemas.microsoft.com/office/powerpoint/2010/main" val="4233570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40</a:t>
            </a:fld>
            <a:endParaRPr lang="en-US"/>
          </a:p>
        </p:txBody>
      </p:sp>
    </p:spTree>
    <p:extLst>
      <p:ext uri="{BB962C8B-B14F-4D97-AF65-F5344CB8AC3E}">
        <p14:creationId xmlns:p14="http://schemas.microsoft.com/office/powerpoint/2010/main" val="3959141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0846A25-FABA-4277-80DF-709A33F82C8F}" type="slidenum">
              <a:rPr lang="en-US" smtClean="0"/>
              <a:pPr>
                <a:defRPr/>
              </a:pPr>
              <a:t>41</a:t>
            </a:fld>
            <a:endParaRPr lang="en-US"/>
          </a:p>
        </p:txBody>
      </p:sp>
    </p:spTree>
    <p:extLst>
      <p:ext uri="{BB962C8B-B14F-4D97-AF65-F5344CB8AC3E}">
        <p14:creationId xmlns:p14="http://schemas.microsoft.com/office/powerpoint/2010/main" val="325364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64828F2E-E639-4314-B049-83A53930184B}" type="slidenum">
              <a:rPr lang="en-US">
                <a:solidFill>
                  <a:prstClr val="black"/>
                </a:solidFill>
              </a:rPr>
              <a:pPr>
                <a:defRPr/>
              </a:pPr>
              <a:t>42</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459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smtClean="0"/>
              <a:t>Table 3: SES at time</a:t>
            </a:r>
            <a:r>
              <a:rPr lang="en-US" baseline="0" dirty="0" smtClean="0"/>
              <a:t> 1 </a:t>
            </a:r>
            <a:r>
              <a:rPr lang="en-US" baseline="0" dirty="0" err="1" smtClean="0"/>
              <a:t>assoc</a:t>
            </a:r>
            <a:r>
              <a:rPr lang="en-US" baseline="0" dirty="0" smtClean="0"/>
              <a:t> with child vocab; accounted for an additional 5% of the variance</a:t>
            </a:r>
          </a:p>
          <a:p>
            <a:pPr>
              <a:buFont typeface="Arial"/>
              <a:buNone/>
            </a:pPr>
            <a:endParaRPr lang="en-US" baseline="0" dirty="0" smtClean="0"/>
          </a:p>
          <a:p>
            <a:r>
              <a:rPr lang="en-US" baseline="0" dirty="0" smtClean="0"/>
              <a:t>Table 4: </a:t>
            </a:r>
            <a:r>
              <a:rPr lang="en-US" sz="1200" b="0" i="0" u="none" strike="noStrike" kern="1200" baseline="0" dirty="0" smtClean="0">
                <a:solidFill>
                  <a:schemeClr val="tx1"/>
                </a:solidFill>
                <a:latin typeface="Arial" charset="0"/>
                <a:ea typeface="+mn-ea"/>
                <a:cs typeface="+mn-cs"/>
              </a:rPr>
              <a:t> The high-SES mothers produced more utterances, more word tokens, and more word types; had higher MLUs; and produced more topic continuing replies to their children than did the mid-SES mothers.</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43</a:t>
            </a:fld>
            <a:endParaRPr lang="en-US"/>
          </a:p>
        </p:txBody>
      </p:sp>
    </p:spTree>
    <p:extLst>
      <p:ext uri="{BB962C8B-B14F-4D97-AF65-F5344CB8AC3E}">
        <p14:creationId xmlns:p14="http://schemas.microsoft.com/office/powerpoint/2010/main" val="281914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4C0DEE67-3B40-42E8-9764-2545DA5AA589}" type="slidenum">
              <a:rPr lang="en-US" smtClean="0"/>
              <a:pPr>
                <a:defRPr/>
              </a:pPr>
              <a:t>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1738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dirty="0" smtClean="0"/>
              <a:t>Mean length of utterance</a:t>
            </a:r>
            <a:r>
              <a:rPr lang="en-US" baseline="0" dirty="0" smtClean="0"/>
              <a:t> of maternal speech </a:t>
            </a:r>
            <a:r>
              <a:rPr lang="en-US" baseline="0" dirty="0" err="1" smtClean="0"/>
              <a:t>assoc</a:t>
            </a:r>
            <a:r>
              <a:rPr lang="en-US" baseline="0" dirty="0" smtClean="0"/>
              <a:t> with child vocab – accounted for 22% of variance (Word tokens dropped from analysis)</a:t>
            </a:r>
          </a:p>
          <a:p>
            <a:pPr>
              <a:buFont typeface="Arial"/>
              <a:buNone/>
            </a:pPr>
            <a:endParaRPr lang="en-US" baseline="0" dirty="0" smtClean="0"/>
          </a:p>
          <a:p>
            <a:pPr>
              <a:buFont typeface="Arial"/>
              <a:buNone/>
            </a:pPr>
            <a:endParaRPr lang="en-US" baseline="0" dirty="0" smtClean="0"/>
          </a:p>
          <a:p>
            <a:pPr>
              <a:buFont typeface="Arial"/>
              <a:buNone/>
            </a:pPr>
            <a:r>
              <a:rPr lang="en-US" baseline="0" dirty="0" smtClean="0"/>
              <a:t>Table 7- supported full mediation – SES no longer significant after accounting for maternal speech</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44</a:t>
            </a:fld>
            <a:endParaRPr lang="en-US"/>
          </a:p>
        </p:txBody>
      </p:sp>
    </p:spTree>
    <p:extLst>
      <p:ext uri="{BB962C8B-B14F-4D97-AF65-F5344CB8AC3E}">
        <p14:creationId xmlns:p14="http://schemas.microsoft.com/office/powerpoint/2010/main" val="4248570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SES related differences in language</a:t>
            </a:r>
            <a:r>
              <a:rPr lang="en-US" baseline="0" dirty="0" smtClean="0"/>
              <a:t> use - </a:t>
            </a:r>
            <a:r>
              <a:rPr lang="en-US" sz="1200" b="0" i="0" u="none" strike="noStrike" kern="1200" baseline="0" dirty="0" smtClean="0">
                <a:solidFill>
                  <a:schemeClr val="tx1"/>
                </a:solidFill>
                <a:latin typeface="Arial" charset="0"/>
                <a:ea typeface="+mn-ea"/>
                <a:cs typeface="+mn-cs"/>
              </a:rPr>
              <a:t> differences in the quantity, lexical richness, and sentence complexity of mothers’ speech to their children</a:t>
            </a:r>
          </a:p>
          <a:p>
            <a:pPr marL="228600" indent="-228600">
              <a:buFont typeface="+mj-lt"/>
              <a:buAutoNum type="arabicPeriod"/>
            </a:pPr>
            <a:r>
              <a:rPr lang="en-US" sz="1200" b="0" i="0" u="none" strike="noStrike" kern="1200" baseline="0" dirty="0" smtClean="0">
                <a:solidFill>
                  <a:schemeClr val="tx1"/>
                </a:solidFill>
                <a:latin typeface="Arial" charset="0"/>
                <a:ea typeface="+mn-ea"/>
                <a:cs typeface="+mn-cs"/>
              </a:rPr>
              <a:t> SES may also be associated with differences in the time available for leisurely parent–child interaction</a:t>
            </a:r>
          </a:p>
          <a:p>
            <a:pPr marL="228600" indent="-228600">
              <a:buFont typeface="+mj-lt"/>
              <a:buAutoNum type="arabicPeriod"/>
            </a:pPr>
            <a:r>
              <a:rPr lang="en-US" sz="1200" b="0" i="0" u="none" strike="noStrike" kern="1200" baseline="0" dirty="0" smtClean="0">
                <a:solidFill>
                  <a:schemeClr val="tx1"/>
                </a:solidFill>
                <a:latin typeface="Arial" charset="0"/>
                <a:ea typeface="+mn-ea"/>
                <a:cs typeface="+mn-cs"/>
              </a:rPr>
              <a:t>Children who heard longer utterances built productive vocabularies at faster rates than children who heard shorter utterances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45</a:t>
            </a:fld>
            <a:endParaRPr lang="en-US"/>
          </a:p>
        </p:txBody>
      </p:sp>
    </p:spTree>
    <p:extLst>
      <p:ext uri="{BB962C8B-B14F-4D97-AF65-F5344CB8AC3E}">
        <p14:creationId xmlns:p14="http://schemas.microsoft.com/office/powerpoint/2010/main" val="1315574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one reason children from different social strata use different-sized vocabularies is that they have different language experiences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Argument for specificity:  not that any experiential correlate of SES predicts any developmental correlate of SES. Rather, the picture of environmental influence and of SES effects that the present findings suggest is one in which vocabulary development depends on particular properties of language experience.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Implication: Specific remediation should be effective – change language experience of low SES kids, should see and effect </a:t>
            </a:r>
            <a:r>
              <a:rPr lang="en-US" sz="1200" b="0" i="0" u="none" strike="noStrike" kern="1200" baseline="0" smtClean="0">
                <a:solidFill>
                  <a:schemeClr val="tx1"/>
                </a:solidFill>
                <a:latin typeface="Arial" charset="0"/>
                <a:ea typeface="+mn-ea"/>
                <a:cs typeface="+mn-cs"/>
              </a:rPr>
              <a:t>on vocab</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46</a:t>
            </a:fld>
            <a:endParaRPr lang="en-US"/>
          </a:p>
        </p:txBody>
      </p:sp>
    </p:spTree>
    <p:extLst>
      <p:ext uri="{BB962C8B-B14F-4D97-AF65-F5344CB8AC3E}">
        <p14:creationId xmlns:p14="http://schemas.microsoft.com/office/powerpoint/2010/main" val="2209549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47</a:t>
            </a:fld>
            <a:endParaRPr lang="en-US"/>
          </a:p>
        </p:txBody>
      </p:sp>
    </p:spTree>
    <p:extLst>
      <p:ext uri="{BB962C8B-B14F-4D97-AF65-F5344CB8AC3E}">
        <p14:creationId xmlns:p14="http://schemas.microsoft.com/office/powerpoint/2010/main" val="511586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4443A1D4-1604-4BEC-A177-2DC1EEC36315}" type="slidenum">
              <a:rPr lang="en-US" smtClean="0"/>
              <a:pPr>
                <a:defRPr/>
              </a:pPr>
              <a:t>48</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9990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F1C00C85-B326-4408-80F8-77641C7D370C}" type="slidenum">
              <a:rPr lang="en-US" smtClean="0"/>
              <a:pPr>
                <a:defRPr/>
              </a:pPr>
              <a:t>49</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90012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38BEDE21-73C8-4794-8486-319D1FEDB673}" type="slidenum">
              <a:rPr lang="en-US" smtClean="0"/>
              <a:pPr>
                <a:defRPr/>
              </a:pPr>
              <a:t>50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3508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005D1FE8-018B-46F5-95C6-09D071554166}" type="slidenum">
              <a:rPr lang="en-US" smtClean="0"/>
              <a:pPr>
                <a:defRPr/>
              </a:pPr>
              <a:t>51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93829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66CFD27F-ECD6-484A-990D-FD322871529F}" type="slidenum">
              <a:rPr lang="en-US" smtClean="0"/>
              <a:pPr>
                <a:defRPr/>
              </a:pPr>
              <a:t>52</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79453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66F06250-DEC2-462C-99BC-953164DCC6CF}" type="slidenum">
              <a:rPr lang="en-US" smtClean="0"/>
              <a:pPr>
                <a:defRPr/>
              </a:pPr>
              <a:t>53</a:t>
            </a:fld>
            <a:endParaRPr lang="en-US"/>
          </a:p>
        </p:txBody>
      </p:sp>
    </p:spTree>
    <p:extLst>
      <p:ext uri="{BB962C8B-B14F-4D97-AF65-F5344CB8AC3E}">
        <p14:creationId xmlns:p14="http://schemas.microsoft.com/office/powerpoint/2010/main" val="94097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8F19F0A6-3D41-47CD-81CE-6C74CB74BE2F}" type="slidenum">
              <a:rPr lang="en-US" smtClean="0"/>
              <a:pPr>
                <a:defRPr/>
              </a:pPr>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6062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a:t>
            </a:r>
            <a:r>
              <a:rPr lang="en-US" dirty="0" err="1" smtClean="0"/>
              <a:t>Interactionist</a:t>
            </a:r>
            <a:r>
              <a:rPr lang="en-US" baseline="0" dirty="0" smtClean="0"/>
              <a:t> Theory of language development – young children learn language in the context of their daily experiences and interactions</a:t>
            </a:r>
          </a:p>
          <a:p>
            <a:r>
              <a:rPr lang="en-US" dirty="0" smtClean="0"/>
              <a:t>Maternal</a:t>
            </a:r>
            <a:r>
              <a:rPr lang="en-US" baseline="0" dirty="0" smtClean="0"/>
              <a:t> sensitivity has been shown to significantly predict growth in oral language for deaf children</a:t>
            </a:r>
          </a:p>
          <a:p>
            <a:r>
              <a:rPr lang="en-US" baseline="0" dirty="0" smtClean="0"/>
              <a:t>Children implanted earlier have better language outcomes</a:t>
            </a:r>
          </a:p>
          <a:p>
            <a:r>
              <a:rPr lang="en-US" baseline="0" dirty="0" smtClean="0"/>
              <a:t>Better baseline hearing thresholds and a shorter history of hearing deprivation were associated with steeper increases in receptive and expressive language over 3 years</a:t>
            </a:r>
          </a:p>
          <a:p>
            <a:r>
              <a:rPr lang="en-US" baseline="0" dirty="0" smtClean="0"/>
              <a:t>Higher SES and Maternal education predicted better receptive and expressive language skills in deaf children receiving cochlear implants</a:t>
            </a:r>
          </a:p>
          <a:p>
            <a:r>
              <a:rPr lang="en-US" baseline="0" dirty="0" smtClean="0"/>
              <a:t>Quality of parental involvement have a major impact on growth of language development in children who are deaf</a:t>
            </a:r>
          </a:p>
          <a:p>
            <a:r>
              <a:rPr lang="en-US" baseline="0" dirty="0" smtClean="0"/>
              <a:t>Both quantitative and qualitative linguistic input is associated with better receptive and expressive language outcomes in young, hearing children (kids learn words more rapidly when they frequently hear different types of words)</a:t>
            </a:r>
          </a:p>
          <a:p>
            <a:r>
              <a:rPr lang="en-US" baseline="0" dirty="0" smtClean="0"/>
              <a:t>Higher level </a:t>
            </a:r>
            <a:r>
              <a:rPr lang="en-US" baseline="0" dirty="0" err="1" smtClean="0"/>
              <a:t>FLTs</a:t>
            </a:r>
            <a:r>
              <a:rPr lang="en-US" baseline="0" dirty="0" smtClean="0"/>
              <a:t> – recast, open ended question, parallel talk</a:t>
            </a:r>
          </a:p>
          <a:p>
            <a:r>
              <a:rPr lang="en-US" baseline="0" dirty="0" smtClean="0"/>
              <a:t>Lower level </a:t>
            </a:r>
            <a:r>
              <a:rPr lang="en-US" baseline="0" dirty="0" err="1" smtClean="0"/>
              <a:t>FLTs</a:t>
            </a:r>
            <a:r>
              <a:rPr lang="en-US" baseline="0" dirty="0" smtClean="0"/>
              <a:t> – close ended questions, comment, directives</a:t>
            </a:r>
          </a:p>
        </p:txBody>
      </p:sp>
      <p:sp>
        <p:nvSpPr>
          <p:cNvPr id="4" name="Slide Number Placeholder 3"/>
          <p:cNvSpPr>
            <a:spLocks noGrp="1"/>
          </p:cNvSpPr>
          <p:nvPr>
            <p:ph type="sldNum" sz="quarter" idx="10"/>
          </p:nvPr>
        </p:nvSpPr>
        <p:spPr/>
        <p:txBody>
          <a:bodyPr/>
          <a:lstStyle/>
          <a:p>
            <a:fld id="{64C1D798-F0A4-7049-937B-65352F271A93}" type="slidenum">
              <a:rPr lang="en-US" smtClean="0"/>
              <a:pPr/>
              <a:t>55</a:t>
            </a:fld>
            <a:endParaRPr lang="en-US"/>
          </a:p>
        </p:txBody>
      </p:sp>
    </p:spTree>
    <p:extLst>
      <p:ext uri="{BB962C8B-B14F-4D97-AF65-F5344CB8AC3E}">
        <p14:creationId xmlns:p14="http://schemas.microsoft.com/office/powerpoint/2010/main" val="3391654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 in both structured and</a:t>
            </a:r>
            <a:r>
              <a:rPr lang="en-US" baseline="0" dirty="0" smtClean="0"/>
              <a:t> unstructured task was for 10 minutes, the first 5 minutes was coded</a:t>
            </a:r>
          </a:p>
          <a:p>
            <a:r>
              <a:rPr lang="en-US" baseline="0" dirty="0" smtClean="0"/>
              <a:t>Unstructured: age-appropriate toys were provided and each parent-child dyad was told to play as they did at home</a:t>
            </a:r>
          </a:p>
          <a:p>
            <a:r>
              <a:rPr lang="en-US" baseline="0" dirty="0" smtClean="0"/>
              <a:t>Structured: art gallery task – parents were asked to show child a series of art pictures mounted on the wall at different heights, were told to talk about the pictures for 5 minutes, and to determine which picture the child liked best</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57</a:t>
            </a:fld>
            <a:endParaRPr lang="en-US"/>
          </a:p>
        </p:txBody>
      </p:sp>
    </p:spTree>
    <p:extLst>
      <p:ext uri="{BB962C8B-B14F-4D97-AF65-F5344CB8AC3E}">
        <p14:creationId xmlns:p14="http://schemas.microsoft.com/office/powerpoint/2010/main" val="2753685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Structured tasks produced a higher amount of oral communication, but not</a:t>
            </a:r>
            <a:r>
              <a:rPr lang="en-US" baseline="0" dirty="0" smtClean="0"/>
              <a:t> higher quality</a:t>
            </a:r>
          </a:p>
          <a:p>
            <a:r>
              <a:rPr lang="en-US" baseline="0" dirty="0" smtClean="0"/>
              <a:t>Lower level </a:t>
            </a:r>
            <a:r>
              <a:rPr lang="en-US" baseline="0" dirty="0" err="1" smtClean="0"/>
              <a:t>FLTs</a:t>
            </a:r>
            <a:r>
              <a:rPr lang="en-US" baseline="0" dirty="0" smtClean="0"/>
              <a:t> enhance language learning in young hearing children at the </a:t>
            </a:r>
            <a:r>
              <a:rPr lang="en-US" baseline="0" dirty="0" err="1" smtClean="0"/>
              <a:t>prelinguistic</a:t>
            </a:r>
            <a:r>
              <a:rPr lang="en-US" baseline="0" dirty="0" smtClean="0"/>
              <a:t> stage of development, but they did not appear to affect language learning in this sample</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60</a:t>
            </a:fld>
            <a:endParaRPr lang="en-US"/>
          </a:p>
        </p:txBody>
      </p:sp>
    </p:spTree>
    <p:extLst>
      <p:ext uri="{BB962C8B-B14F-4D97-AF65-F5344CB8AC3E}">
        <p14:creationId xmlns:p14="http://schemas.microsoft.com/office/powerpoint/2010/main" val="459415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67</a:t>
            </a:fld>
            <a:endParaRPr lang="en-US"/>
          </a:p>
        </p:txBody>
      </p:sp>
    </p:spTree>
    <p:extLst>
      <p:ext uri="{BB962C8B-B14F-4D97-AF65-F5344CB8AC3E}">
        <p14:creationId xmlns:p14="http://schemas.microsoft.com/office/powerpoint/2010/main" val="336511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p:txBody>
      </p:sp>
      <p:sp>
        <p:nvSpPr>
          <p:cNvPr id="4" name="Slide Number Placeholder 3"/>
          <p:cNvSpPr>
            <a:spLocks noGrp="1"/>
          </p:cNvSpPr>
          <p:nvPr>
            <p:ph type="sldNum" sz="quarter" idx="5"/>
          </p:nvPr>
        </p:nvSpPr>
        <p:spPr/>
        <p:txBody>
          <a:bodyPr/>
          <a:lstStyle/>
          <a:p>
            <a:pPr>
              <a:defRPr/>
            </a:pPr>
            <a:fld id="{B26A5B14-FE14-42E0-8E55-0DFBBB74963A}" type="slidenum">
              <a:rPr lang="en-US" smtClean="0"/>
              <a:pPr>
                <a:defRPr/>
              </a:pPr>
              <a:t>5</a:t>
            </a:fld>
            <a:endParaRPr lang="en-US"/>
          </a:p>
        </p:txBody>
      </p:sp>
    </p:spTree>
    <p:extLst>
      <p:ext uri="{BB962C8B-B14F-4D97-AF65-F5344CB8AC3E}">
        <p14:creationId xmlns:p14="http://schemas.microsoft.com/office/powerpoint/2010/main" val="242717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Fig. 1. An illustration of distributional learning and acquired distinctiveness. The top panel illustrates the variability around the pronunciation </a:t>
            </a:r>
          </a:p>
          <a:p>
            <a:r>
              <a:rPr lang="en-US" altLang="en-US" dirty="0" smtClean="0"/>
              <a:t>of “d” an infant might hear in a natural-language environment, depending on whether the infant is growing up learning Hindi (left) or English </a:t>
            </a:r>
          </a:p>
          <a:p>
            <a:r>
              <a:rPr lang="en-US" altLang="en-US" dirty="0" smtClean="0"/>
              <a:t>(right). The middle panel illustrates how this variability is modeled using relative frequencies of sounds that are created along an 8-step </a:t>
            </a:r>
          </a:p>
          <a:p>
            <a:r>
              <a:rPr lang="en-US" altLang="en-US" dirty="0" smtClean="0"/>
              <a:t>continuum from dental [</a:t>
            </a:r>
            <a:r>
              <a:rPr lang="en-US" altLang="en-US" dirty="0" err="1" smtClean="0"/>
              <a:t>d̪a</a:t>
            </a:r>
            <a:r>
              <a:rPr lang="en-US" altLang="en-US" dirty="0" smtClean="0"/>
              <a:t>] to retroflex [</a:t>
            </a:r>
            <a:r>
              <a:rPr lang="en-US" altLang="en-US" dirty="0" err="1" smtClean="0"/>
              <a:t>ɖa</a:t>
            </a:r>
            <a:r>
              <a:rPr lang="en-US" altLang="en-US" dirty="0" smtClean="0"/>
              <a:t>], as used in studies of distributional learning. The bottom panel illustrates how this variability is </a:t>
            </a:r>
          </a:p>
          <a:p>
            <a:r>
              <a:rPr lang="en-US" altLang="en-US" dirty="0" smtClean="0"/>
              <a:t>modeled in studies of acquired distinctiveness: Two consistent sound-object pairings are presented to highlight the distinction between [</a:t>
            </a:r>
            <a:r>
              <a:rPr lang="en-US" altLang="en-US" dirty="0" err="1" smtClean="0"/>
              <a:t>d̪a</a:t>
            </a:r>
            <a:r>
              <a:rPr lang="en-US" altLang="en-US" dirty="0" smtClean="0"/>
              <a:t>] </a:t>
            </a:r>
          </a:p>
          <a:p>
            <a:r>
              <a:rPr lang="en-US" altLang="en-US" dirty="0" smtClean="0"/>
              <a:t>and [</a:t>
            </a:r>
            <a:r>
              <a:rPr lang="en-US" altLang="en-US" dirty="0" err="1" smtClean="0"/>
              <a:t>ɖa</a:t>
            </a:r>
            <a:r>
              <a:rPr lang="en-US" altLang="en-US" dirty="0" smtClean="0"/>
              <a:t>] in comparison to inconsistent pairings. Image of lentils: </a:t>
            </a:r>
            <a:r>
              <a:rPr lang="en-US" altLang="en-US" dirty="0" err="1" smtClean="0"/>
              <a:t>FoodStories</a:t>
            </a:r>
            <a:r>
              <a:rPr lang="en-US" altLang="en-US" dirty="0" smtClean="0"/>
              <a:t> (2009). Retrieved from Flickr: http://www.flickr.com/photos/</a:t>
            </a:r>
          </a:p>
          <a:p>
            <a:r>
              <a:rPr lang="en-US" altLang="en-US" dirty="0" err="1" smtClean="0"/>
              <a:t>foodstories</a:t>
            </a:r>
            <a:r>
              <a:rPr lang="en-US" altLang="en-US" dirty="0" smtClean="0"/>
              <a:t>/4016993694/. Image of branch: Andy Magee (2011). Retrieved from Flickr: http://www.flickr.com/photos/amagee3/5394212150/. </a:t>
            </a:r>
          </a:p>
          <a:p>
            <a:r>
              <a:rPr lang="en-US" altLang="en-US" dirty="0" smtClean="0"/>
              <a:t>Image of doll: </a:t>
            </a:r>
            <a:r>
              <a:rPr lang="en-US" altLang="en-US" dirty="0" err="1" smtClean="0"/>
              <a:t>elasticcamel</a:t>
            </a:r>
            <a:r>
              <a:rPr lang="en-US" altLang="en-US" dirty="0" smtClean="0"/>
              <a:t> (2004). Retrieved from Flickr: http://www.flickr.com/photos/91524358@N00/2419004722/. All images used with </a:t>
            </a:r>
          </a:p>
          <a:p>
            <a:r>
              <a:rPr lang="en-US" altLang="en-US" dirty="0" smtClean="0"/>
              <a:t>permission.</a:t>
            </a:r>
          </a:p>
        </p:txBody>
      </p:sp>
      <p:sp>
        <p:nvSpPr>
          <p:cNvPr id="4" name="Slide Number Placeholder 3"/>
          <p:cNvSpPr>
            <a:spLocks noGrp="1"/>
          </p:cNvSpPr>
          <p:nvPr>
            <p:ph type="sldNum" sz="quarter" idx="5"/>
          </p:nvPr>
        </p:nvSpPr>
        <p:spPr/>
        <p:txBody>
          <a:bodyPr/>
          <a:lstStyle/>
          <a:p>
            <a:pPr>
              <a:defRPr/>
            </a:pPr>
            <a:fld id="{22A04139-FFC9-4AFD-BF5A-45DB5F73D5AA}" type="slidenum">
              <a:rPr lang="en-US" smtClean="0"/>
              <a:pPr>
                <a:defRPr/>
              </a:pPr>
              <a:t>7</a:t>
            </a:fld>
            <a:endParaRPr lang="en-US"/>
          </a:p>
        </p:txBody>
      </p:sp>
    </p:spTree>
    <p:extLst>
      <p:ext uri="{BB962C8B-B14F-4D97-AF65-F5344CB8AC3E}">
        <p14:creationId xmlns:p14="http://schemas.microsoft.com/office/powerpoint/2010/main" val="102562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D5D7BE25-F5A5-40E9-BA1C-78D74168C6C7}" type="slidenum">
              <a:rPr lang="en-US" smtClean="0"/>
              <a:pPr>
                <a:defRPr/>
              </a:pPr>
              <a:t>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3158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Fig. 1. Mean proportion (1 SE) of infants’ sounds to which mothers responded in each 10-min test period. Data are reported for the contingent and</a:t>
            </a:r>
          </a:p>
          <a:p>
            <a:r>
              <a:rPr lang="en-US" sz="1200" b="0" i="0" u="none" strike="noStrike" kern="1200" baseline="0" dirty="0" smtClean="0">
                <a:solidFill>
                  <a:schemeClr val="tx1"/>
                </a:solidFill>
                <a:latin typeface="Arial" charset="0"/>
                <a:ea typeface="+mn-ea"/>
                <a:cs typeface="+mn-cs"/>
              </a:rPr>
              <a:t>yoked control conditions in both feedback groups. Asterisks indicate a significant change from one test period to the next np &lt; .05, </a:t>
            </a:r>
            <a:r>
              <a:rPr lang="en-US" sz="1200" b="0" i="0" u="none" strike="noStrike" kern="1200" baseline="0" dirty="0" err="1" smtClean="0">
                <a:solidFill>
                  <a:schemeClr val="tx1"/>
                </a:solidFill>
                <a:latin typeface="Arial" charset="0"/>
                <a:ea typeface="+mn-ea"/>
                <a:cs typeface="+mn-cs"/>
              </a:rPr>
              <a:t>nnp</a:t>
            </a:r>
            <a:r>
              <a:rPr lang="en-US" sz="1200" b="0" i="0" u="none" strike="noStrike" kern="1200" baseline="0" dirty="0" smtClean="0">
                <a:solidFill>
                  <a:schemeClr val="tx1"/>
                </a:solidFill>
                <a:latin typeface="Arial" charset="0"/>
                <a:ea typeface="+mn-ea"/>
                <a:cs typeface="+mn-cs"/>
              </a:rPr>
              <a:t> &lt; .01.</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14</a:t>
            </a:fld>
            <a:endParaRPr lang="en-US"/>
          </a:p>
        </p:txBody>
      </p:sp>
    </p:spTree>
    <p:extLst>
      <p:ext uri="{BB962C8B-B14F-4D97-AF65-F5344CB8AC3E}">
        <p14:creationId xmlns:p14="http://schemas.microsoft.com/office/powerpoint/2010/main" val="234102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Fig. 2. Changes in vocalization quality for infants in the contingent and yoked control conditions who received feedback structured as fully resonant</a:t>
            </a:r>
          </a:p>
          <a:p>
            <a:r>
              <a:rPr lang="en-US" sz="1200" b="0" i="0" u="none" strike="noStrike" kern="1200" baseline="0" dirty="0" smtClean="0">
                <a:solidFill>
                  <a:schemeClr val="tx1"/>
                </a:solidFill>
                <a:latin typeface="Arial" charset="0"/>
                <a:ea typeface="+mn-ea"/>
                <a:cs typeface="+mn-cs"/>
              </a:rPr>
              <a:t>vowels (resonance feedback group). Graphs in the left column indicate the ratio (mean 1 SE) of fully resonant to total vocalizations across the three</a:t>
            </a:r>
          </a:p>
          <a:p>
            <a:r>
              <a:rPr lang="en-US" sz="1200" b="0" i="0" u="none" strike="noStrike" kern="1200" baseline="0" dirty="0" smtClean="0">
                <a:solidFill>
                  <a:schemeClr val="tx1"/>
                </a:solidFill>
                <a:latin typeface="Arial" charset="0"/>
                <a:ea typeface="+mn-ea"/>
                <a:cs typeface="+mn-cs"/>
              </a:rPr>
              <a:t>10-min test periods. Graphs in the right column indicate the ratio (mean 1 SE) of syllables with consonant-vowel (CV) structure to total vocalizations</a:t>
            </a:r>
          </a:p>
          <a:p>
            <a:r>
              <a:rPr lang="en-US" sz="1200" b="0" i="0" u="none" strike="noStrike" kern="1200" baseline="0" dirty="0" smtClean="0">
                <a:solidFill>
                  <a:schemeClr val="tx1"/>
                </a:solidFill>
                <a:latin typeface="Arial" charset="0"/>
                <a:ea typeface="+mn-ea"/>
                <a:cs typeface="+mn-cs"/>
              </a:rPr>
              <a:t>across the three 10-min periods. The asterisk indicates a significant change between test periods, p &lt; .05.</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15</a:t>
            </a:fld>
            <a:endParaRPr lang="en-US"/>
          </a:p>
        </p:txBody>
      </p:sp>
    </p:spTree>
    <p:extLst>
      <p:ext uri="{BB962C8B-B14F-4D97-AF65-F5344CB8AC3E}">
        <p14:creationId xmlns:p14="http://schemas.microsoft.com/office/powerpoint/2010/main" val="423392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1918806-E694-4072-87DD-816945278F51}" type="slidenum">
              <a:rPr lang="en-US"/>
              <a:pPr>
                <a:defRPr/>
              </a:pPr>
              <a:t>‹#›</a:t>
            </a:fld>
            <a:endParaRPr lang="en-US" dirty="0"/>
          </a:p>
        </p:txBody>
      </p:sp>
    </p:spTree>
    <p:extLst>
      <p:ext uri="{BB962C8B-B14F-4D97-AF65-F5344CB8AC3E}">
        <p14:creationId xmlns:p14="http://schemas.microsoft.com/office/powerpoint/2010/main" val="150856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91D3BE2-3FE9-4304-B228-AEE7118B7A89}" type="slidenum">
              <a:rPr lang="en-US"/>
              <a:pPr>
                <a:defRPr/>
              </a:pPr>
              <a:t>‹#›</a:t>
            </a:fld>
            <a:endParaRPr lang="en-US" dirty="0"/>
          </a:p>
        </p:txBody>
      </p:sp>
    </p:spTree>
    <p:extLst>
      <p:ext uri="{BB962C8B-B14F-4D97-AF65-F5344CB8AC3E}">
        <p14:creationId xmlns:p14="http://schemas.microsoft.com/office/powerpoint/2010/main" val="176337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34.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5.png"/><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6.png"/><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smtClean="0"/>
              <a:t>Language</a:t>
            </a:r>
            <a:br>
              <a:rPr lang="en-US" sz="6000" dirty="0" smtClean="0"/>
            </a:br>
            <a:r>
              <a:rPr lang="en-US" sz="6000" dirty="0" smtClean="0"/>
              <a:t>(individual differences)</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smtClean="0"/>
              <a:t>Daniel Messinger, PhD</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Production: </a:t>
            </a:r>
            <a:r>
              <a:rPr lang="en-US" dirty="0"/>
              <a:t>Infant vocal development</a:t>
            </a:r>
          </a:p>
        </p:txBody>
      </p:sp>
      <p:sp>
        <p:nvSpPr>
          <p:cNvPr id="3" name="Content Placeholder 2"/>
          <p:cNvSpPr>
            <a:spLocks noGrp="1"/>
          </p:cNvSpPr>
          <p:nvPr>
            <p:ph idx="1"/>
          </p:nvPr>
        </p:nvSpPr>
        <p:spPr/>
        <p:txBody>
          <a:bodyPr/>
          <a:lstStyle/>
          <a:p>
            <a:pPr marL="342900" lvl="0" indent="-342900">
              <a:spcBef>
                <a:spcPts val="800"/>
              </a:spcBef>
              <a:buClrTx/>
              <a:buSzTx/>
              <a:buFont typeface="Arial" pitchFamily="34" charset="0"/>
              <a:buChar char="•"/>
            </a:pPr>
            <a:r>
              <a:rPr lang="en-US" sz="2400" b="1" dirty="0">
                <a:solidFill>
                  <a:srgbClr val="000000"/>
                </a:solidFill>
                <a:latin typeface="Franklin Gothic Book"/>
              </a:rPr>
              <a:t>Infants typically speak first words by 12 months</a:t>
            </a:r>
          </a:p>
          <a:p>
            <a:pPr marL="342900" lvl="0" indent="-342900">
              <a:spcBef>
                <a:spcPts val="800"/>
              </a:spcBef>
              <a:buClrTx/>
              <a:buSzTx/>
              <a:buFont typeface="Arial" pitchFamily="34" charset="0"/>
              <a:buChar char="•"/>
            </a:pPr>
            <a:r>
              <a:rPr lang="en-US" sz="2400" b="1" dirty="0">
                <a:solidFill>
                  <a:srgbClr val="000000"/>
                </a:solidFill>
                <a:latin typeface="Franklin Gothic Book"/>
              </a:rPr>
              <a:t>Learn to produce speech-like syllables (phonemes) first</a:t>
            </a:r>
          </a:p>
          <a:p>
            <a:pPr marL="342900" lvl="0" indent="-342900">
              <a:spcBef>
                <a:spcPts val="800"/>
              </a:spcBef>
              <a:buClrTx/>
              <a:buSzTx/>
              <a:buFont typeface="Arial" pitchFamily="34" charset="0"/>
              <a:buChar char="•"/>
            </a:pPr>
            <a:r>
              <a:rPr lang="en-US" sz="2400" b="1" dirty="0">
                <a:solidFill>
                  <a:srgbClr val="000000"/>
                </a:solidFill>
                <a:latin typeface="Franklin Gothic Book"/>
              </a:rPr>
              <a:t>Language structured according to environment </a:t>
            </a:r>
          </a:p>
          <a:p>
            <a:pPr marL="342900" lvl="0" indent="-342900">
              <a:spcBef>
                <a:spcPts val="800"/>
              </a:spcBef>
              <a:buClrTx/>
              <a:buSzTx/>
              <a:buFont typeface="Arial" pitchFamily="34" charset="0"/>
              <a:buChar char="•"/>
            </a:pPr>
            <a:endParaRPr lang="en-US" sz="1600" b="1" dirty="0">
              <a:solidFill>
                <a:srgbClr val="000000"/>
              </a:solidFill>
              <a:latin typeface="Franklin Gothic Book"/>
            </a:endParaRPr>
          </a:p>
          <a:p>
            <a:pPr marL="342900" lvl="0" indent="-342900">
              <a:spcBef>
                <a:spcPts val="800"/>
              </a:spcBef>
              <a:buClrTx/>
              <a:buSzTx/>
              <a:buFont typeface="Arial" pitchFamily="34" charset="0"/>
              <a:buChar char="•"/>
            </a:pPr>
            <a:r>
              <a:rPr lang="en-US" sz="2400" b="1" dirty="0">
                <a:solidFill>
                  <a:srgbClr val="000000"/>
                </a:solidFill>
                <a:latin typeface="Franklin Gothic Book"/>
              </a:rPr>
              <a:t>How does this occur?</a:t>
            </a:r>
          </a:p>
          <a:p>
            <a:pPr marL="402336" lvl="2" indent="-164592">
              <a:spcBef>
                <a:spcPts val="300"/>
              </a:spcBef>
              <a:buClr>
                <a:srgbClr val="F96A1B"/>
              </a:buClr>
              <a:buFont typeface="Arial" panose="020B0604020202020204" pitchFamily="34" charset="0"/>
              <a:buChar char="•"/>
            </a:pPr>
            <a:r>
              <a:rPr lang="en-US" dirty="0">
                <a:solidFill>
                  <a:srgbClr val="000000"/>
                </a:solidFill>
                <a:latin typeface="Franklin Gothic Book"/>
              </a:rPr>
              <a:t>Most research emphasizes anatomical changes of vocal tract</a:t>
            </a:r>
          </a:p>
          <a:p>
            <a:pPr marL="402336" lvl="2" indent="-164592">
              <a:spcBef>
                <a:spcPts val="300"/>
              </a:spcBef>
              <a:buClr>
                <a:srgbClr val="F96A1B"/>
              </a:buClr>
              <a:buFont typeface="Arial" panose="020B0604020202020204" pitchFamily="34" charset="0"/>
              <a:buChar char="•"/>
            </a:pPr>
            <a:r>
              <a:rPr lang="en-US" dirty="0">
                <a:solidFill>
                  <a:srgbClr val="000000"/>
                </a:solidFill>
                <a:latin typeface="Franklin Gothic Book"/>
              </a:rPr>
              <a:t>Social environment plays important role</a:t>
            </a:r>
          </a:p>
          <a:p>
            <a:pPr marL="402336" lvl="2" indent="-164592">
              <a:spcBef>
                <a:spcPts val="300"/>
              </a:spcBef>
              <a:buClr>
                <a:srgbClr val="F96A1B"/>
              </a:buClr>
              <a:buFont typeface="Arial" panose="020B0604020202020204" pitchFamily="34" charset="0"/>
              <a:buChar char="•"/>
            </a:pPr>
            <a:r>
              <a:rPr lang="en-US" dirty="0">
                <a:solidFill>
                  <a:srgbClr val="000000"/>
                </a:solidFill>
                <a:latin typeface="Franklin Gothic Book"/>
              </a:rPr>
              <a:t>Has previously been ascribed to imitation</a:t>
            </a:r>
          </a:p>
          <a:p>
            <a:endParaRPr lang="en-US" dirty="0"/>
          </a:p>
        </p:txBody>
      </p:sp>
    </p:spTree>
    <p:extLst>
      <p:ext uri="{BB962C8B-B14F-4D97-AF65-F5344CB8AC3E}">
        <p14:creationId xmlns:p14="http://schemas.microsoft.com/office/powerpoint/2010/main" val="227919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Infant </a:t>
            </a:r>
            <a:r>
              <a:rPr lang="en-US" dirty="0"/>
              <a:t>vocal </a:t>
            </a:r>
            <a:r>
              <a:rPr lang="en-US" dirty="0" smtClean="0"/>
              <a:t>development  background</a:t>
            </a:r>
            <a:endParaRPr lang="en-US" dirty="0"/>
          </a:p>
        </p:txBody>
      </p:sp>
      <p:sp>
        <p:nvSpPr>
          <p:cNvPr id="3" name="Content Placeholder 2"/>
          <p:cNvSpPr>
            <a:spLocks noGrp="1"/>
          </p:cNvSpPr>
          <p:nvPr>
            <p:ph idx="1"/>
          </p:nvPr>
        </p:nvSpPr>
        <p:spPr/>
        <p:txBody>
          <a:bodyPr>
            <a:normAutofit/>
          </a:bodyPr>
          <a:lstStyle/>
          <a:p>
            <a:pPr marL="402336" lvl="2" indent="-164592">
              <a:spcBef>
                <a:spcPts val="300"/>
              </a:spcBef>
              <a:buClr>
                <a:srgbClr val="F96A1B"/>
              </a:buClr>
              <a:buFont typeface="Arial" panose="020B0604020202020204" pitchFamily="34" charset="0"/>
              <a:buChar char="•"/>
            </a:pPr>
            <a:r>
              <a:rPr lang="en-US" dirty="0">
                <a:solidFill>
                  <a:srgbClr val="000000"/>
                </a:solidFill>
                <a:latin typeface="Franklin Gothic Book"/>
              </a:rPr>
              <a:t>B</a:t>
            </a:r>
            <a:r>
              <a:rPr lang="en-US" dirty="0" smtClean="0">
                <a:solidFill>
                  <a:srgbClr val="000000"/>
                </a:solidFill>
                <a:latin typeface="Franklin Gothic Book"/>
              </a:rPr>
              <a:t>y </a:t>
            </a:r>
            <a:r>
              <a:rPr lang="en-US" dirty="0">
                <a:solidFill>
                  <a:srgbClr val="000000"/>
                </a:solidFill>
                <a:latin typeface="Franklin Gothic Book"/>
              </a:rPr>
              <a:t>8 </a:t>
            </a:r>
            <a:r>
              <a:rPr lang="en-US" dirty="0" smtClean="0">
                <a:solidFill>
                  <a:srgbClr val="000000"/>
                </a:solidFill>
                <a:latin typeface="Franklin Gothic Book"/>
              </a:rPr>
              <a:t>months, </a:t>
            </a:r>
            <a:r>
              <a:rPr lang="en-US" dirty="0">
                <a:solidFill>
                  <a:srgbClr val="000000"/>
                </a:solidFill>
                <a:latin typeface="Franklin Gothic Book"/>
              </a:rPr>
              <a:t>infants categorize speech into phonemes congruent with native </a:t>
            </a:r>
            <a:r>
              <a:rPr lang="en-US" dirty="0" smtClean="0">
                <a:solidFill>
                  <a:srgbClr val="000000"/>
                </a:solidFill>
                <a:latin typeface="Franklin Gothic Book"/>
              </a:rPr>
              <a:t>language</a:t>
            </a:r>
          </a:p>
          <a:p>
            <a:pPr marL="237744" lvl="2" indent="0">
              <a:spcBef>
                <a:spcPts val="300"/>
              </a:spcBef>
              <a:buClr>
                <a:srgbClr val="F96A1B"/>
              </a:buClr>
              <a:buNone/>
            </a:pPr>
            <a:endParaRPr lang="en-US" dirty="0">
              <a:solidFill>
                <a:srgbClr val="000000"/>
              </a:solidFill>
              <a:latin typeface="Franklin Gothic Book"/>
            </a:endParaRPr>
          </a:p>
          <a:p>
            <a:pPr marL="402336" lvl="2" indent="-164592">
              <a:spcBef>
                <a:spcPts val="300"/>
              </a:spcBef>
              <a:buClr>
                <a:srgbClr val="F96A1B"/>
              </a:buClr>
              <a:buFont typeface="Wingdings" pitchFamily="2" charset="2"/>
              <a:buChar char="§"/>
            </a:pPr>
            <a:r>
              <a:rPr lang="en-US" dirty="0">
                <a:solidFill>
                  <a:srgbClr val="000000"/>
                </a:solidFill>
                <a:latin typeface="Franklin Gothic Book"/>
              </a:rPr>
              <a:t>R</a:t>
            </a:r>
            <a:r>
              <a:rPr lang="en-US" dirty="0" smtClean="0">
                <a:solidFill>
                  <a:srgbClr val="000000"/>
                </a:solidFill>
                <a:latin typeface="Franklin Gothic Book"/>
              </a:rPr>
              <a:t>ecent </a:t>
            </a:r>
            <a:r>
              <a:rPr lang="en-US" dirty="0">
                <a:solidFill>
                  <a:srgbClr val="000000"/>
                </a:solidFill>
                <a:latin typeface="Franklin Gothic Book"/>
              </a:rPr>
              <a:t>studies of mother-infant interactions found little mimicry by </a:t>
            </a:r>
            <a:r>
              <a:rPr lang="en-US" dirty="0" err="1">
                <a:solidFill>
                  <a:srgbClr val="000000"/>
                </a:solidFill>
                <a:latin typeface="Franklin Gothic Book"/>
              </a:rPr>
              <a:t>prelinguistic</a:t>
            </a:r>
            <a:r>
              <a:rPr lang="en-US" dirty="0">
                <a:solidFill>
                  <a:srgbClr val="000000"/>
                </a:solidFill>
                <a:latin typeface="Franklin Gothic Book"/>
              </a:rPr>
              <a:t> infants</a:t>
            </a:r>
          </a:p>
          <a:p>
            <a:pPr marL="237744" lvl="2" indent="0">
              <a:spcBef>
                <a:spcPts val="300"/>
              </a:spcBef>
              <a:buClr>
                <a:srgbClr val="F96A1B"/>
              </a:buClr>
              <a:buNone/>
            </a:pPr>
            <a:endParaRPr lang="en-US" dirty="0">
              <a:solidFill>
                <a:srgbClr val="000000"/>
              </a:solidFill>
              <a:latin typeface="Franklin Gothic Book"/>
            </a:endParaRPr>
          </a:p>
          <a:p>
            <a:pPr marL="402336" lvl="2" indent="-164592">
              <a:spcBef>
                <a:spcPts val="300"/>
              </a:spcBef>
              <a:buClr>
                <a:srgbClr val="F96A1B"/>
              </a:buClr>
              <a:buFont typeface="Wingdings" pitchFamily="2" charset="2"/>
              <a:buChar char="§"/>
            </a:pPr>
            <a:r>
              <a:rPr lang="en-US" dirty="0">
                <a:solidFill>
                  <a:srgbClr val="000000"/>
                </a:solidFill>
                <a:latin typeface="Franklin Gothic Book"/>
              </a:rPr>
              <a:t>MOST matching is from parents imitating infants…</a:t>
            </a:r>
          </a:p>
          <a:p>
            <a:pPr marL="237744" lvl="2" indent="0">
              <a:spcBef>
                <a:spcPts val="300"/>
              </a:spcBef>
              <a:buClr>
                <a:srgbClr val="F96A1B"/>
              </a:buClr>
              <a:buNone/>
            </a:pPr>
            <a:endParaRPr lang="en-US" dirty="0">
              <a:solidFill>
                <a:srgbClr val="000000"/>
              </a:solidFill>
              <a:latin typeface="Franklin Gothic Book"/>
            </a:endParaRPr>
          </a:p>
          <a:p>
            <a:pPr marL="402336" lvl="2" indent="-164592">
              <a:spcBef>
                <a:spcPts val="300"/>
              </a:spcBef>
              <a:buClr>
                <a:srgbClr val="F96A1B"/>
              </a:buClr>
              <a:buFont typeface="Arial" panose="020B0604020202020204" pitchFamily="34" charset="0"/>
              <a:buChar char="•"/>
            </a:pPr>
            <a:r>
              <a:rPr lang="en-US" dirty="0" smtClean="0">
                <a:solidFill>
                  <a:srgbClr val="000000"/>
                </a:solidFill>
                <a:latin typeface="Franklin Gothic Book"/>
              </a:rPr>
              <a:t>Alternate </a:t>
            </a:r>
            <a:r>
              <a:rPr lang="en-US" dirty="0">
                <a:solidFill>
                  <a:srgbClr val="000000"/>
                </a:solidFill>
                <a:latin typeface="Franklin Gothic Book"/>
              </a:rPr>
              <a:t>mechanism of language development: caregivers consistently respond to babbling and cause changes in patterns of vocalizations (contingent reinforcement)</a:t>
            </a:r>
          </a:p>
          <a:p>
            <a:endParaRPr lang="en-US" dirty="0"/>
          </a:p>
        </p:txBody>
      </p:sp>
    </p:spTree>
    <p:extLst>
      <p:ext uri="{BB962C8B-B14F-4D97-AF65-F5344CB8AC3E}">
        <p14:creationId xmlns:p14="http://schemas.microsoft.com/office/powerpoint/2010/main" val="77785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current study</a:t>
            </a:r>
          </a:p>
        </p:txBody>
      </p:sp>
      <p:sp>
        <p:nvSpPr>
          <p:cNvPr id="3" name="Content Placeholder 2"/>
          <p:cNvSpPr>
            <a:spLocks noGrp="1"/>
          </p:cNvSpPr>
          <p:nvPr>
            <p:ph idx="1"/>
          </p:nvPr>
        </p:nvSpPr>
        <p:spPr/>
        <p:txBody>
          <a:bodyPr>
            <a:normAutofit lnSpcReduction="10000"/>
          </a:bodyPr>
          <a:lstStyle/>
          <a:p>
            <a:pPr marL="173736" lvl="1" indent="-173736">
              <a:spcBef>
                <a:spcPts val="300"/>
              </a:spcBef>
              <a:buClr>
                <a:srgbClr val="F96A1B"/>
              </a:buClr>
              <a:buSzTx/>
              <a:buFont typeface="Wingdings" pitchFamily="2" charset="2"/>
              <a:buChar char="§"/>
            </a:pPr>
            <a:r>
              <a:rPr lang="en-US" sz="2000" b="1" dirty="0">
                <a:solidFill>
                  <a:srgbClr val="000000"/>
                </a:solidFill>
                <a:latin typeface="Franklin Gothic Book"/>
              </a:rPr>
              <a:t>Determine role of contingent adult speech in guiding vocal learning</a:t>
            </a:r>
          </a:p>
          <a:p>
            <a:pPr marL="402336" lvl="2" indent="-164592">
              <a:spcBef>
                <a:spcPts val="300"/>
              </a:spcBef>
              <a:buClr>
                <a:srgbClr val="F96A1B"/>
              </a:buClr>
              <a:buFont typeface="Wingdings" pitchFamily="2" charset="2"/>
              <a:buChar char="§"/>
            </a:pPr>
            <a:r>
              <a:rPr lang="en-US" sz="2000" dirty="0">
                <a:solidFill>
                  <a:srgbClr val="000000"/>
                </a:solidFill>
                <a:latin typeface="Franklin Gothic Book"/>
              </a:rPr>
              <a:t>Social contingency can create opportunity for trial-and-error learning</a:t>
            </a:r>
          </a:p>
          <a:p>
            <a:pPr marL="402336" lvl="2" indent="-164592">
              <a:spcBef>
                <a:spcPts val="300"/>
              </a:spcBef>
              <a:buClr>
                <a:srgbClr val="F96A1B"/>
              </a:buClr>
              <a:buFont typeface="Wingdings" pitchFamily="2" charset="2"/>
              <a:buChar char="§"/>
            </a:pPr>
            <a:r>
              <a:rPr lang="en-US" sz="2000" dirty="0">
                <a:solidFill>
                  <a:srgbClr val="000000"/>
                </a:solidFill>
                <a:latin typeface="Franklin Gothic Book"/>
              </a:rPr>
              <a:t>Do infants use social feedback this way in shaping language development?</a:t>
            </a:r>
          </a:p>
          <a:p>
            <a:pPr marL="402336" lvl="2" indent="-164592">
              <a:spcBef>
                <a:spcPts val="300"/>
              </a:spcBef>
              <a:buClr>
                <a:srgbClr val="F96A1B"/>
              </a:buClr>
              <a:buFont typeface="Wingdings" pitchFamily="2" charset="2"/>
              <a:buChar char="§"/>
            </a:pPr>
            <a:endParaRPr lang="en-US" sz="2000" dirty="0">
              <a:solidFill>
                <a:srgbClr val="000000"/>
              </a:solidFill>
              <a:latin typeface="Franklin Gothic Book"/>
            </a:endParaRPr>
          </a:p>
          <a:p>
            <a:pPr marL="173736" lvl="1" indent="-173736">
              <a:spcBef>
                <a:spcPts val="300"/>
              </a:spcBef>
              <a:buClr>
                <a:srgbClr val="F96A1B"/>
              </a:buClr>
              <a:buSzTx/>
              <a:buFont typeface="Wingdings" pitchFamily="2" charset="2"/>
              <a:buChar char="§"/>
            </a:pPr>
            <a:r>
              <a:rPr lang="en-US" sz="2000" b="1" dirty="0">
                <a:solidFill>
                  <a:srgbClr val="000000"/>
                </a:solidFill>
                <a:latin typeface="Franklin Gothic Book"/>
              </a:rPr>
              <a:t>Previous studies </a:t>
            </a:r>
            <a:r>
              <a:rPr lang="en-US" sz="2000" dirty="0">
                <a:solidFill>
                  <a:srgbClr val="000000"/>
                </a:solidFill>
                <a:latin typeface="Franklin Gothic Book"/>
              </a:rPr>
              <a:t>have shown that young infants (3mo olds) were able to produce more speech-like sounds when took turns vocalizing with adults who responded contingently</a:t>
            </a:r>
          </a:p>
          <a:p>
            <a:pPr marL="237744" lvl="2" indent="0">
              <a:spcBef>
                <a:spcPts val="300"/>
              </a:spcBef>
              <a:buClr>
                <a:srgbClr val="F96A1B"/>
              </a:buClr>
              <a:buNone/>
            </a:pPr>
            <a:endParaRPr lang="en-US" sz="2000" dirty="0">
              <a:solidFill>
                <a:srgbClr val="000000"/>
              </a:solidFill>
              <a:latin typeface="Franklin Gothic Book"/>
            </a:endParaRPr>
          </a:p>
          <a:p>
            <a:pPr marL="173736" lvl="1" indent="-173736">
              <a:spcBef>
                <a:spcPts val="300"/>
              </a:spcBef>
              <a:buClr>
                <a:srgbClr val="F96A1B"/>
              </a:buClr>
              <a:buSzTx/>
              <a:buFont typeface="Wingdings" pitchFamily="2" charset="2"/>
              <a:buChar char="§"/>
            </a:pPr>
            <a:r>
              <a:rPr lang="en-US" sz="2000" b="1" dirty="0">
                <a:solidFill>
                  <a:srgbClr val="000000"/>
                </a:solidFill>
                <a:latin typeface="Franklin Gothic Book"/>
              </a:rPr>
              <a:t>Current study: first to measure vocal learning in real time by manipulating: </a:t>
            </a:r>
          </a:p>
          <a:p>
            <a:pPr marL="402336" lvl="2" indent="-164592">
              <a:spcBef>
                <a:spcPts val="300"/>
              </a:spcBef>
              <a:buClr>
                <a:srgbClr val="F96A1B"/>
              </a:buClr>
              <a:buFont typeface="Wingdings" pitchFamily="2" charset="2"/>
              <a:buChar char="§"/>
            </a:pPr>
            <a:r>
              <a:rPr lang="en-US" sz="2000" dirty="0">
                <a:solidFill>
                  <a:srgbClr val="000000"/>
                </a:solidFill>
                <a:latin typeface="Franklin Gothic Book"/>
              </a:rPr>
              <a:t>phonological structure (vowels or consonant-vowel sounds) </a:t>
            </a:r>
          </a:p>
          <a:p>
            <a:pPr marL="402336" lvl="2" indent="-164592">
              <a:spcBef>
                <a:spcPts val="300"/>
              </a:spcBef>
              <a:buClr>
                <a:srgbClr val="F96A1B"/>
              </a:buClr>
              <a:buFont typeface="Wingdings" pitchFamily="2" charset="2"/>
              <a:buChar char="§"/>
            </a:pPr>
            <a:r>
              <a:rPr lang="en-US" sz="2000" dirty="0">
                <a:solidFill>
                  <a:srgbClr val="000000"/>
                </a:solidFill>
                <a:latin typeface="Franklin Gothic Book"/>
              </a:rPr>
              <a:t>level of contingency (in response or not in response to infant vocalizations) of parents’ speech</a:t>
            </a:r>
          </a:p>
          <a:p>
            <a:endParaRPr lang="en-US" dirty="0"/>
          </a:p>
        </p:txBody>
      </p:sp>
    </p:spTree>
    <p:extLst>
      <p:ext uri="{BB962C8B-B14F-4D97-AF65-F5344CB8AC3E}">
        <p14:creationId xmlns:p14="http://schemas.microsoft.com/office/powerpoint/2010/main" val="89988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Autofit/>
          </a:bodyPr>
          <a:lstStyle/>
          <a:p>
            <a:pPr marL="402336" lvl="2" indent="-164592">
              <a:spcBef>
                <a:spcPts val="300"/>
              </a:spcBef>
              <a:buClr>
                <a:srgbClr val="F96A1B"/>
              </a:buClr>
              <a:buFont typeface="Wingdings" pitchFamily="2" charset="2"/>
              <a:buChar char="§"/>
            </a:pPr>
            <a:r>
              <a:rPr lang="en-US" sz="2000" b="1" dirty="0">
                <a:solidFill>
                  <a:srgbClr val="000000"/>
                </a:solidFill>
                <a:latin typeface="Franklin Gothic Book"/>
              </a:rPr>
              <a:t>General:</a:t>
            </a:r>
          </a:p>
          <a:p>
            <a:pPr marL="630936" lvl="3" indent="-164592">
              <a:spcBef>
                <a:spcPts val="300"/>
              </a:spcBef>
              <a:buClr>
                <a:srgbClr val="F96A1B"/>
              </a:buClr>
              <a:buFont typeface="Wingdings" pitchFamily="2" charset="2"/>
              <a:buChar char="§"/>
            </a:pPr>
            <a:r>
              <a:rPr lang="en-US" dirty="0">
                <a:solidFill>
                  <a:srgbClr val="000000"/>
                </a:solidFill>
                <a:latin typeface="Franklin Gothic Book"/>
              </a:rPr>
              <a:t>60 infants, 9.5-month-olds and </a:t>
            </a:r>
            <a:r>
              <a:rPr lang="en-US" dirty="0" smtClean="0">
                <a:solidFill>
                  <a:srgbClr val="000000"/>
                </a:solidFill>
                <a:latin typeface="Franklin Gothic Book"/>
              </a:rPr>
              <a:t>caregivers, playroom </a:t>
            </a:r>
            <a:endParaRPr lang="en-US" dirty="0">
              <a:solidFill>
                <a:srgbClr val="000000"/>
              </a:solidFill>
              <a:latin typeface="Franklin Gothic Book"/>
            </a:endParaRPr>
          </a:p>
          <a:p>
            <a:pPr marL="630936" lvl="3" indent="-164592">
              <a:spcBef>
                <a:spcPts val="300"/>
              </a:spcBef>
              <a:buClr>
                <a:srgbClr val="F96A1B"/>
              </a:buClr>
              <a:buFont typeface="Wingdings" pitchFamily="2" charset="2"/>
              <a:buChar char="§"/>
            </a:pPr>
            <a:r>
              <a:rPr lang="en-US" dirty="0" smtClean="0">
                <a:solidFill>
                  <a:srgbClr val="000000"/>
                </a:solidFill>
                <a:latin typeface="Franklin Gothic Book"/>
              </a:rPr>
              <a:t>Instructions </a:t>
            </a:r>
            <a:r>
              <a:rPr lang="en-US" dirty="0">
                <a:solidFill>
                  <a:srgbClr val="000000"/>
                </a:solidFill>
                <a:latin typeface="Franklin Gothic Book"/>
              </a:rPr>
              <a:t>to parents through headphones</a:t>
            </a:r>
          </a:p>
          <a:p>
            <a:pPr marL="630936" lvl="3" indent="-164592">
              <a:spcBef>
                <a:spcPts val="300"/>
              </a:spcBef>
              <a:buClr>
                <a:srgbClr val="F96A1B"/>
              </a:buClr>
              <a:buFont typeface="Wingdings" pitchFamily="2" charset="2"/>
              <a:buChar char="§"/>
            </a:pPr>
            <a:r>
              <a:rPr lang="en-US" dirty="0" smtClean="0">
                <a:solidFill>
                  <a:srgbClr val="000000"/>
                </a:solidFill>
                <a:latin typeface="Franklin Gothic Book"/>
              </a:rPr>
              <a:t>Second </a:t>
            </a:r>
            <a:r>
              <a:rPr lang="en-US" dirty="0">
                <a:solidFill>
                  <a:srgbClr val="000000"/>
                </a:solidFill>
                <a:latin typeface="Franklin Gothic Book"/>
              </a:rPr>
              <a:t>session with three parts (baseline 1, social response, baseline 2) each ten minutes long</a:t>
            </a:r>
          </a:p>
          <a:p>
            <a:pPr marL="402336" lvl="2" indent="-164592">
              <a:spcBef>
                <a:spcPts val="300"/>
              </a:spcBef>
              <a:buClr>
                <a:srgbClr val="F96A1B"/>
              </a:buClr>
              <a:buFont typeface="Wingdings" pitchFamily="2" charset="2"/>
              <a:buChar char="§"/>
            </a:pPr>
            <a:r>
              <a:rPr lang="en-US" sz="2000" b="1" dirty="0" smtClean="0">
                <a:solidFill>
                  <a:srgbClr val="000000"/>
                </a:solidFill>
                <a:latin typeface="Franklin Gothic Book"/>
              </a:rPr>
              <a:t>Conditions </a:t>
            </a:r>
            <a:r>
              <a:rPr lang="en-US" sz="2000" b="1" dirty="0">
                <a:solidFill>
                  <a:srgbClr val="000000"/>
                </a:solidFill>
                <a:latin typeface="Franklin Gothic Book"/>
              </a:rPr>
              <a:t>(4): looking at types of vocal learning AND contingent reinforcement</a:t>
            </a:r>
          </a:p>
          <a:p>
            <a:pPr marL="630936" lvl="3" indent="-164592">
              <a:spcBef>
                <a:spcPts val="300"/>
              </a:spcBef>
              <a:buClr>
                <a:srgbClr val="F96A1B"/>
              </a:buClr>
              <a:buFont typeface="Wingdings" pitchFamily="2" charset="2"/>
              <a:buChar char="§"/>
            </a:pPr>
            <a:r>
              <a:rPr lang="en-US" dirty="0">
                <a:solidFill>
                  <a:srgbClr val="000000"/>
                </a:solidFill>
                <a:latin typeface="Franklin Gothic Book"/>
              </a:rPr>
              <a:t>Contingent response with fully resonant vowels (contingent-resonant)</a:t>
            </a:r>
          </a:p>
          <a:p>
            <a:pPr marL="630936" lvl="3" indent="-164592">
              <a:spcBef>
                <a:spcPts val="300"/>
              </a:spcBef>
              <a:buClr>
                <a:srgbClr val="F96A1B"/>
              </a:buClr>
              <a:buFont typeface="Wingdings" pitchFamily="2" charset="2"/>
              <a:buChar char="§"/>
            </a:pPr>
            <a:r>
              <a:rPr lang="en-US" dirty="0">
                <a:solidFill>
                  <a:srgbClr val="000000"/>
                </a:solidFill>
                <a:latin typeface="Franklin Gothic Book"/>
              </a:rPr>
              <a:t>Contingent response with words to introduce consonant-vowel combinations (contingent-CV group)</a:t>
            </a:r>
          </a:p>
          <a:p>
            <a:pPr marL="630936" lvl="3" indent="-164592">
              <a:spcBef>
                <a:spcPts val="300"/>
              </a:spcBef>
              <a:buClr>
                <a:srgbClr val="F96A1B"/>
              </a:buClr>
              <a:buFont typeface="Wingdings" pitchFamily="2" charset="2"/>
              <a:buChar char="§"/>
            </a:pPr>
            <a:r>
              <a:rPr lang="en-US" dirty="0">
                <a:solidFill>
                  <a:srgbClr val="000000"/>
                </a:solidFill>
                <a:latin typeface="Franklin Gothic Book"/>
              </a:rPr>
              <a:t>Yoked control conditions for each- matched with a contingent dyad</a:t>
            </a:r>
          </a:p>
          <a:p>
            <a:pPr marL="402336" lvl="2" indent="-164592">
              <a:spcBef>
                <a:spcPts val="300"/>
              </a:spcBef>
              <a:buClr>
                <a:srgbClr val="F96A1B"/>
              </a:buClr>
              <a:buFont typeface="Wingdings" pitchFamily="2" charset="2"/>
              <a:buChar char="§"/>
            </a:pPr>
            <a:r>
              <a:rPr lang="en-US" sz="2000" b="1" dirty="0" smtClean="0">
                <a:solidFill>
                  <a:srgbClr val="000000"/>
                </a:solidFill>
                <a:latin typeface="Franklin Gothic Book"/>
              </a:rPr>
              <a:t>Coding</a:t>
            </a:r>
            <a:r>
              <a:rPr lang="en-US" sz="2000" b="1" dirty="0">
                <a:solidFill>
                  <a:srgbClr val="000000"/>
                </a:solidFill>
                <a:latin typeface="Franklin Gothic Book"/>
              </a:rPr>
              <a:t>:</a:t>
            </a:r>
          </a:p>
          <a:p>
            <a:pPr marL="630936" lvl="3" indent="-164592">
              <a:spcBef>
                <a:spcPts val="300"/>
              </a:spcBef>
              <a:buClr>
                <a:srgbClr val="F96A1B"/>
              </a:buClr>
              <a:buFont typeface="Wingdings" pitchFamily="2" charset="2"/>
              <a:buChar char="§"/>
            </a:pPr>
            <a:r>
              <a:rPr lang="en-US" dirty="0" smtClean="0">
                <a:solidFill>
                  <a:srgbClr val="000000"/>
                </a:solidFill>
                <a:latin typeface="Franklin Gothic Book"/>
              </a:rPr>
              <a:t>Types </a:t>
            </a:r>
            <a:r>
              <a:rPr lang="en-US" dirty="0">
                <a:solidFill>
                  <a:srgbClr val="000000"/>
                </a:solidFill>
                <a:latin typeface="Franklin Gothic Book"/>
              </a:rPr>
              <a:t>of vocalizations, frequency of vocalizations, </a:t>
            </a:r>
          </a:p>
          <a:p>
            <a:endParaRPr lang="en-US" sz="4000" dirty="0"/>
          </a:p>
        </p:txBody>
      </p:sp>
    </p:spTree>
    <p:extLst>
      <p:ext uri="{BB962C8B-B14F-4D97-AF65-F5344CB8AC3E}">
        <p14:creationId xmlns:p14="http://schemas.microsoft.com/office/powerpoint/2010/main" val="84585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Manipulation check</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9" y="1512961"/>
            <a:ext cx="6786562" cy="47402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78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0" dirty="0" smtClean="0">
                <a:solidFill>
                  <a:srgbClr val="FFC000"/>
                </a:solidFill>
                <a:latin typeface="Arial" charset="0"/>
                <a:ea typeface="+mn-ea"/>
                <a:cs typeface="+mn-cs"/>
              </a:rPr>
              <a:t>Resonance </a:t>
            </a:r>
            <a:r>
              <a:rPr lang="en-US" sz="4800" b="0" dirty="0">
                <a:solidFill>
                  <a:srgbClr val="FFC000"/>
                </a:solidFill>
                <a:latin typeface="Arial" charset="0"/>
                <a:ea typeface="+mn-ea"/>
                <a:cs typeface="+mn-cs"/>
              </a:rPr>
              <a:t>feedback group</a:t>
            </a:r>
            <a:endParaRPr lang="en-US" dirty="0">
              <a:solidFill>
                <a:srgbClr val="FFC000"/>
              </a:solidFill>
            </a:endParaRPr>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37736"/>
            <a:ext cx="7391400" cy="49130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own Arrow 3"/>
          <p:cNvSpPr/>
          <p:nvPr/>
        </p:nvSpPr>
        <p:spPr>
          <a:xfrm>
            <a:off x="3810000" y="1637736"/>
            <a:ext cx="228600" cy="343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47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0" dirty="0"/>
              <a:t>CV feedback </a:t>
            </a:r>
            <a:r>
              <a:rPr lang="en-US" sz="4800" b="0" dirty="0" smtClean="0"/>
              <a:t>group</a:t>
            </a:r>
            <a:endParaRPr lang="en-US" dirty="0">
              <a:solidFill>
                <a:srgbClr val="FFC000"/>
              </a:solidFill>
            </a:endParaRPr>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1867"/>
            <a:ext cx="8067675" cy="5076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Down Arrow 6"/>
          <p:cNvSpPr/>
          <p:nvPr/>
        </p:nvSpPr>
        <p:spPr>
          <a:xfrm>
            <a:off x="7048500" y="1474232"/>
            <a:ext cx="228600" cy="343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71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changes structure of infant vocalizations in the moment</a:t>
            </a:r>
            <a:endParaRPr lang="en-US" dirty="0"/>
          </a:p>
        </p:txBody>
      </p:sp>
      <p:sp>
        <p:nvSpPr>
          <p:cNvPr id="3" name="Content Placeholder 2"/>
          <p:cNvSpPr>
            <a:spLocks noGrp="1"/>
          </p:cNvSpPr>
          <p:nvPr>
            <p:ph idx="1"/>
          </p:nvPr>
        </p:nvSpPr>
        <p:spPr/>
        <p:txBody>
          <a:bodyPr/>
          <a:lstStyle/>
          <a:p>
            <a:r>
              <a:rPr lang="en-US" dirty="0" smtClean="0"/>
              <a:t>Even though these vocalizations occur in a specific developmental order</a:t>
            </a:r>
            <a:endParaRPr lang="en-US" dirty="0"/>
          </a:p>
        </p:txBody>
      </p:sp>
    </p:spTree>
    <p:extLst>
      <p:ext uri="{BB962C8B-B14F-4D97-AF65-F5344CB8AC3E}">
        <p14:creationId xmlns:p14="http://schemas.microsoft.com/office/powerpoint/2010/main" val="97008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0" dirty="0" smtClean="0"/>
              <a:t>Overall infant vocalizations</a:t>
            </a:r>
            <a:endParaRPr lang="en-US" dirty="0">
              <a:solidFill>
                <a:srgbClr val="FFC000"/>
              </a:solidFill>
            </a:endParaRPr>
          </a:p>
        </p:txBody>
      </p:sp>
      <p:sp>
        <p:nvSpPr>
          <p:cNvPr id="3" name="Content Placeholder 2"/>
          <p:cNvSpPr>
            <a:spLocks noGrp="1"/>
          </p:cNvSpPr>
          <p:nvPr>
            <p:ph idx="1"/>
          </p:nvPr>
        </p:nvSpPr>
        <p:spPr/>
        <p:txBody>
          <a:bodyPr/>
          <a:lstStyle/>
          <a:p>
            <a:endParaRPr lang="en-US" dirty="0"/>
          </a:p>
        </p:txBody>
      </p:sp>
      <p:sp>
        <p:nvSpPr>
          <p:cNvPr id="7" name="Down Arrow 6"/>
          <p:cNvSpPr/>
          <p:nvPr/>
        </p:nvSpPr>
        <p:spPr>
          <a:xfrm>
            <a:off x="6400800" y="2438400"/>
            <a:ext cx="228600" cy="343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1742277"/>
            <a:ext cx="7367587" cy="5103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6248400" y="2610132"/>
            <a:ext cx="372218" cy="461665"/>
          </a:xfrm>
          <a:prstGeom prst="rect">
            <a:avLst/>
          </a:prstGeom>
          <a:noFill/>
        </p:spPr>
        <p:txBody>
          <a:bodyPr wrap="none" rtlCol="0">
            <a:spAutoFit/>
          </a:bodyPr>
          <a:lstStyle/>
          <a:p>
            <a:r>
              <a:rPr lang="en-US" sz="2400" b="1" dirty="0" smtClean="0">
                <a:solidFill>
                  <a:srgbClr val="FFC000"/>
                </a:solidFill>
              </a:rPr>
              <a:t>?</a:t>
            </a:r>
            <a:endParaRPr lang="en-US" sz="2400" b="1" dirty="0">
              <a:solidFill>
                <a:srgbClr val="FFC000"/>
              </a:solidFill>
            </a:endParaRPr>
          </a:p>
        </p:txBody>
      </p:sp>
    </p:spTree>
    <p:extLst>
      <p:ext uri="{BB962C8B-B14F-4D97-AF65-F5344CB8AC3E}">
        <p14:creationId xmlns:p14="http://schemas.microsoft.com/office/powerpoint/2010/main" val="344029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sz="4000" dirty="0" smtClean="0"/>
              <a:t>Tardif et al., 2008</a:t>
            </a:r>
            <a:endParaRPr lang="en-US" sz="4000" dirty="0"/>
          </a:p>
        </p:txBody>
      </p:sp>
      <p:pic>
        <p:nvPicPr>
          <p:cNvPr id="614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36399"/>
            <a:ext cx="8229600" cy="31028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41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AA97652C-CA48-40D6-A04A-B322A666E3D1}" type="slidenum">
              <a:rPr lang="en-US" smtClean="0"/>
              <a:pPr>
                <a:defRPr/>
              </a:pPr>
              <a:t>2</a:t>
            </a:fld>
            <a:endParaRPr lang="en-US" smtClean="0"/>
          </a:p>
        </p:txBody>
      </p:sp>
      <p:sp>
        <p:nvSpPr>
          <p:cNvPr id="22531" name="Rectangle 2"/>
          <p:cNvSpPr>
            <a:spLocks noGrp="1" noChangeArrowheads="1"/>
          </p:cNvSpPr>
          <p:nvPr>
            <p:ph type="title"/>
          </p:nvPr>
        </p:nvSpPr>
        <p:spPr/>
        <p:txBody>
          <a:bodyPr>
            <a:normAutofit fontScale="90000"/>
          </a:bodyPr>
          <a:lstStyle/>
          <a:p>
            <a:r>
              <a:rPr lang="en-US" altLang="en-US" smtClean="0"/>
              <a:t>Distinguishing between non-native speech sounds in 1st year</a:t>
            </a:r>
          </a:p>
        </p:txBody>
      </p:sp>
      <p:sp>
        <p:nvSpPr>
          <p:cNvPr id="22532" name="Rectangle 3"/>
          <p:cNvSpPr>
            <a:spLocks noGrp="1" noChangeArrowheads="1"/>
          </p:cNvSpPr>
          <p:nvPr>
            <p:ph type="body" idx="1"/>
          </p:nvPr>
        </p:nvSpPr>
        <p:spPr/>
        <p:txBody>
          <a:bodyPr/>
          <a:lstStyle/>
          <a:p>
            <a:pPr>
              <a:lnSpc>
                <a:spcPct val="90000"/>
              </a:lnSpc>
            </a:pPr>
            <a:r>
              <a:rPr lang="en-US" altLang="en-US" sz="2800" smtClean="0"/>
              <a:t>At birth, infants are capable of discriminating all phonetically relevant differences in the world’s languages </a:t>
            </a:r>
          </a:p>
          <a:p>
            <a:pPr lvl="1">
              <a:lnSpc>
                <a:spcPct val="90000"/>
              </a:lnSpc>
            </a:pPr>
            <a:r>
              <a:rPr lang="en-US" altLang="en-US" sz="2400" smtClean="0"/>
              <a:t>They perceptually partition the acoustic space underlying phonetic distinctions in a universal way. </a:t>
            </a:r>
          </a:p>
          <a:p>
            <a:pPr>
              <a:lnSpc>
                <a:spcPct val="90000"/>
              </a:lnSpc>
            </a:pPr>
            <a:r>
              <a:rPr lang="en-US" altLang="en-US" sz="2800" smtClean="0"/>
              <a:t>By 6 months of age, infants raised in different linguistic environments show an effect of language experience. </a:t>
            </a:r>
          </a:p>
          <a:p>
            <a:pPr>
              <a:lnSpc>
                <a:spcPct val="90000"/>
              </a:lnSpc>
            </a:pPr>
            <a:r>
              <a:rPr lang="en-US" altLang="en-US" sz="2800" smtClean="0"/>
              <a:t>Their representations are becoming language specific</a:t>
            </a:r>
          </a:p>
        </p:txBody>
      </p:sp>
      <p:graphicFrame>
        <p:nvGraphicFramePr>
          <p:cNvPr id="5" name="Object 4"/>
          <p:cNvGraphicFramePr>
            <a:graphicFrameLocks noChangeAspect="1"/>
          </p:cNvGraphicFramePr>
          <p:nvPr>
            <p:extLst>
              <p:ext uri="{D42A27DB-BD31-4B8C-83A1-F6EECF244321}">
                <p14:modId xmlns:p14="http://schemas.microsoft.com/office/powerpoint/2010/main" val="3204634496"/>
              </p:ext>
            </p:extLst>
          </p:nvPr>
        </p:nvGraphicFramePr>
        <p:xfrm>
          <a:off x="7467600" y="5029200"/>
          <a:ext cx="1809974" cy="1905000"/>
        </p:xfrm>
        <a:graphic>
          <a:graphicData uri="http://schemas.openxmlformats.org/presentationml/2006/ole">
            <mc:AlternateContent xmlns:mc="http://schemas.openxmlformats.org/markup-compatibility/2006">
              <mc:Choice xmlns:v="urn:schemas-microsoft-com:vml" Requires="v">
                <p:oleObj spid="_x0000_s12300" name="Chart" r:id="rId4" imgW="7772323" imgH="4114916" progId="MSGraph.Chart.8">
                  <p:embed followColorScheme="full"/>
                </p:oleObj>
              </mc:Choice>
              <mc:Fallback>
                <p:oleObj name="Chart" r:id="rId4" imgW="7772323" imgH="4114916" progId="MSGraph.Chart.8">
                  <p:embed followColorScheme="full"/>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029200"/>
                        <a:ext cx="1809974"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243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sp>
        <p:nvSpPr>
          <p:cNvPr id="37891" name="Slide Number Placeholder 3"/>
          <p:cNvSpPr>
            <a:spLocks noGrp="1"/>
          </p:cNvSpPr>
          <p:nvPr>
            <p:ph type="sldNum" sz="quarter" idx="12"/>
          </p:nvPr>
        </p:nvSpPr>
        <p:spPr/>
        <p:txBody>
          <a:bodyPr/>
          <a:lstStyle/>
          <a:p>
            <a:pPr>
              <a:defRPr/>
            </a:pPr>
            <a:fld id="{1ABE67DB-3697-4DD0-82A2-389468545676}" type="slidenum">
              <a:rPr lang="en-US" smtClean="0"/>
              <a:pPr>
                <a:defRPr/>
              </a:pPr>
              <a:t>20</a:t>
            </a:fld>
            <a:endParaRPr lang="en-US" smtClean="0"/>
          </a:p>
        </p:txBody>
      </p:sp>
      <p:pic>
        <p:nvPicPr>
          <p:cNvPr id="2867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9193" r="18239" b="2438"/>
          <a:stretch>
            <a:fillRect/>
          </a:stretch>
        </p:blipFill>
        <p:spPr>
          <a:xfrm>
            <a:off x="0" y="0"/>
            <a:ext cx="8586309" cy="6476999"/>
          </a:xfrm>
        </p:spPr>
      </p:pic>
      <p:pic>
        <p:nvPicPr>
          <p:cNvPr id="286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83476" b="93889"/>
          <a:stretch>
            <a:fillRect/>
          </a:stretch>
        </p:blipFill>
        <p:spPr bwMode="auto">
          <a:xfrm>
            <a:off x="0" y="0"/>
            <a:ext cx="1717675"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678" name="Group 2"/>
          <p:cNvGrpSpPr>
            <a:grpSpLocks/>
          </p:cNvGrpSpPr>
          <p:nvPr/>
        </p:nvGrpSpPr>
        <p:grpSpPr bwMode="auto">
          <a:xfrm>
            <a:off x="0" y="4175125"/>
            <a:ext cx="9144000" cy="2682875"/>
            <a:chOff x="0" y="4174575"/>
            <a:chExt cx="9144000" cy="2683425"/>
          </a:xfrm>
        </p:grpSpPr>
        <p:pic>
          <p:nvPicPr>
            <p:cNvPr id="2867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74575"/>
              <a:ext cx="9144000" cy="268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0" name="Rectangle 1"/>
            <p:cNvSpPr>
              <a:spLocks noChangeArrowheads="1"/>
            </p:cNvSpPr>
            <p:nvPr/>
          </p:nvSpPr>
          <p:spPr bwMode="auto">
            <a:xfrm>
              <a:off x="76200" y="5181600"/>
              <a:ext cx="8839200" cy="334687"/>
            </a:xfrm>
            <a:prstGeom prst="rect">
              <a:avLst/>
            </a:prstGeom>
            <a:solidFill>
              <a:schemeClr val="accent1">
                <a:alpha val="21176"/>
              </a:schemeClr>
            </a:solidFill>
            <a:ln w="9525" algn="ctr">
              <a:solidFill>
                <a:schemeClr val="tx1"/>
              </a:solidFill>
              <a:round/>
              <a:headEnd/>
              <a:tailEnd/>
            </a:ln>
          </p:spPr>
          <p:txBody>
            <a:bodyPr/>
            <a:lstStyle>
              <a:lvl1pPr eaLnBrk="0" hangingPunct="0">
                <a:defRPr sz="3200">
                  <a:solidFill>
                    <a:schemeClr val="tx1"/>
                  </a:solidFill>
                  <a:latin typeface="Times New Roman" pitchFamily="18" charset="0"/>
                  <a:cs typeface="Arial" pitchFamily="34" charset="0"/>
                </a:defRPr>
              </a:lvl1pPr>
              <a:lvl2pPr marL="742950" indent="-285750" eaLnBrk="0" hangingPunct="0">
                <a:defRPr sz="3200">
                  <a:solidFill>
                    <a:schemeClr val="tx1"/>
                  </a:solidFill>
                  <a:latin typeface="Times New Roman" pitchFamily="18" charset="0"/>
                  <a:cs typeface="Arial" pitchFamily="34" charset="0"/>
                </a:defRPr>
              </a:lvl2pPr>
              <a:lvl3pPr marL="1143000" indent="-228600" eaLnBrk="0" hangingPunct="0">
                <a:defRPr sz="3200">
                  <a:solidFill>
                    <a:schemeClr val="tx1"/>
                  </a:solidFill>
                  <a:latin typeface="Times New Roman" pitchFamily="18" charset="0"/>
                  <a:cs typeface="Arial" pitchFamily="34" charset="0"/>
                </a:defRPr>
              </a:lvl3pPr>
              <a:lvl4pPr marL="1600200" indent="-228600" eaLnBrk="0" hangingPunct="0">
                <a:defRPr sz="3200">
                  <a:solidFill>
                    <a:schemeClr val="tx1"/>
                  </a:solidFill>
                  <a:latin typeface="Times New Roman" pitchFamily="18" charset="0"/>
                  <a:cs typeface="Arial" pitchFamily="34" charset="0"/>
                </a:defRPr>
              </a:lvl4pPr>
              <a:lvl5pPr marL="2057400" indent="-228600" eaLnBrk="0" hangingPunct="0">
                <a:defRPr sz="32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pitchFamily="34" charset="0"/>
                </a:defRPr>
              </a:lvl9pPr>
            </a:lstStyle>
            <a:p>
              <a:endParaRPr lang="en-US" altLang="en-US"/>
            </a:p>
          </p:txBody>
        </p:sp>
      </p:grpSp>
    </p:spTree>
    <p:extLst>
      <p:ext uri="{BB962C8B-B14F-4D97-AF65-F5344CB8AC3E}">
        <p14:creationId xmlns:p14="http://schemas.microsoft.com/office/powerpoint/2010/main" val="181082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Examine </a:t>
            </a:r>
            <a:r>
              <a:rPr lang="en-US" dirty="0"/>
              <a:t>variations in vocabulary composition as a function of </a:t>
            </a:r>
            <a:r>
              <a:rPr lang="en-US" dirty="0" smtClean="0"/>
              <a:t>vocabulary </a:t>
            </a:r>
            <a:r>
              <a:rPr lang="en-US" dirty="0"/>
              <a:t>size specifically in early </a:t>
            </a:r>
            <a:r>
              <a:rPr lang="en-US" dirty="0" smtClean="0"/>
              <a:t>vocabulary </a:t>
            </a:r>
            <a:r>
              <a:rPr lang="en-US" dirty="0"/>
              <a:t>development (first 10 words)</a:t>
            </a:r>
            <a:endParaRPr lang="en-US" dirty="0" smtClean="0"/>
          </a:p>
          <a:p>
            <a:r>
              <a:rPr lang="en-US" dirty="0" smtClean="0"/>
              <a:t>What categories of words do children first produce?</a:t>
            </a:r>
          </a:p>
          <a:p>
            <a:pPr lvl="1"/>
            <a:r>
              <a:rPr lang="en-US" dirty="0" smtClean="0"/>
              <a:t>Is there a noun bias (people, objects, etc.)?</a:t>
            </a:r>
          </a:p>
        </p:txBody>
      </p:sp>
      <p:pic>
        <p:nvPicPr>
          <p:cNvPr id="11269" name="Picture 5" descr="https://percybal.files.wordpress.com/2008/11/01-vocab-foto-web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5257800"/>
            <a:ext cx="4791075" cy="1809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7464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r>
              <a:rPr lang="en-US" dirty="0" smtClean="0"/>
              <a:t>1. Do children exhibit word class bias in their first 10 words?</a:t>
            </a:r>
          </a:p>
          <a:p>
            <a:r>
              <a:rPr lang="en-US" dirty="0" smtClean="0"/>
              <a:t>2. How variable are these words across languages?</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 y="4571999"/>
            <a:ext cx="9267825" cy="2382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067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idx="1"/>
          </p:nvPr>
        </p:nvSpPr>
        <p:spPr/>
        <p:txBody>
          <a:bodyPr>
            <a:normAutofit lnSpcReduction="10000"/>
          </a:bodyPr>
          <a:lstStyle/>
          <a:p>
            <a:r>
              <a:rPr lang="en-US" dirty="0" smtClean="0"/>
              <a:t>970 children learning:	</a:t>
            </a:r>
          </a:p>
          <a:p>
            <a:pPr lvl="1"/>
            <a:r>
              <a:rPr lang="en-US" dirty="0" smtClean="0"/>
              <a:t>American English</a:t>
            </a:r>
          </a:p>
          <a:p>
            <a:pPr lvl="1"/>
            <a:r>
              <a:rPr lang="en-US" dirty="0" smtClean="0"/>
              <a:t>Mandarin Chinese </a:t>
            </a:r>
          </a:p>
          <a:p>
            <a:pPr lvl="1"/>
            <a:r>
              <a:rPr lang="en-US" dirty="0" smtClean="0"/>
              <a:t>Cantonese Chinese </a:t>
            </a:r>
          </a:p>
          <a:p>
            <a:r>
              <a:rPr lang="en-US" dirty="0" smtClean="0"/>
              <a:t>Children were sampled from the US, Hong Kong, and Beijing</a:t>
            </a:r>
          </a:p>
          <a:p>
            <a:r>
              <a:rPr lang="en-US" dirty="0" smtClean="0"/>
              <a:t>Children were screened for a number of medical exclusion criteria</a:t>
            </a:r>
          </a:p>
          <a:p>
            <a:r>
              <a:rPr lang="en-US" dirty="0" smtClean="0"/>
              <a:t>Parents of the children were native speakers of their particular language</a:t>
            </a:r>
          </a:p>
        </p:txBody>
      </p:sp>
      <p:graphicFrame>
        <p:nvGraphicFramePr>
          <p:cNvPr id="4" name="Chart 3"/>
          <p:cNvGraphicFramePr/>
          <p:nvPr>
            <p:extLst/>
          </p:nvPr>
        </p:nvGraphicFramePr>
        <p:xfrm>
          <a:off x="4724400" y="1447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23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4343400" cy="5257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p:txBody>
          <a:bodyPr>
            <a:normAutofit fontScale="90000"/>
          </a:bodyPr>
          <a:lstStyle/>
          <a:p>
            <a:r>
              <a:rPr lang="en-US" sz="4000" dirty="0" smtClean="0"/>
              <a:t>Similarities of Words Across Languages</a:t>
            </a:r>
            <a:endParaRPr lang="en-US" sz="4000"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4191000" cy="51009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724400" y="1600200"/>
            <a:ext cx="4267200" cy="358140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800" dirty="0" smtClean="0"/>
              <a:t>6 of </a:t>
            </a:r>
            <a:r>
              <a:rPr lang="en-US" sz="2800" dirty="0"/>
              <a:t>the top 20 words appeared in all three languages </a:t>
            </a:r>
            <a:endParaRPr lang="en-US" sz="2800" dirty="0" smtClean="0"/>
          </a:p>
          <a:p>
            <a:pPr marL="118872" indent="0">
              <a:buNone/>
            </a:pPr>
            <a:endParaRPr lang="en-US" sz="2800" dirty="0"/>
          </a:p>
          <a:p>
            <a:r>
              <a:rPr lang="en-US" sz="2800" dirty="0"/>
              <a:t>Almost all categories had strong similarities in words that </a:t>
            </a:r>
            <a:r>
              <a:rPr lang="en-US" sz="2800" dirty="0" smtClean="0"/>
              <a:t>appeared</a:t>
            </a:r>
          </a:p>
          <a:p>
            <a:pPr marL="118872" indent="0">
              <a:buNone/>
            </a:pPr>
            <a:endParaRPr lang="en-US" sz="2800" dirty="0"/>
          </a:p>
          <a:p>
            <a:r>
              <a:rPr lang="en-US" sz="2800" dirty="0"/>
              <a:t>Children first learned nouns that were manipulable objects that </a:t>
            </a:r>
            <a:r>
              <a:rPr lang="en-US" sz="2800" dirty="0" smtClean="0"/>
              <a:t>they frequently </a:t>
            </a:r>
            <a:r>
              <a:rPr lang="en-US" sz="2800" dirty="0"/>
              <a:t>encountered </a:t>
            </a:r>
          </a:p>
          <a:p>
            <a:pPr fontAlgn="auto">
              <a:spcAft>
                <a:spcPts val="0"/>
              </a:spcAft>
            </a:pPr>
            <a:endParaRPr lang="en-US" dirty="0"/>
          </a:p>
        </p:txBody>
      </p:sp>
    </p:spTree>
    <p:extLst>
      <p:ext uri="{BB962C8B-B14F-4D97-AF65-F5344CB8AC3E}">
        <p14:creationId xmlns:p14="http://schemas.microsoft.com/office/powerpoint/2010/main" val="132219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Class Bias</a:t>
            </a:r>
            <a:endParaRPr lang="en-US" dirty="0"/>
          </a:p>
        </p:txBody>
      </p:sp>
      <p:sp>
        <p:nvSpPr>
          <p:cNvPr id="3" name="Content Placeholder 2"/>
          <p:cNvSpPr>
            <a:spLocks noGrp="1"/>
          </p:cNvSpPr>
          <p:nvPr>
            <p:ph idx="1"/>
          </p:nvPr>
        </p:nvSpPr>
        <p:spPr>
          <a:xfrm>
            <a:off x="457200" y="1775191"/>
            <a:ext cx="8229600" cy="2339609"/>
          </a:xfrm>
        </p:spPr>
        <p:txBody>
          <a:bodyPr>
            <a:normAutofit/>
          </a:bodyPr>
          <a:lstStyle/>
          <a:p>
            <a:r>
              <a:rPr lang="en-US" sz="2400" dirty="0" smtClean="0"/>
              <a:t>Children across cultures consistently produced people terms </a:t>
            </a:r>
          </a:p>
          <a:p>
            <a:r>
              <a:rPr lang="en-US" sz="2400" dirty="0" smtClean="0"/>
              <a:t>Prevalence of object and animal words varied across cultures</a:t>
            </a:r>
          </a:p>
          <a:p>
            <a:r>
              <a:rPr lang="en-US" sz="2400" dirty="0" smtClean="0"/>
              <a:t>Most words children produced fell into people and sounds/ sound effect categories</a:t>
            </a:r>
          </a:p>
          <a:p>
            <a:r>
              <a:rPr lang="en-US" sz="2400" dirty="0" smtClean="0"/>
              <a:t>Fewest words in adjectives and closed class categories</a:t>
            </a:r>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86200"/>
            <a:ext cx="8229600" cy="24427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457200" y="4724400"/>
            <a:ext cx="8077200" cy="3048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p:cNvSpPr/>
          <p:nvPr/>
        </p:nvSpPr>
        <p:spPr>
          <a:xfrm>
            <a:off x="457200" y="5410200"/>
            <a:ext cx="80772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0746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Class Bias</a:t>
            </a:r>
            <a:endParaRPr lang="en-US" dirty="0"/>
          </a:p>
        </p:txBody>
      </p:sp>
      <p:sp>
        <p:nvSpPr>
          <p:cNvPr id="3" name="Content Placeholder 2"/>
          <p:cNvSpPr>
            <a:spLocks noGrp="1"/>
          </p:cNvSpPr>
          <p:nvPr>
            <p:ph idx="1"/>
          </p:nvPr>
        </p:nvSpPr>
        <p:spPr>
          <a:xfrm>
            <a:off x="457200" y="1775191"/>
            <a:ext cx="8229600" cy="2339609"/>
          </a:xfrm>
        </p:spPr>
        <p:txBody>
          <a:bodyPr>
            <a:normAutofit/>
          </a:bodyPr>
          <a:lstStyle/>
          <a:p>
            <a:r>
              <a:rPr lang="en-US" sz="2400" dirty="0" smtClean="0"/>
              <a:t>Children across cultures consistently produced people terms </a:t>
            </a:r>
          </a:p>
          <a:p>
            <a:r>
              <a:rPr lang="en-US" sz="2400" dirty="0" smtClean="0"/>
              <a:t>Prevalence of object and animal words varied across cultures</a:t>
            </a:r>
          </a:p>
          <a:p>
            <a:r>
              <a:rPr lang="en-US" sz="2400" dirty="0" smtClean="0"/>
              <a:t>Most words </a:t>
            </a:r>
            <a:r>
              <a:rPr lang="en-US" sz="2400" dirty="0" smtClean="0"/>
              <a:t>were people </a:t>
            </a:r>
            <a:r>
              <a:rPr lang="en-US" sz="2400" dirty="0" smtClean="0"/>
              <a:t>and sounds/ sound </a:t>
            </a:r>
            <a:r>
              <a:rPr lang="en-US" sz="2400" dirty="0" smtClean="0"/>
              <a:t>effects</a:t>
            </a:r>
            <a:endParaRPr lang="en-US" sz="2400" dirty="0" smtClean="0"/>
          </a:p>
          <a:p>
            <a:r>
              <a:rPr lang="en-US" sz="2400" dirty="0" smtClean="0"/>
              <a:t>Fewest words in adjectives and closed class categories</a:t>
            </a: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229600" cy="24427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
        <p:nvSpPr>
          <p:cNvPr id="5" name="Rectangle 4"/>
          <p:cNvSpPr/>
          <p:nvPr/>
        </p:nvSpPr>
        <p:spPr>
          <a:xfrm>
            <a:off x="457200" y="4724400"/>
            <a:ext cx="8077200" cy="3048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p:cNvSpPr/>
          <p:nvPr/>
        </p:nvSpPr>
        <p:spPr>
          <a:xfrm>
            <a:off x="457200" y="5410200"/>
            <a:ext cx="80772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6302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815583" y="1506197"/>
            <a:ext cx="3810000" cy="2532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609600" y="1506197"/>
            <a:ext cx="3810000" cy="25324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p:txBody>
          <a:bodyPr>
            <a:normAutofit/>
          </a:bodyPr>
          <a:lstStyle/>
          <a:p>
            <a:r>
              <a:rPr lang="en-US" sz="4000" dirty="0" smtClean="0"/>
              <a:t>  Proportions of Word Categories</a:t>
            </a:r>
            <a:endParaRPr lang="en-US" sz="4000"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1717937"/>
            <a:ext cx="3314700" cy="2320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914400" y="1447800"/>
            <a:ext cx="3200400" cy="307777"/>
          </a:xfrm>
          <a:prstGeom prst="rect">
            <a:avLst/>
          </a:prstGeom>
          <a:noFill/>
        </p:spPr>
        <p:txBody>
          <a:bodyPr wrap="square" rtlCol="0">
            <a:spAutoFit/>
          </a:bodyPr>
          <a:lstStyle/>
          <a:p>
            <a:pPr algn="ctr"/>
            <a:r>
              <a:rPr lang="en-US" sz="1400" b="1" dirty="0" smtClean="0"/>
              <a:t>Children from the US</a:t>
            </a:r>
            <a:endParaRPr lang="en-US" sz="1400" b="1" dirty="0"/>
          </a:p>
        </p:txBody>
      </p:sp>
      <p:sp>
        <p:nvSpPr>
          <p:cNvPr id="9" name="TextBox 8"/>
          <p:cNvSpPr txBox="1"/>
          <p:nvPr/>
        </p:nvSpPr>
        <p:spPr>
          <a:xfrm>
            <a:off x="5063233" y="1447800"/>
            <a:ext cx="3314700" cy="307777"/>
          </a:xfrm>
          <a:prstGeom prst="rect">
            <a:avLst/>
          </a:prstGeom>
          <a:noFill/>
        </p:spPr>
        <p:txBody>
          <a:bodyPr wrap="square" rtlCol="0">
            <a:spAutoFit/>
          </a:bodyPr>
          <a:lstStyle/>
          <a:p>
            <a:pPr algn="ctr"/>
            <a:r>
              <a:rPr lang="en-US" sz="1400" b="1" dirty="0" smtClean="0"/>
              <a:t>Children from </a:t>
            </a:r>
            <a:r>
              <a:rPr lang="en-US" sz="1400" b="1" dirty="0"/>
              <a:t>Beijing </a:t>
            </a:r>
          </a:p>
        </p:txBody>
      </p:sp>
      <p:sp>
        <p:nvSpPr>
          <p:cNvPr id="5" name="Oval 4"/>
          <p:cNvSpPr/>
          <p:nvPr/>
        </p:nvSpPr>
        <p:spPr>
          <a:xfrm>
            <a:off x="1495424" y="3124200"/>
            <a:ext cx="409575" cy="990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2286000" y="1981200"/>
            <a:ext cx="533400" cy="20574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7" name="Group 6"/>
          <p:cNvGrpSpPr/>
          <p:nvPr/>
        </p:nvGrpSpPr>
        <p:grpSpPr>
          <a:xfrm>
            <a:off x="5027733" y="1741191"/>
            <a:ext cx="3483550" cy="2387859"/>
            <a:chOff x="5027733" y="1741191"/>
            <a:chExt cx="3483550" cy="2387859"/>
          </a:xfrm>
        </p:grpSpPr>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733" y="1741191"/>
              <a:ext cx="3483550" cy="2297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Oval 16"/>
            <p:cNvSpPr/>
            <p:nvPr/>
          </p:nvSpPr>
          <p:spPr>
            <a:xfrm>
              <a:off x="5716604" y="2889894"/>
              <a:ext cx="409575" cy="122010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ounded Rectangle 22"/>
            <p:cNvSpPr/>
            <p:nvPr/>
          </p:nvSpPr>
          <p:spPr>
            <a:xfrm>
              <a:off x="6550512" y="2528850"/>
              <a:ext cx="536087" cy="16002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6" name="Group 5"/>
          <p:cNvGrpSpPr/>
          <p:nvPr/>
        </p:nvGrpSpPr>
        <p:grpSpPr>
          <a:xfrm>
            <a:off x="2714785" y="4110000"/>
            <a:ext cx="3810000" cy="2690306"/>
            <a:chOff x="2714785" y="4110000"/>
            <a:chExt cx="3810000" cy="2690306"/>
          </a:xfrm>
        </p:grpSpPr>
        <p:sp>
          <p:nvSpPr>
            <p:cNvPr id="4" name="Rectangle 3"/>
            <p:cNvSpPr/>
            <p:nvPr/>
          </p:nvSpPr>
          <p:spPr>
            <a:xfrm>
              <a:off x="2714785" y="4114800"/>
              <a:ext cx="3810000" cy="26855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2982930" y="4110000"/>
              <a:ext cx="3200400" cy="307777"/>
            </a:xfrm>
            <a:prstGeom prst="rect">
              <a:avLst/>
            </a:prstGeom>
            <a:noFill/>
          </p:spPr>
          <p:txBody>
            <a:bodyPr wrap="square" rtlCol="0">
              <a:spAutoFit/>
            </a:bodyPr>
            <a:lstStyle/>
            <a:p>
              <a:pPr algn="ctr"/>
              <a:r>
                <a:rPr lang="en-US" sz="1400" b="1" dirty="0" smtClean="0"/>
                <a:t>Children from Hong Kong</a:t>
              </a:r>
              <a:endParaRPr lang="en-US" sz="1400" b="1" dirty="0"/>
            </a:p>
          </p:txBody>
        </p:sp>
        <p:grpSp>
          <p:nvGrpSpPr>
            <p:cNvPr id="2" name="Group 1"/>
            <p:cNvGrpSpPr/>
            <p:nvPr/>
          </p:nvGrpSpPr>
          <p:grpSpPr>
            <a:xfrm>
              <a:off x="2942459" y="4440198"/>
              <a:ext cx="3354652" cy="2291347"/>
              <a:chOff x="2942459" y="4440198"/>
              <a:chExt cx="3354652" cy="2291347"/>
            </a:xfrm>
          </p:grpSpPr>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2459" y="4440198"/>
                <a:ext cx="3354652" cy="2291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Oval 15"/>
              <p:cNvSpPr/>
              <p:nvPr/>
            </p:nvSpPr>
            <p:spPr>
              <a:xfrm>
                <a:off x="3588067" y="5585871"/>
                <a:ext cx="450533" cy="114567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ounded Rectangle 23"/>
              <p:cNvSpPr/>
              <p:nvPr/>
            </p:nvSpPr>
            <p:spPr>
              <a:xfrm>
                <a:off x="4419600" y="5333999"/>
                <a:ext cx="457200" cy="139754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2864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algn="ctr"/>
            <a:r>
              <a:rPr lang="en-US" altLang="en-US" dirty="0" smtClean="0"/>
              <a:t>Cross-cultural differences in first words</a:t>
            </a:r>
          </a:p>
        </p:txBody>
      </p:sp>
      <p:sp>
        <p:nvSpPr>
          <p:cNvPr id="38915" name="Slide Number Placeholder 3"/>
          <p:cNvSpPr>
            <a:spLocks noGrp="1"/>
          </p:cNvSpPr>
          <p:nvPr>
            <p:ph type="sldNum" sz="quarter" idx="12"/>
          </p:nvPr>
        </p:nvSpPr>
        <p:spPr/>
        <p:txBody>
          <a:bodyPr/>
          <a:lstStyle/>
          <a:p>
            <a:pPr>
              <a:defRPr/>
            </a:pPr>
            <a:fld id="{C17D9BBA-54D7-4FCB-B3A6-5EFD56EA1E92}" type="slidenum">
              <a:rPr lang="en-US" smtClean="0"/>
              <a:pPr>
                <a:defRPr/>
              </a:pPr>
              <a:t>28</a:t>
            </a:fld>
            <a:endParaRPr lang="en-US" smtClean="0"/>
          </a:p>
        </p:txBody>
      </p:sp>
      <p:pic>
        <p:nvPicPr>
          <p:cNvPr id="29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239000"/>
            <a:ext cx="8985250" cy="263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5862" y="1449558"/>
            <a:ext cx="4920469" cy="3562057"/>
          </a:xfrm>
        </p:spPr>
      </p:pic>
      <p:pic>
        <p:nvPicPr>
          <p:cNvPr id="297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2410" y="3200399"/>
            <a:ext cx="5101590" cy="36224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21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Variability within Word Categories</a:t>
            </a:r>
            <a:endParaRPr lang="en-US" dirty="0"/>
          </a:p>
        </p:txBody>
      </p:sp>
      <p:sp>
        <p:nvSpPr>
          <p:cNvPr id="3" name="Content Placeholder 2"/>
          <p:cNvSpPr>
            <a:spLocks noGrp="1"/>
          </p:cNvSpPr>
          <p:nvPr>
            <p:ph idx="1"/>
          </p:nvPr>
        </p:nvSpPr>
        <p:spPr/>
        <p:txBody>
          <a:bodyPr/>
          <a:lstStyle/>
          <a:p>
            <a:r>
              <a:rPr lang="en-US" dirty="0" smtClean="0"/>
              <a:t>Nouns: aside from people terms, manipulable objects and animals were the most common</a:t>
            </a:r>
          </a:p>
          <a:p>
            <a:r>
              <a:rPr lang="en-US" dirty="0" smtClean="0"/>
              <a:t>Verbs: action verbs were most common</a:t>
            </a:r>
          </a:p>
          <a:p>
            <a:r>
              <a:rPr lang="en-US" dirty="0" smtClean="0"/>
              <a:t>Descriptive Terms: state adjectives and adverbs (hot, slow, etc.) were most common</a:t>
            </a:r>
          </a:p>
          <a:p>
            <a:r>
              <a:rPr lang="en-US" dirty="0" smtClean="0"/>
              <a:t>Other terms: “Hi” and “Bye” were the most common</a:t>
            </a:r>
            <a:endParaRPr lang="en-US" dirty="0"/>
          </a:p>
        </p:txBody>
      </p:sp>
    </p:spTree>
    <p:extLst>
      <p:ext uri="{BB962C8B-B14F-4D97-AF65-F5344CB8AC3E}">
        <p14:creationId xmlns:p14="http://schemas.microsoft.com/office/powerpoint/2010/main" val="172323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p:txBody>
          <a:bodyPr/>
          <a:lstStyle/>
          <a:p>
            <a:pPr>
              <a:defRPr/>
            </a:pPr>
            <a:fld id="{F7A73571-BF29-41ED-9814-AEA8B5F52DFA}" type="slidenum">
              <a:rPr lang="en-US" smtClean="0"/>
              <a:pPr>
                <a:defRPr/>
              </a:pPr>
              <a:t>3</a:t>
            </a:fld>
            <a:endParaRPr lang="en-US" smtClean="0"/>
          </a:p>
        </p:txBody>
      </p:sp>
      <p:sp>
        <p:nvSpPr>
          <p:cNvPr id="21507" name="Rectangle 2"/>
          <p:cNvSpPr>
            <a:spLocks noGrp="1" noChangeArrowheads="1"/>
          </p:cNvSpPr>
          <p:nvPr>
            <p:ph type="title"/>
          </p:nvPr>
        </p:nvSpPr>
        <p:spPr/>
        <p:txBody>
          <a:bodyPr/>
          <a:lstStyle/>
          <a:p>
            <a:r>
              <a:rPr lang="en-US" altLang="en-US" smtClean="0"/>
              <a:t>What’s going on?</a:t>
            </a:r>
          </a:p>
        </p:txBody>
      </p:sp>
      <p:sp>
        <p:nvSpPr>
          <p:cNvPr id="21508" name="Rectangle 4"/>
          <p:cNvSpPr>
            <a:spLocks noGrp="1" noChangeArrowheads="1"/>
          </p:cNvSpPr>
          <p:nvPr>
            <p:ph type="body" sz="half" idx="1"/>
          </p:nvPr>
        </p:nvSpPr>
        <p:spPr/>
        <p:txBody>
          <a:bodyPr/>
          <a:lstStyle/>
          <a:p>
            <a:r>
              <a:rPr lang="en-US" altLang="en-US" sz="2800" smtClean="0"/>
              <a:t>English-learning infants hear Hindi contrast better than English-speaking adults</a:t>
            </a:r>
          </a:p>
          <a:p>
            <a:r>
              <a:rPr lang="en-US" altLang="en-US" sz="2800" smtClean="0"/>
              <a:t>Almost as well as adult Hindi-speakers</a:t>
            </a:r>
          </a:p>
        </p:txBody>
      </p:sp>
      <p:graphicFrame>
        <p:nvGraphicFramePr>
          <p:cNvPr id="21509" name="Object 3"/>
          <p:cNvGraphicFramePr>
            <a:graphicFrameLocks noGrp="1" noChangeAspect="1"/>
          </p:cNvGraphicFramePr>
          <p:nvPr>
            <p:ph type="chart" sz="half" idx="2"/>
          </p:nvPr>
        </p:nvGraphicFramePr>
        <p:xfrm>
          <a:off x="4264025" y="1524000"/>
          <a:ext cx="4727575" cy="5105400"/>
        </p:xfrm>
        <a:graphic>
          <a:graphicData uri="http://schemas.openxmlformats.org/presentationml/2006/ole">
            <mc:AlternateContent xmlns:mc="http://schemas.openxmlformats.org/markup-compatibility/2006">
              <mc:Choice xmlns:v="urn:schemas-microsoft-com:vml" Requires="v">
                <p:oleObj spid="_x0000_s1100" name="Chart" r:id="rId4" imgW="7772323" imgH="4114916" progId="MSGraph.Chart.8">
                  <p:embed followColorScheme="full"/>
                </p:oleObj>
              </mc:Choice>
              <mc:Fallback>
                <p:oleObj name="Chart" r:id="rId4" imgW="7772323" imgH="4114916" progId="MSGraph.Chart.8">
                  <p:embed followColorScheme="full"/>
                  <p:pic>
                    <p:nvPicPr>
                      <p:cNvPr id="0" name="Picture 7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025" y="1524000"/>
                        <a:ext cx="4727575"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234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normAutofit fontScale="90000"/>
          </a:bodyPr>
          <a:lstStyle/>
          <a:p>
            <a:r>
              <a:rPr lang="en-US" sz="2800" dirty="0" smtClean="0"/>
              <a:t>Highchair philosophers: the impact of seating context-dependent exploration on children’s naming biases</a:t>
            </a:r>
            <a:r>
              <a:rPr lang="en-US" sz="2000" dirty="0" smtClean="0"/>
              <a:t/>
            </a:r>
            <a:br>
              <a:rPr lang="en-US" sz="2000" dirty="0" smtClean="0"/>
            </a:br>
            <a:r>
              <a:rPr lang="sv-SE" sz="2000" dirty="0" smtClean="0"/>
              <a:t>Lynn K. Perry, Larissa K. Samuelson, and Johanna B. Burdinie</a:t>
            </a:r>
            <a:endParaRPr lang="en-US" sz="2000" dirty="0"/>
          </a:p>
        </p:txBody>
      </p:sp>
      <p:sp>
        <p:nvSpPr>
          <p:cNvPr id="4" name="TextBox 3"/>
          <p:cNvSpPr txBox="1"/>
          <p:nvPr/>
        </p:nvSpPr>
        <p:spPr>
          <a:xfrm>
            <a:off x="533400" y="2286000"/>
            <a:ext cx="8077200" cy="3416320"/>
          </a:xfrm>
          <a:prstGeom prst="rect">
            <a:avLst/>
          </a:prstGeom>
          <a:noFill/>
        </p:spPr>
        <p:txBody>
          <a:bodyPr wrap="square" rtlCol="0">
            <a:spAutoFit/>
          </a:bodyPr>
          <a:lstStyle/>
          <a:p>
            <a:pPr>
              <a:buFont typeface="Arial" pitchFamily="34" charset="0"/>
              <a:buChar char="•"/>
            </a:pPr>
            <a:r>
              <a:rPr lang="en-US" dirty="0" smtClean="0"/>
              <a:t> There are perceptual differences between solid objects and nonsolid substances that lead to an early appreciation of their distinction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explored whether naming of </a:t>
            </a:r>
            <a:r>
              <a:rPr lang="en-US" dirty="0" err="1" smtClean="0"/>
              <a:t>nonsolids</a:t>
            </a:r>
            <a:r>
              <a:rPr lang="en-US" dirty="0" smtClean="0"/>
              <a:t> would improve if they were tested in typical/familiar context of highchair during mealtime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Children tested in the highchair demonstrated better understanding of how </a:t>
            </a:r>
            <a:r>
              <a:rPr lang="en-US" dirty="0" err="1" smtClean="0"/>
              <a:t>nonsolids</a:t>
            </a:r>
            <a:r>
              <a:rPr lang="en-US" dirty="0" smtClean="0"/>
              <a:t> are named, demonstrating a developmental cascade between</a:t>
            </a:r>
          </a:p>
          <a:p>
            <a:r>
              <a:rPr lang="en-US" dirty="0" smtClean="0"/>
              <a:t>context, exploration, and word learning</a:t>
            </a:r>
          </a:p>
          <a:p>
            <a:pPr>
              <a:buFont typeface="Arial" pitchFamily="34" charset="0"/>
              <a:buChar char="•"/>
            </a:pPr>
            <a:endParaRPr lang="en-US" dirty="0"/>
          </a:p>
        </p:txBody>
      </p:sp>
    </p:spTree>
    <p:extLst>
      <p:ext uri="{BB962C8B-B14F-4D97-AF65-F5344CB8AC3E}">
        <p14:creationId xmlns:p14="http://schemas.microsoft.com/office/powerpoint/2010/main" val="711153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28600" y="4648200"/>
            <a:ext cx="5334000" cy="937054"/>
          </a:xfrm>
          <a:prstGeom prst="rect">
            <a:avLst/>
          </a:prstGeom>
          <a:noFill/>
          <a:ln w="9525">
            <a:noFill/>
            <a:miter lim="800000"/>
            <a:headEnd/>
            <a:tailEnd/>
          </a:ln>
        </p:spPr>
      </p:pic>
      <p:pic>
        <p:nvPicPr>
          <p:cNvPr id="104451" name="Picture 3"/>
          <p:cNvPicPr>
            <a:picLocks noChangeAspect="1" noChangeArrowheads="1"/>
          </p:cNvPicPr>
          <p:nvPr/>
        </p:nvPicPr>
        <p:blipFill>
          <a:blip r:embed="rId3" cstate="print"/>
          <a:srcRect/>
          <a:stretch>
            <a:fillRect/>
          </a:stretch>
        </p:blipFill>
        <p:spPr bwMode="auto">
          <a:xfrm>
            <a:off x="152400" y="1600199"/>
            <a:ext cx="5638800" cy="3053873"/>
          </a:xfrm>
          <a:prstGeom prst="rect">
            <a:avLst/>
          </a:prstGeom>
          <a:noFill/>
          <a:ln w="9525">
            <a:noFill/>
            <a:miter lim="800000"/>
            <a:headEnd/>
            <a:tailEnd/>
          </a:ln>
        </p:spPr>
      </p:pic>
      <p:sp>
        <p:nvSpPr>
          <p:cNvPr id="8" name="TextBox 7"/>
          <p:cNvSpPr txBox="1"/>
          <p:nvPr/>
        </p:nvSpPr>
        <p:spPr>
          <a:xfrm>
            <a:off x="6019799" y="1752600"/>
            <a:ext cx="3124201" cy="4278094"/>
          </a:xfrm>
          <a:prstGeom prst="rect">
            <a:avLst/>
          </a:prstGeom>
          <a:noFill/>
        </p:spPr>
        <p:txBody>
          <a:bodyPr wrap="square" rtlCol="0">
            <a:spAutoFit/>
          </a:bodyPr>
          <a:lstStyle/>
          <a:p>
            <a:pPr>
              <a:buFont typeface="Arial" pitchFamily="34" charset="0"/>
              <a:buChar char="•"/>
            </a:pPr>
            <a:r>
              <a:rPr lang="en-US" sz="1600" dirty="0" smtClean="0"/>
              <a:t> child was given the exemplar object and the two test items to explore </a:t>
            </a:r>
          </a:p>
          <a:p>
            <a:pPr>
              <a:buFont typeface="Arial" pitchFamily="34" charset="0"/>
              <a:buChar char="•"/>
            </a:pPr>
            <a:endParaRPr lang="en-US" sz="1600" dirty="0" smtClean="0"/>
          </a:p>
          <a:p>
            <a:pPr>
              <a:buFont typeface="Arial" pitchFamily="34" charset="0"/>
              <a:buChar char="•"/>
            </a:pPr>
            <a:r>
              <a:rPr lang="en-US" sz="1600" dirty="0" smtClean="0"/>
              <a:t> experimenter asked children to find “their own” exemplar, either by name (warm up), with novel names (test), or with no name</a:t>
            </a:r>
          </a:p>
          <a:p>
            <a:pPr>
              <a:buFont typeface="Arial" pitchFamily="34" charset="0"/>
              <a:buChar char="•"/>
            </a:pPr>
            <a:endParaRPr lang="en-US" sz="1600" dirty="0" smtClean="0"/>
          </a:p>
          <a:p>
            <a:pPr>
              <a:buFont typeface="Arial" pitchFamily="34" charset="0"/>
              <a:buChar char="•"/>
            </a:pPr>
            <a:r>
              <a:rPr lang="en-US" sz="1600" dirty="0" smtClean="0"/>
              <a:t> children classified via parental reports on messiness and whether they used a highchair or booster at home</a:t>
            </a:r>
          </a:p>
          <a:p>
            <a:pPr>
              <a:buFont typeface="Arial" pitchFamily="34" charset="0"/>
              <a:buChar char="•"/>
            </a:pPr>
            <a:endParaRPr lang="en-US" sz="1600" dirty="0" smtClean="0"/>
          </a:p>
          <a:p>
            <a:pPr>
              <a:buFont typeface="Arial" pitchFamily="34" charset="0"/>
              <a:buChar char="•"/>
            </a:pPr>
            <a:r>
              <a:rPr lang="en-US" sz="1600" dirty="0" smtClean="0"/>
              <a:t> coded the final choice (shape versus material)</a:t>
            </a:r>
          </a:p>
          <a:p>
            <a:endParaRPr lang="en-US" sz="1600" dirty="0" smtClean="0"/>
          </a:p>
        </p:txBody>
      </p:sp>
      <p:sp>
        <p:nvSpPr>
          <p:cNvPr id="9" name="TextBox 8"/>
          <p:cNvSpPr txBox="1"/>
          <p:nvPr/>
        </p:nvSpPr>
        <p:spPr>
          <a:xfrm>
            <a:off x="228600" y="5780782"/>
            <a:ext cx="5334000" cy="830997"/>
          </a:xfrm>
          <a:prstGeom prst="rect">
            <a:avLst/>
          </a:prstGeom>
          <a:noFill/>
        </p:spPr>
        <p:txBody>
          <a:bodyPr wrap="square" rtlCol="0">
            <a:spAutoFit/>
          </a:bodyPr>
          <a:lstStyle/>
          <a:p>
            <a:r>
              <a:rPr lang="en-US" sz="1600" dirty="0" smtClean="0"/>
              <a:t>Figure 1 Example stimuli sets used in experiment. Left panel shows a whole exemplar set; right panel shows a pieces exemplar set.</a:t>
            </a:r>
            <a:endParaRPr lang="en-US" sz="1600" dirty="0"/>
          </a:p>
        </p:txBody>
      </p:sp>
    </p:spTree>
    <p:extLst>
      <p:ext uri="{BB962C8B-B14F-4D97-AF65-F5344CB8AC3E}">
        <p14:creationId xmlns:p14="http://schemas.microsoft.com/office/powerpoint/2010/main" val="255870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5474" name="Picture 2"/>
          <p:cNvPicPr>
            <a:picLocks noChangeAspect="1" noChangeArrowheads="1"/>
          </p:cNvPicPr>
          <p:nvPr/>
        </p:nvPicPr>
        <p:blipFill>
          <a:blip r:embed="rId2" cstate="print"/>
          <a:srcRect/>
          <a:stretch>
            <a:fillRect/>
          </a:stretch>
        </p:blipFill>
        <p:spPr bwMode="auto">
          <a:xfrm>
            <a:off x="800100" y="1734915"/>
            <a:ext cx="7543800" cy="5123085"/>
          </a:xfrm>
          <a:prstGeom prst="rect">
            <a:avLst/>
          </a:prstGeom>
          <a:noFill/>
          <a:ln w="9525">
            <a:noFill/>
            <a:miter lim="800000"/>
            <a:headEnd/>
            <a:tailEnd/>
          </a:ln>
        </p:spPr>
      </p:pic>
    </p:spTree>
    <p:extLst>
      <p:ext uri="{BB962C8B-B14F-4D97-AF65-F5344CB8AC3E}">
        <p14:creationId xmlns:p14="http://schemas.microsoft.com/office/powerpoint/2010/main" val="1012361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6498" name="Picture 2"/>
          <p:cNvPicPr>
            <a:picLocks noChangeAspect="1" noChangeArrowheads="1"/>
          </p:cNvPicPr>
          <p:nvPr/>
        </p:nvPicPr>
        <p:blipFill>
          <a:blip r:embed="rId2" cstate="print"/>
          <a:srcRect/>
          <a:stretch>
            <a:fillRect/>
          </a:stretch>
        </p:blipFill>
        <p:spPr bwMode="auto">
          <a:xfrm>
            <a:off x="190500" y="2590800"/>
            <a:ext cx="8763000" cy="3027375"/>
          </a:xfrm>
          <a:prstGeom prst="rect">
            <a:avLst/>
          </a:prstGeom>
          <a:noFill/>
          <a:ln w="9525">
            <a:noFill/>
            <a:miter lim="800000"/>
            <a:headEnd/>
            <a:tailEnd/>
          </a:ln>
        </p:spPr>
      </p:pic>
    </p:spTree>
    <p:extLst>
      <p:ext uri="{BB962C8B-B14F-4D97-AF65-F5344CB8AC3E}">
        <p14:creationId xmlns:p14="http://schemas.microsoft.com/office/powerpoint/2010/main" val="873843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7522" name="Picture 2"/>
          <p:cNvPicPr>
            <a:picLocks noChangeAspect="1" noChangeArrowheads="1"/>
          </p:cNvPicPr>
          <p:nvPr/>
        </p:nvPicPr>
        <p:blipFill>
          <a:blip r:embed="rId2" cstate="print"/>
          <a:srcRect/>
          <a:stretch>
            <a:fillRect/>
          </a:stretch>
        </p:blipFill>
        <p:spPr bwMode="auto">
          <a:xfrm>
            <a:off x="190500" y="1981200"/>
            <a:ext cx="8763000" cy="4197108"/>
          </a:xfrm>
          <a:prstGeom prst="rect">
            <a:avLst/>
          </a:prstGeom>
          <a:noFill/>
          <a:ln w="9525">
            <a:noFill/>
            <a:miter lim="800000"/>
            <a:headEnd/>
            <a:tailEnd/>
          </a:ln>
        </p:spPr>
      </p:pic>
    </p:spTree>
    <p:extLst>
      <p:ext uri="{BB962C8B-B14F-4D97-AF65-F5344CB8AC3E}">
        <p14:creationId xmlns:p14="http://schemas.microsoft.com/office/powerpoint/2010/main" val="594762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676400"/>
            <a:ext cx="7620000" cy="2819400"/>
          </a:xfrm>
          <a:prstGeom prst="rect">
            <a:avLst/>
          </a:prstGeom>
        </p:spPr>
      </p:pic>
    </p:spTree>
    <p:extLst>
      <p:ext uri="{BB962C8B-B14F-4D97-AF65-F5344CB8AC3E}">
        <p14:creationId xmlns:p14="http://schemas.microsoft.com/office/powerpoint/2010/main" val="2646011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There are differences in language development across SES </a:t>
            </a:r>
          </a:p>
          <a:p>
            <a:r>
              <a:rPr lang="en-US" dirty="0" smtClean="0"/>
              <a:t> Environment plays a role in language development</a:t>
            </a:r>
          </a:p>
          <a:p>
            <a:pPr lvl="1"/>
            <a:r>
              <a:rPr lang="en-US" dirty="0" smtClean="0"/>
              <a:t>Mothers are primary source of language experience</a:t>
            </a:r>
          </a:p>
          <a:p>
            <a:r>
              <a:rPr lang="en-US" dirty="0" smtClean="0"/>
              <a:t>Is the effect of environment global or is there evidence for environmental specificity? </a:t>
            </a:r>
          </a:p>
          <a:p>
            <a:endParaRPr lang="en-US" dirty="0"/>
          </a:p>
        </p:txBody>
      </p:sp>
    </p:spTree>
    <p:extLst>
      <p:ext uri="{BB962C8B-B14F-4D97-AF65-F5344CB8AC3E}">
        <p14:creationId xmlns:p14="http://schemas.microsoft.com/office/powerpoint/2010/main" val="1832656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Aims &amp; Hypotheses</a:t>
            </a:r>
            <a:endParaRPr lang="en-US" dirty="0"/>
          </a:p>
        </p:txBody>
      </p:sp>
      <p:sp>
        <p:nvSpPr>
          <p:cNvPr id="3" name="Content Placeholder 2"/>
          <p:cNvSpPr>
            <a:spLocks noGrp="1"/>
          </p:cNvSpPr>
          <p:nvPr>
            <p:ph idx="1"/>
          </p:nvPr>
        </p:nvSpPr>
        <p:spPr>
          <a:xfrm>
            <a:off x="457200" y="1775191"/>
            <a:ext cx="8458200" cy="4930409"/>
          </a:xfrm>
        </p:spPr>
        <p:txBody>
          <a:bodyPr>
            <a:normAutofit fontScale="92500" lnSpcReduction="20000"/>
          </a:bodyPr>
          <a:lstStyle/>
          <a:p>
            <a:r>
              <a:rPr lang="en-US" dirty="0" smtClean="0"/>
              <a:t>Explain the relationship between SES and language development through environmental specificity</a:t>
            </a:r>
          </a:p>
          <a:p>
            <a:endParaRPr lang="en-US" dirty="0" smtClean="0"/>
          </a:p>
          <a:p>
            <a:r>
              <a:rPr lang="en-US" dirty="0" smtClean="0"/>
              <a:t>Identify underlying mechanism of this relationship</a:t>
            </a:r>
          </a:p>
          <a:p>
            <a:endParaRPr lang="en-US" dirty="0" smtClean="0"/>
          </a:p>
          <a:p>
            <a:r>
              <a:rPr lang="en-US" dirty="0" smtClean="0"/>
              <a:t>Hypotheses</a:t>
            </a:r>
          </a:p>
          <a:p>
            <a:pPr lvl="1"/>
            <a:r>
              <a:rPr lang="en-US" dirty="0" smtClean="0"/>
              <a:t>Differences in children’s  SES</a:t>
            </a:r>
            <a:r>
              <a:rPr lang="en-US" dirty="0"/>
              <a:t>-related </a:t>
            </a:r>
            <a:r>
              <a:rPr lang="en-US" dirty="0" smtClean="0"/>
              <a:t>language-learning  </a:t>
            </a:r>
            <a:r>
              <a:rPr lang="en-US" dirty="0"/>
              <a:t>experiences </a:t>
            </a:r>
            <a:r>
              <a:rPr lang="en-US" dirty="0" smtClean="0"/>
              <a:t>can explain SES differences in vocabulary development</a:t>
            </a:r>
          </a:p>
          <a:p>
            <a:pPr lvl="1"/>
            <a:r>
              <a:rPr lang="en-US" dirty="0" smtClean="0"/>
              <a:t>Maternal speech mediates the relationship between SES and vocabulary development </a:t>
            </a:r>
            <a:endParaRPr lang="en-US" dirty="0"/>
          </a:p>
        </p:txBody>
      </p:sp>
    </p:spTree>
    <p:extLst>
      <p:ext uri="{BB962C8B-B14F-4D97-AF65-F5344CB8AC3E}">
        <p14:creationId xmlns:p14="http://schemas.microsoft.com/office/powerpoint/2010/main" val="3733347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sz="half" idx="1"/>
          </p:nvPr>
        </p:nvSpPr>
        <p:spPr>
          <a:xfrm>
            <a:off x="457200" y="1600200"/>
            <a:ext cx="7543800" cy="4495800"/>
          </a:xfrm>
        </p:spPr>
        <p:txBody>
          <a:bodyPr>
            <a:normAutofit fontScale="92500" lnSpcReduction="20000"/>
          </a:bodyPr>
          <a:lstStyle/>
          <a:p>
            <a:r>
              <a:rPr lang="en-US" dirty="0" smtClean="0"/>
              <a:t>Participants (N=63)</a:t>
            </a:r>
          </a:p>
          <a:p>
            <a:pPr lvl="1"/>
            <a:r>
              <a:rPr lang="en-US" dirty="0" smtClean="0"/>
              <a:t>Children ages 16-31 months</a:t>
            </a:r>
          </a:p>
          <a:p>
            <a:pPr marL="118872" indent="0">
              <a:buNone/>
            </a:pPr>
            <a:endParaRPr lang="en-US" dirty="0" smtClean="0"/>
          </a:p>
          <a:p>
            <a:r>
              <a:rPr lang="en-US" dirty="0" smtClean="0"/>
              <a:t>33 High-SES families</a:t>
            </a:r>
          </a:p>
          <a:p>
            <a:pPr lvl="1"/>
            <a:r>
              <a:rPr lang="en-US" dirty="0" smtClean="0"/>
              <a:t>College educated</a:t>
            </a:r>
          </a:p>
          <a:p>
            <a:pPr lvl="1"/>
            <a:r>
              <a:rPr lang="en-US" dirty="0" smtClean="0"/>
              <a:t>Employed in professional or managerial positions</a:t>
            </a:r>
          </a:p>
          <a:p>
            <a:pPr lvl="1"/>
            <a:endParaRPr lang="en-US" dirty="0" smtClean="0"/>
          </a:p>
          <a:p>
            <a:r>
              <a:rPr lang="en-US" dirty="0" smtClean="0"/>
              <a:t>30 Mid-SES families</a:t>
            </a:r>
          </a:p>
          <a:p>
            <a:pPr lvl="1"/>
            <a:r>
              <a:rPr lang="en-US" dirty="0" smtClean="0"/>
              <a:t>High School education</a:t>
            </a:r>
          </a:p>
          <a:p>
            <a:pPr lvl="1"/>
            <a:r>
              <a:rPr lang="en-US" dirty="0" smtClean="0"/>
              <a:t>Employed in unskilled, semiskilled, or service position</a:t>
            </a:r>
          </a:p>
          <a:p>
            <a:pPr lvl="1"/>
            <a:endParaRPr lang="en-US" dirty="0" smtClean="0"/>
          </a:p>
          <a:p>
            <a:r>
              <a:rPr lang="en-US" dirty="0" smtClean="0"/>
              <a:t>Moms not employed outside the home more than 15 </a:t>
            </a:r>
            <a:r>
              <a:rPr lang="en-US" dirty="0" err="1" smtClean="0"/>
              <a:t>hr</a:t>
            </a:r>
            <a:r>
              <a:rPr lang="en-US" dirty="0" smtClean="0"/>
              <a:t>/week</a:t>
            </a:r>
          </a:p>
        </p:txBody>
      </p:sp>
    </p:spTree>
    <p:extLst>
      <p:ext uri="{BB962C8B-B14F-4D97-AF65-F5344CB8AC3E}">
        <p14:creationId xmlns:p14="http://schemas.microsoft.com/office/powerpoint/2010/main" val="1995070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Content Placeholder 3"/>
          <p:cNvSpPr>
            <a:spLocks noGrp="1"/>
          </p:cNvSpPr>
          <p:nvPr>
            <p:ph idx="1"/>
          </p:nvPr>
        </p:nvSpPr>
        <p:spPr/>
        <p:txBody>
          <a:bodyPr>
            <a:normAutofit fontScale="77500" lnSpcReduction="20000"/>
          </a:bodyPr>
          <a:lstStyle/>
          <a:p>
            <a:r>
              <a:rPr lang="en-US" dirty="0"/>
              <a:t>Measures</a:t>
            </a:r>
          </a:p>
          <a:p>
            <a:pPr lvl="1"/>
            <a:r>
              <a:rPr lang="en-US" dirty="0"/>
              <a:t>Maternal </a:t>
            </a:r>
            <a:r>
              <a:rPr lang="en-US" dirty="0" smtClean="0"/>
              <a:t>Speech - linguistic and social properties</a:t>
            </a:r>
            <a:endParaRPr lang="en-US" dirty="0"/>
          </a:p>
          <a:p>
            <a:pPr lvl="1"/>
            <a:r>
              <a:rPr lang="en-US" dirty="0"/>
              <a:t>Child Vocabulary </a:t>
            </a:r>
            <a:r>
              <a:rPr lang="en-US" dirty="0" smtClean="0"/>
              <a:t> - # of word types in 90-utterance speech sample</a:t>
            </a:r>
          </a:p>
          <a:p>
            <a:pPr lvl="1"/>
            <a:endParaRPr lang="en-US" dirty="0"/>
          </a:p>
          <a:p>
            <a:r>
              <a:rPr lang="en-US" dirty="0" smtClean="0"/>
              <a:t>Mediation Model</a:t>
            </a:r>
          </a:p>
          <a:p>
            <a:pPr lvl="1"/>
            <a:r>
              <a:rPr lang="en-US" dirty="0" smtClean="0"/>
              <a:t>SES</a:t>
            </a:r>
            <a:r>
              <a:rPr lang="en-US" dirty="0" smtClean="0">
                <a:sym typeface="Wingdings"/>
              </a:rPr>
              <a:t> Child Vocabulary</a:t>
            </a:r>
          </a:p>
          <a:p>
            <a:pPr lvl="1"/>
            <a:r>
              <a:rPr lang="en-US" dirty="0" smtClean="0">
                <a:sym typeface="Wingdings"/>
              </a:rPr>
              <a:t>SES Maternal Speech</a:t>
            </a:r>
          </a:p>
          <a:p>
            <a:pPr lvl="1"/>
            <a:r>
              <a:rPr lang="en-US" dirty="0" smtClean="0">
                <a:sym typeface="Wingdings"/>
              </a:rPr>
              <a:t>Maternal Speech </a:t>
            </a:r>
            <a:r>
              <a:rPr lang="en-US" dirty="0" err="1" smtClean="0">
                <a:sym typeface="Wingdings"/>
              </a:rPr>
              <a:t></a:t>
            </a:r>
            <a:r>
              <a:rPr lang="en-US" dirty="0" smtClean="0">
                <a:sym typeface="Wingdings"/>
              </a:rPr>
              <a:t> Child Vocabulary</a:t>
            </a:r>
          </a:p>
          <a:p>
            <a:pPr lvl="1"/>
            <a:r>
              <a:rPr lang="en-US" dirty="0" smtClean="0">
                <a:sym typeface="Wingdings"/>
              </a:rPr>
              <a:t>Strength of relationship between SES and Child Vocabulary reduced </a:t>
            </a:r>
          </a:p>
          <a:p>
            <a:pPr lvl="1"/>
            <a:endParaRPr lang="en-US" dirty="0" smtClean="0">
              <a:sym typeface="Wingdings"/>
            </a:endParaRPr>
          </a:p>
          <a:p>
            <a:r>
              <a:rPr lang="en-US" dirty="0" smtClean="0">
                <a:sym typeface="Wingdings"/>
              </a:rPr>
              <a:t>Correlations and Multiple Regression </a:t>
            </a:r>
            <a:endParaRPr lang="en-US" dirty="0"/>
          </a:p>
        </p:txBody>
      </p:sp>
      <p:sp>
        <p:nvSpPr>
          <p:cNvPr id="5" name="TextBox 4"/>
          <p:cNvSpPr txBox="1"/>
          <p:nvPr/>
        </p:nvSpPr>
        <p:spPr>
          <a:xfrm>
            <a:off x="3200400" y="6553200"/>
            <a:ext cx="2667000" cy="369332"/>
          </a:xfrm>
          <a:prstGeom prst="rect">
            <a:avLst/>
          </a:prstGeom>
          <a:noFill/>
        </p:spPr>
        <p:txBody>
          <a:bodyPr wrap="square" rtlCol="0">
            <a:spAutoFit/>
          </a:bodyPr>
          <a:lstStyle/>
          <a:p>
            <a:r>
              <a:rPr lang="en-US" dirty="0" smtClean="0"/>
              <a:t>Alert</a:t>
            </a:r>
            <a:endParaRPr lang="en-US" dirty="0"/>
          </a:p>
        </p:txBody>
      </p:sp>
    </p:spTree>
    <p:extLst>
      <p:ext uri="{BB962C8B-B14F-4D97-AF65-F5344CB8AC3E}">
        <p14:creationId xmlns:p14="http://schemas.microsoft.com/office/powerpoint/2010/main" val="1978048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Slide Number Placeholder 6"/>
          <p:cNvSpPr>
            <a:spLocks noGrp="1"/>
          </p:cNvSpPr>
          <p:nvPr>
            <p:ph type="sldNum" sz="quarter" idx="12"/>
          </p:nvPr>
        </p:nvSpPr>
        <p:spPr/>
        <p:txBody>
          <a:bodyPr/>
          <a:lstStyle/>
          <a:p>
            <a:pPr>
              <a:defRPr/>
            </a:pPr>
            <a:fld id="{C64174D0-BD53-4A2E-85C4-5FC70BAE09F9}" type="slidenum">
              <a:rPr lang="en-US" smtClean="0"/>
              <a:pPr>
                <a:defRPr/>
              </a:pPr>
              <a:t>4</a:t>
            </a:fld>
            <a:endParaRPr lang="en-US" smtClean="0"/>
          </a:p>
        </p:txBody>
      </p:sp>
      <p:sp>
        <p:nvSpPr>
          <p:cNvPr id="23555" name="Rectangle 2"/>
          <p:cNvSpPr>
            <a:spLocks noGrp="1" noChangeArrowheads="1"/>
          </p:cNvSpPr>
          <p:nvPr>
            <p:ph type="title"/>
          </p:nvPr>
        </p:nvSpPr>
        <p:spPr/>
        <p:txBody>
          <a:bodyPr/>
          <a:lstStyle/>
          <a:p>
            <a:r>
              <a:rPr lang="en-US" altLang="en-US" smtClean="0"/>
              <a:t>How does this develop?</a:t>
            </a:r>
          </a:p>
        </p:txBody>
      </p:sp>
      <p:sp>
        <p:nvSpPr>
          <p:cNvPr id="23556" name="Rectangle 3"/>
          <p:cNvSpPr>
            <a:spLocks noGrp="1" noChangeArrowheads="1"/>
          </p:cNvSpPr>
          <p:nvPr>
            <p:ph type="body" sz="half" idx="1"/>
          </p:nvPr>
        </p:nvSpPr>
        <p:spPr>
          <a:xfrm>
            <a:off x="4953000" y="1676400"/>
            <a:ext cx="3810000" cy="4114800"/>
          </a:xfrm>
        </p:spPr>
        <p:txBody>
          <a:bodyPr/>
          <a:lstStyle/>
          <a:p>
            <a:r>
              <a:rPr lang="en-US" altLang="en-US" sz="2800" smtClean="0"/>
              <a:t>Infants lose this ability in the first year of life, especially toward one year of age</a:t>
            </a:r>
          </a:p>
        </p:txBody>
      </p:sp>
      <p:graphicFrame>
        <p:nvGraphicFramePr>
          <p:cNvPr id="23557" name="Object 4"/>
          <p:cNvGraphicFramePr>
            <a:graphicFrameLocks noGrp="1" noChangeAspect="1"/>
          </p:cNvGraphicFramePr>
          <p:nvPr>
            <p:ph type="chart" sz="half" idx="2"/>
          </p:nvPr>
        </p:nvGraphicFramePr>
        <p:xfrm>
          <a:off x="685800" y="1447800"/>
          <a:ext cx="5140325" cy="5410200"/>
        </p:xfrm>
        <a:graphic>
          <a:graphicData uri="http://schemas.openxmlformats.org/presentationml/2006/ole">
            <mc:AlternateContent xmlns:mc="http://schemas.openxmlformats.org/markup-compatibility/2006">
              <mc:Choice xmlns:v="urn:schemas-microsoft-com:vml" Requires="v">
                <p:oleObj spid="_x0000_s2124" name="Chart" r:id="rId4" imgW="7772323" imgH="4114916" progId="MSGraph.Chart.8">
                  <p:embed followColorScheme="full"/>
                </p:oleObj>
              </mc:Choice>
              <mc:Fallback>
                <p:oleObj name="Chart" r:id="rId4" imgW="7772323" imgH="4114916" progId="MSGraph.Chart.8">
                  <p:embed followColorScheme="full"/>
                  <p:pic>
                    <p:nvPicPr>
                      <p:cNvPr id="0" name="Picture 7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5140325"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598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Participants (N=63)</a:t>
            </a:r>
          </a:p>
          <a:p>
            <a:r>
              <a:rPr lang="en-US" dirty="0" smtClean="0"/>
              <a:t>33 High-SES families</a:t>
            </a:r>
          </a:p>
          <a:p>
            <a:pPr lvl="1"/>
            <a:r>
              <a:rPr lang="en-US" dirty="0" smtClean="0"/>
              <a:t>College educated</a:t>
            </a:r>
          </a:p>
          <a:p>
            <a:pPr lvl="1"/>
            <a:r>
              <a:rPr lang="en-US" dirty="0" smtClean="0"/>
              <a:t>Employed in professional or managerial positions</a:t>
            </a:r>
          </a:p>
          <a:p>
            <a:r>
              <a:rPr lang="en-US" dirty="0" smtClean="0"/>
              <a:t>30 Mid-SES families</a:t>
            </a:r>
          </a:p>
          <a:p>
            <a:pPr lvl="1"/>
            <a:r>
              <a:rPr lang="en-US" dirty="0" smtClean="0"/>
              <a:t>High School education</a:t>
            </a:r>
          </a:p>
          <a:p>
            <a:pPr lvl="1"/>
            <a:r>
              <a:rPr lang="en-US" dirty="0" smtClean="0"/>
              <a:t>Employed in unskilled, semiskilled, or service positions</a:t>
            </a:r>
          </a:p>
          <a:p>
            <a:r>
              <a:rPr lang="en-US" dirty="0" smtClean="0"/>
              <a:t>Measures</a:t>
            </a:r>
          </a:p>
          <a:p>
            <a:pPr lvl="1"/>
            <a:r>
              <a:rPr lang="en-US" dirty="0" smtClean="0"/>
              <a:t>Maternal Speech</a:t>
            </a:r>
          </a:p>
          <a:p>
            <a:pPr lvl="1"/>
            <a:r>
              <a:rPr lang="en-US" dirty="0" smtClean="0"/>
              <a:t>Child Vocabulary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Mediation Model</a:t>
            </a:r>
          </a:p>
          <a:p>
            <a:pPr lvl="1"/>
            <a:r>
              <a:rPr lang="en-US" dirty="0" smtClean="0"/>
              <a:t>SES</a:t>
            </a:r>
            <a:r>
              <a:rPr lang="en-US" dirty="0" smtClean="0">
                <a:sym typeface="Wingdings"/>
              </a:rPr>
              <a:t> Child Vocabulary</a:t>
            </a:r>
          </a:p>
          <a:p>
            <a:pPr lvl="1"/>
            <a:r>
              <a:rPr lang="en-US" dirty="0" smtClean="0">
                <a:sym typeface="Wingdings"/>
              </a:rPr>
              <a:t>SES Maternal Speech</a:t>
            </a:r>
          </a:p>
          <a:p>
            <a:pPr lvl="1"/>
            <a:r>
              <a:rPr lang="en-US" dirty="0" smtClean="0">
                <a:sym typeface="Wingdings"/>
              </a:rPr>
              <a:t>Maternal Speech </a:t>
            </a:r>
            <a:r>
              <a:rPr lang="en-US" dirty="0" err="1" smtClean="0">
                <a:sym typeface="Wingdings"/>
              </a:rPr>
              <a:t></a:t>
            </a:r>
            <a:r>
              <a:rPr lang="en-US" dirty="0" smtClean="0">
                <a:sym typeface="Wingdings"/>
              </a:rPr>
              <a:t> Child Vocabulary</a:t>
            </a:r>
          </a:p>
          <a:p>
            <a:pPr lvl="1"/>
            <a:r>
              <a:rPr lang="en-US" dirty="0" smtClean="0">
                <a:sym typeface="Wingdings"/>
              </a:rPr>
              <a:t>Strength of relationship between SES and Child Vocabulary reduced </a:t>
            </a:r>
          </a:p>
          <a:p>
            <a:r>
              <a:rPr lang="en-US" dirty="0" smtClean="0">
                <a:sym typeface="Wingdings"/>
              </a:rPr>
              <a:t>Correlations and Multiple Regression </a:t>
            </a:r>
            <a:endParaRPr lang="en-US" dirty="0"/>
          </a:p>
        </p:txBody>
      </p:sp>
    </p:spTree>
    <p:extLst>
      <p:ext uri="{BB962C8B-B14F-4D97-AF65-F5344CB8AC3E}">
        <p14:creationId xmlns:p14="http://schemas.microsoft.com/office/powerpoint/2010/main" val="62557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marL="273050">
              <a:spcBef>
                <a:spcPts val="575"/>
              </a:spcBef>
            </a:pPr>
            <a:r>
              <a:rPr lang="en-US" altLang="en-US" dirty="0" smtClean="0"/>
              <a:t>Maternal speech mediates relationship between SES &amp; vocabulary</a:t>
            </a:r>
          </a:p>
        </p:txBody>
      </p:sp>
      <p:sp>
        <p:nvSpPr>
          <p:cNvPr id="3" name="Content Placeholder 2"/>
          <p:cNvSpPr>
            <a:spLocks noGrp="1"/>
          </p:cNvSpPr>
          <p:nvPr>
            <p:ph idx="1"/>
          </p:nvPr>
        </p:nvSpPr>
        <p:spPr/>
        <p:txBody>
          <a:bodyPr>
            <a:normAutofit fontScale="55000" lnSpcReduction="20000"/>
          </a:bodyPr>
          <a:lstStyle/>
          <a:p>
            <a:pPr marL="548640" lvl="1" fontAlgn="auto">
              <a:spcBef>
                <a:spcPts val="370"/>
              </a:spcBef>
              <a:spcAft>
                <a:spcPts val="0"/>
              </a:spcAft>
              <a:buFont typeface="Wingdings 2"/>
              <a:buChar char=""/>
              <a:defRPr/>
            </a:pPr>
            <a:endParaRPr lang="en-US" dirty="0" smtClean="0"/>
          </a:p>
          <a:p>
            <a:pPr marL="548640" lvl="1" fontAlgn="auto">
              <a:spcBef>
                <a:spcPts val="370"/>
              </a:spcBef>
              <a:spcAft>
                <a:spcPts val="0"/>
              </a:spcAft>
              <a:buFont typeface="Wingdings 2"/>
              <a:buChar char=""/>
              <a:defRPr/>
            </a:pPr>
            <a:r>
              <a:rPr lang="en-US" sz="4400" dirty="0" smtClean="0"/>
              <a:t>SES -&gt; 5% of variance in child vocabulary</a:t>
            </a:r>
          </a:p>
          <a:p>
            <a:pPr marL="548640" lvl="1" fontAlgn="auto">
              <a:spcBef>
                <a:spcPts val="370"/>
              </a:spcBef>
              <a:spcAft>
                <a:spcPts val="0"/>
              </a:spcAft>
              <a:buFont typeface="Wingdings 2"/>
              <a:buChar char=""/>
              <a:defRPr/>
            </a:pPr>
            <a:r>
              <a:rPr lang="en-US" sz="4400" dirty="0" smtClean="0"/>
              <a:t>SES significantly associated with maternal MLU</a:t>
            </a:r>
          </a:p>
          <a:p>
            <a:pPr marL="548640" lvl="1" fontAlgn="auto">
              <a:spcBef>
                <a:spcPts val="370"/>
              </a:spcBef>
              <a:spcAft>
                <a:spcPts val="0"/>
              </a:spcAft>
              <a:buFont typeface="Wingdings 2"/>
              <a:buChar char=""/>
              <a:defRPr/>
            </a:pPr>
            <a:r>
              <a:rPr lang="en-US" sz="4400" dirty="0" smtClean="0"/>
              <a:t>MLU -&gt; 22% of variance in child vocabulary</a:t>
            </a:r>
          </a:p>
          <a:p>
            <a:pPr marL="822960" lvl="2" fontAlgn="auto">
              <a:spcBef>
                <a:spcPts val="370"/>
              </a:spcBef>
              <a:spcAft>
                <a:spcPts val="0"/>
              </a:spcAft>
              <a:buClr>
                <a:schemeClr val="accent1">
                  <a:tint val="60000"/>
                </a:schemeClr>
              </a:buClr>
              <a:buFont typeface="Wingdings 2"/>
              <a:buChar char=""/>
              <a:defRPr/>
            </a:pPr>
            <a:r>
              <a:rPr lang="en-US" sz="3300" dirty="0" smtClean="0"/>
              <a:t>When removed, only 1% of variance explained by SES</a:t>
            </a:r>
          </a:p>
          <a:p>
            <a:pPr marL="822960" lvl="2" fontAlgn="auto">
              <a:spcBef>
                <a:spcPts val="370"/>
              </a:spcBef>
              <a:spcAft>
                <a:spcPts val="0"/>
              </a:spcAft>
              <a:buClr>
                <a:schemeClr val="accent1">
                  <a:tint val="60000"/>
                </a:schemeClr>
              </a:buClr>
              <a:buFont typeface="Wingdings 2"/>
              <a:buChar char=""/>
              <a:defRPr/>
            </a:pPr>
            <a:endParaRPr lang="en-US" sz="3300" dirty="0" smtClean="0"/>
          </a:p>
          <a:p>
            <a:pPr marL="274320" indent="-274320" fontAlgn="auto">
              <a:spcBef>
                <a:spcPts val="580"/>
              </a:spcBef>
              <a:spcAft>
                <a:spcPts val="0"/>
              </a:spcAft>
              <a:buFont typeface="Wingdings 2"/>
              <a:buChar char=""/>
              <a:defRPr/>
            </a:pPr>
            <a:r>
              <a:rPr lang="en-US" sz="4400" dirty="0" smtClean="0"/>
              <a:t>So…there are 2 processes going on</a:t>
            </a:r>
          </a:p>
          <a:p>
            <a:pPr marL="548640" lvl="1" fontAlgn="auto">
              <a:spcBef>
                <a:spcPts val="370"/>
              </a:spcBef>
              <a:spcAft>
                <a:spcPts val="0"/>
              </a:spcAft>
              <a:buFont typeface="Wingdings 2"/>
              <a:buChar char=""/>
              <a:defRPr/>
            </a:pPr>
            <a:r>
              <a:rPr lang="en-US" sz="4400" dirty="0" smtClean="0"/>
              <a:t>1. SES affects maternal speech</a:t>
            </a:r>
          </a:p>
          <a:p>
            <a:pPr marL="822960" lvl="2" fontAlgn="auto">
              <a:spcBef>
                <a:spcPts val="370"/>
              </a:spcBef>
              <a:spcAft>
                <a:spcPts val="0"/>
              </a:spcAft>
              <a:buClr>
                <a:schemeClr val="accent1">
                  <a:tint val="60000"/>
                </a:schemeClr>
              </a:buClr>
              <a:buFont typeface="Wingdings 2"/>
              <a:buChar char=""/>
              <a:defRPr/>
            </a:pPr>
            <a:r>
              <a:rPr lang="en-US" sz="3300" dirty="0" smtClean="0"/>
              <a:t>Childrearing beliefs</a:t>
            </a:r>
          </a:p>
          <a:p>
            <a:pPr marL="822960" lvl="2" fontAlgn="auto">
              <a:spcBef>
                <a:spcPts val="370"/>
              </a:spcBef>
              <a:spcAft>
                <a:spcPts val="0"/>
              </a:spcAft>
              <a:buClr>
                <a:schemeClr val="accent1">
                  <a:tint val="60000"/>
                </a:schemeClr>
              </a:buClr>
              <a:buFont typeface="Wingdings 2"/>
              <a:buChar char=""/>
              <a:defRPr/>
            </a:pPr>
            <a:r>
              <a:rPr lang="en-US" sz="3300" dirty="0" smtClean="0"/>
              <a:t>Time availability</a:t>
            </a:r>
          </a:p>
          <a:p>
            <a:pPr marL="548640" lvl="1" fontAlgn="auto">
              <a:spcBef>
                <a:spcPts val="370"/>
              </a:spcBef>
              <a:spcAft>
                <a:spcPts val="0"/>
              </a:spcAft>
              <a:buFont typeface="Wingdings 2"/>
              <a:buChar char=""/>
              <a:defRPr/>
            </a:pPr>
            <a:r>
              <a:rPr lang="en-US" sz="4400" dirty="0" smtClean="0"/>
              <a:t>2.Maternal speech affects language growth</a:t>
            </a:r>
          </a:p>
          <a:p>
            <a:pPr marL="822960" lvl="2" fontAlgn="auto">
              <a:spcBef>
                <a:spcPts val="370"/>
              </a:spcBef>
              <a:spcAft>
                <a:spcPts val="0"/>
              </a:spcAft>
              <a:buClr>
                <a:schemeClr val="accent1">
                  <a:tint val="60000"/>
                </a:schemeClr>
              </a:buClr>
              <a:buFont typeface="Wingdings 2"/>
              <a:buChar char=""/>
              <a:defRPr/>
            </a:pPr>
            <a:r>
              <a:rPr lang="en-US" sz="3300" dirty="0" smtClean="0"/>
              <a:t>Provides data for child’s word-learning mechanisms</a:t>
            </a:r>
          </a:p>
          <a:p>
            <a:pPr marL="1097280" lvl="3" fontAlgn="auto">
              <a:spcBef>
                <a:spcPts val="370"/>
              </a:spcBef>
              <a:spcAft>
                <a:spcPts val="0"/>
              </a:spcAft>
              <a:buClr>
                <a:schemeClr val="accent3"/>
              </a:buClr>
              <a:buFont typeface="Wingdings 2"/>
              <a:buChar char=""/>
              <a:defRPr/>
            </a:pPr>
            <a:r>
              <a:rPr lang="en-US" sz="2900" dirty="0" smtClean="0"/>
              <a:t>Longer utterance -&gt; more variance in word types (richer vocabulary)</a:t>
            </a:r>
          </a:p>
          <a:p>
            <a:pPr marL="1097280" lvl="3" fontAlgn="auto">
              <a:spcBef>
                <a:spcPts val="370"/>
              </a:spcBef>
              <a:spcAft>
                <a:spcPts val="0"/>
              </a:spcAft>
              <a:buClr>
                <a:schemeClr val="accent3"/>
              </a:buClr>
              <a:buFont typeface="Wingdings 2"/>
              <a:buChar char=""/>
              <a:defRPr/>
            </a:pPr>
            <a:r>
              <a:rPr lang="en-US" sz="2900" dirty="0" smtClean="0"/>
              <a:t>Longer utterance -&gt; more info about meaning</a:t>
            </a:r>
          </a:p>
          <a:p>
            <a:pPr marL="1097280" lvl="3" fontAlgn="auto">
              <a:spcBef>
                <a:spcPts val="370"/>
              </a:spcBef>
              <a:spcAft>
                <a:spcPts val="0"/>
              </a:spcAft>
              <a:buClr>
                <a:schemeClr val="accent3"/>
              </a:buClr>
              <a:buFont typeface="Wingdings 2"/>
              <a:buChar char=""/>
              <a:defRPr/>
            </a:pPr>
            <a:r>
              <a:rPr lang="en-US" sz="2900" dirty="0" smtClean="0"/>
              <a:t>Longer utterance -&gt; richer syntax</a:t>
            </a:r>
          </a:p>
          <a:p>
            <a:pPr marL="822960" lvl="2" fontAlgn="auto">
              <a:spcBef>
                <a:spcPts val="370"/>
              </a:spcBef>
              <a:spcAft>
                <a:spcPts val="0"/>
              </a:spcAft>
              <a:buClr>
                <a:schemeClr val="accent1">
                  <a:tint val="60000"/>
                </a:schemeClr>
              </a:buClr>
              <a:buFont typeface="Wingdings 2"/>
              <a:buChar char=""/>
              <a:defRPr/>
            </a:pPr>
            <a:endParaRPr lang="en-US" dirty="0"/>
          </a:p>
        </p:txBody>
      </p:sp>
    </p:spTree>
    <p:extLst>
      <p:ext uri="{BB962C8B-B14F-4D97-AF65-F5344CB8AC3E}">
        <p14:creationId xmlns:p14="http://schemas.microsoft.com/office/powerpoint/2010/main" val="250961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p:txBody>
          <a:bodyPr/>
          <a:lstStyle/>
          <a:p>
            <a:pPr>
              <a:defRPr/>
            </a:pPr>
            <a:fld id="{E117FD03-9802-4C8C-8957-A9717D44778F}" type="slidenum">
              <a:rPr lang="en-US" smtClean="0">
                <a:solidFill>
                  <a:srgbClr val="000000"/>
                </a:solidFill>
              </a:rPr>
              <a:pPr>
                <a:defRPr/>
              </a:pPr>
              <a:t>42</a:t>
            </a:fld>
            <a:endParaRPr lang="en-US" smtClean="0">
              <a:solidFill>
                <a:srgbClr val="000000"/>
              </a:solidFill>
            </a:endParaRPr>
          </a:p>
        </p:txBody>
      </p:sp>
      <p:sp>
        <p:nvSpPr>
          <p:cNvPr id="62467" name="Rectangle 2"/>
          <p:cNvSpPr>
            <a:spLocks noGrp="1" noChangeArrowheads="1"/>
          </p:cNvSpPr>
          <p:nvPr>
            <p:ph type="title"/>
          </p:nvPr>
        </p:nvSpPr>
        <p:spPr>
          <a:xfrm>
            <a:off x="381000" y="0"/>
            <a:ext cx="7772400" cy="1104900"/>
          </a:xfrm>
        </p:spPr>
        <p:txBody>
          <a:bodyPr>
            <a:normAutofit fontScale="90000"/>
          </a:bodyPr>
          <a:lstStyle/>
          <a:p>
            <a:r>
              <a:rPr lang="en-US" altLang="en-US" sz="4000" smtClean="0"/>
              <a:t>SES </a:t>
            </a:r>
            <a:r>
              <a:rPr lang="en-US" altLang="en-US" sz="4000" smtClean="0">
                <a:sym typeface="Wingdings" pitchFamily="2" charset="2"/>
              </a:rPr>
              <a:t> Parenting  Child language</a:t>
            </a:r>
            <a:endParaRPr lang="en-US" altLang="en-US" sz="4000" smtClean="0"/>
          </a:p>
        </p:txBody>
      </p:sp>
      <p:pic>
        <p:nvPicPr>
          <p:cNvPr id="624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199" t="25090" r="3600" b="3345"/>
          <a:stretch>
            <a:fillRect/>
          </a:stretch>
        </p:blipFill>
        <p:spPr bwMode="auto">
          <a:xfrm>
            <a:off x="0" y="1052513"/>
            <a:ext cx="9144000" cy="493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9" name="Rectangle 5"/>
          <p:cNvSpPr>
            <a:spLocks noChangeArrowheads="1"/>
          </p:cNvSpPr>
          <p:nvPr/>
        </p:nvSpPr>
        <p:spPr bwMode="auto">
          <a:xfrm>
            <a:off x="6019800" y="6278563"/>
            <a:ext cx="2135188"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Monotype Sorts"/>
              <a:buChar char="n"/>
              <a:defRPr sz="3200">
                <a:solidFill>
                  <a:schemeClr val="tx1"/>
                </a:solidFill>
                <a:latin typeface="Times New Roman" pitchFamily="18" charset="0"/>
              </a:defRPr>
            </a:lvl1pPr>
            <a:lvl2pPr marL="742950" indent="-285750" eaLnBrk="0" hangingPunct="0">
              <a:spcBef>
                <a:spcPct val="20000"/>
              </a:spcBef>
              <a:buClr>
                <a:schemeClr val="bg2"/>
              </a:buClr>
              <a:buSzPct val="75000"/>
              <a:buChar char="–"/>
              <a:defRPr sz="2800">
                <a:solidFill>
                  <a:schemeClr val="tx1"/>
                </a:solidFill>
                <a:latin typeface="Times New Roman" pitchFamily="18" charset="0"/>
              </a:defRPr>
            </a:lvl2pPr>
            <a:lvl3pPr marL="1143000" indent="-228600" eaLnBrk="0" hangingPunct="0">
              <a:spcBef>
                <a:spcPct val="20000"/>
              </a:spcBef>
              <a:buClr>
                <a:schemeClr val="bg2"/>
              </a:buClr>
              <a:buSzPct val="75000"/>
              <a:buFont typeface="Monotype Sorts"/>
              <a:buChar char="n"/>
              <a:defRPr sz="2400">
                <a:solidFill>
                  <a:schemeClr val="tx1"/>
                </a:solidFill>
                <a:latin typeface="Times New Roman" pitchFamily="18" charset="0"/>
              </a:defRPr>
            </a:lvl3pPr>
            <a:lvl4pPr marL="1600200" indent="-228600" eaLnBrk="0" hangingPunct="0">
              <a:spcBef>
                <a:spcPct val="20000"/>
              </a:spcBef>
              <a:buClr>
                <a:schemeClr val="bg2"/>
              </a:buClr>
              <a:buSzPct val="75000"/>
              <a:buChar char="–"/>
              <a:defRPr sz="2000">
                <a:solidFill>
                  <a:schemeClr val="tx1"/>
                </a:solidFill>
                <a:latin typeface="Times New Roman" pitchFamily="18" charset="0"/>
              </a:defRPr>
            </a:lvl4pPr>
            <a:lvl5pPr marL="2057400" indent="-228600" eaLnBrk="0" hangingPunct="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smtClean="0">
                <a:solidFill>
                  <a:srgbClr val="000000"/>
                </a:solidFill>
                <a:cs typeface="Arial" pitchFamily="34" charset="0"/>
              </a:rPr>
              <a:t>Hoff (2003)</a:t>
            </a:r>
          </a:p>
        </p:txBody>
      </p:sp>
    </p:spTree>
    <p:extLst>
      <p:ext uri="{BB962C8B-B14F-4D97-AF65-F5344CB8AC3E}">
        <p14:creationId xmlns:p14="http://schemas.microsoft.com/office/powerpoint/2010/main" val="332292092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Content Placeholder 4"/>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1524000"/>
            <a:ext cx="4267200" cy="4648200"/>
          </a:xfrm>
          <a:prstGeom prst="rect">
            <a:avLst/>
          </a:prstGeom>
        </p:spPr>
      </p:pic>
      <p:pic>
        <p:nvPicPr>
          <p:cNvPr id="7" name="Content Placeholder 6"/>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86102" y="1497600"/>
            <a:ext cx="4157898" cy="4446000"/>
          </a:xfrm>
          <a:prstGeom prst="rect">
            <a:avLst/>
          </a:prstGeom>
        </p:spPr>
      </p:pic>
      <p:sp>
        <p:nvSpPr>
          <p:cNvPr id="8" name="Rectangle 7"/>
          <p:cNvSpPr/>
          <p:nvPr/>
        </p:nvSpPr>
        <p:spPr>
          <a:xfrm>
            <a:off x="76200" y="4648200"/>
            <a:ext cx="4191000" cy="5334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4986102" y="3187200"/>
            <a:ext cx="3853098" cy="1080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5029200" y="4800600"/>
            <a:ext cx="36576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12840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 </a:t>
            </a:r>
            <a:endParaRPr lang="en-US" dirty="0"/>
          </a:p>
        </p:txBody>
      </p:sp>
      <p:pic>
        <p:nvPicPr>
          <p:cNvPr id="5" name="Content Placeholder 4"/>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 y="1600200"/>
            <a:ext cx="3919761" cy="4572000"/>
          </a:xfrm>
          <a:prstGeom prst="rect">
            <a:avLst/>
          </a:prstGeo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539550" y="1569546"/>
            <a:ext cx="4528250" cy="4983654"/>
          </a:xfrm>
          <a:prstGeom prst="rect">
            <a:avLst/>
          </a:prstGeom>
        </p:spPr>
      </p:pic>
      <p:sp>
        <p:nvSpPr>
          <p:cNvPr id="7" name="Rectangle 6"/>
          <p:cNvSpPr/>
          <p:nvPr/>
        </p:nvSpPr>
        <p:spPr>
          <a:xfrm>
            <a:off x="228600" y="4800600"/>
            <a:ext cx="38100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4746275" y="5257800"/>
            <a:ext cx="4114800" cy="4572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0623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Maternal speech mediates relationship between SES &amp; vocabulary</a:t>
            </a:r>
            <a:endParaRPr lang="en-US" sz="3200" dirty="0"/>
          </a:p>
        </p:txBody>
      </p:sp>
      <p:sp>
        <p:nvSpPr>
          <p:cNvPr id="3" name="Content Placeholder 2"/>
          <p:cNvSpPr>
            <a:spLocks noGrp="1"/>
          </p:cNvSpPr>
          <p:nvPr>
            <p:ph idx="1"/>
          </p:nvPr>
        </p:nvSpPr>
        <p:spPr/>
        <p:txBody>
          <a:bodyPr>
            <a:normAutofit fontScale="77500" lnSpcReduction="20000"/>
          </a:bodyPr>
          <a:lstStyle/>
          <a:p>
            <a:pPr marL="256032">
              <a:spcBef>
                <a:spcPts val="370"/>
              </a:spcBef>
              <a:buFont typeface="Wingdings 2"/>
              <a:buChar char=""/>
              <a:defRPr/>
            </a:pPr>
            <a:r>
              <a:rPr lang="en-US" sz="4800" dirty="0" smtClean="0"/>
              <a:t>SES </a:t>
            </a:r>
            <a:r>
              <a:rPr lang="en-US" sz="4800" dirty="0">
                <a:sym typeface="Wingdings" panose="05000000000000000000" pitchFamily="2" charset="2"/>
              </a:rPr>
              <a:t> </a:t>
            </a:r>
            <a:r>
              <a:rPr lang="en-US" sz="4800" dirty="0" smtClean="0"/>
              <a:t>maternal speech</a:t>
            </a:r>
          </a:p>
          <a:p>
            <a:pPr marL="557784" lvl="1">
              <a:spcBef>
                <a:spcPts val="370"/>
              </a:spcBef>
              <a:buClr>
                <a:schemeClr val="accent1">
                  <a:tint val="60000"/>
                </a:schemeClr>
              </a:buClr>
              <a:buFont typeface="Wingdings 2"/>
              <a:buChar char=""/>
              <a:defRPr/>
            </a:pPr>
            <a:r>
              <a:rPr lang="en-US" sz="3700" dirty="0" smtClean="0"/>
              <a:t>Childrearing beliefs</a:t>
            </a:r>
          </a:p>
          <a:p>
            <a:pPr marL="557784" lvl="1">
              <a:spcBef>
                <a:spcPts val="370"/>
              </a:spcBef>
              <a:buClr>
                <a:schemeClr val="accent1">
                  <a:tint val="60000"/>
                </a:schemeClr>
              </a:buClr>
              <a:buFont typeface="Wingdings 2"/>
              <a:buChar char=""/>
              <a:defRPr/>
            </a:pPr>
            <a:r>
              <a:rPr lang="en-US" sz="3700" dirty="0" smtClean="0"/>
              <a:t>Time availability</a:t>
            </a:r>
          </a:p>
          <a:p>
            <a:pPr marL="256032">
              <a:spcBef>
                <a:spcPts val="370"/>
              </a:spcBef>
              <a:buFont typeface="Wingdings 2"/>
              <a:buChar char=""/>
              <a:defRPr/>
            </a:pPr>
            <a:r>
              <a:rPr lang="en-US" sz="4800" dirty="0" smtClean="0"/>
              <a:t>Maternal speech </a:t>
            </a:r>
            <a:r>
              <a:rPr lang="en-US" sz="4800" dirty="0" smtClean="0">
                <a:sym typeface="Wingdings" panose="05000000000000000000" pitchFamily="2" charset="2"/>
              </a:rPr>
              <a:t> </a:t>
            </a:r>
            <a:r>
              <a:rPr lang="en-US" sz="4800" dirty="0" smtClean="0"/>
              <a:t>language growth</a:t>
            </a:r>
          </a:p>
          <a:p>
            <a:pPr marL="557784" lvl="1">
              <a:spcBef>
                <a:spcPts val="370"/>
              </a:spcBef>
              <a:buClr>
                <a:schemeClr val="accent1">
                  <a:tint val="60000"/>
                </a:schemeClr>
              </a:buClr>
              <a:buFont typeface="Wingdings 2"/>
              <a:buChar char=""/>
              <a:defRPr/>
            </a:pPr>
            <a:r>
              <a:rPr lang="en-US" sz="3700" dirty="0" smtClean="0"/>
              <a:t>Provides data for child’s word-learning mechanisms</a:t>
            </a:r>
          </a:p>
          <a:p>
            <a:pPr marL="877824" lvl="2">
              <a:spcBef>
                <a:spcPts val="370"/>
              </a:spcBef>
              <a:buFont typeface="Wingdings 2"/>
              <a:buChar char=""/>
              <a:defRPr/>
            </a:pPr>
            <a:r>
              <a:rPr lang="en-US" sz="3300" dirty="0" smtClean="0"/>
              <a:t>Longer utterance -&gt; more variance in word types (richer vocabulary)</a:t>
            </a:r>
          </a:p>
          <a:p>
            <a:pPr marL="877824" lvl="2">
              <a:spcBef>
                <a:spcPts val="370"/>
              </a:spcBef>
              <a:buFont typeface="Wingdings 2"/>
              <a:buChar char=""/>
              <a:defRPr/>
            </a:pPr>
            <a:r>
              <a:rPr lang="en-US" sz="3300" dirty="0" smtClean="0"/>
              <a:t>Longer utterance -&gt; more info about meaning</a:t>
            </a:r>
          </a:p>
          <a:p>
            <a:pPr marL="877824" lvl="2">
              <a:spcBef>
                <a:spcPts val="370"/>
              </a:spcBef>
              <a:buFont typeface="Wingdings 2"/>
              <a:buChar char=""/>
              <a:defRPr/>
            </a:pPr>
            <a:r>
              <a:rPr lang="en-US" sz="3300" dirty="0" smtClean="0"/>
              <a:t>Longer utterance -&gt; richer syntax</a:t>
            </a:r>
          </a:p>
        </p:txBody>
      </p:sp>
    </p:spTree>
    <p:extLst>
      <p:ext uri="{BB962C8B-B14F-4D97-AF65-F5344CB8AC3E}">
        <p14:creationId xmlns:p14="http://schemas.microsoft.com/office/powerpoint/2010/main" val="1970372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Relationship between SES and language development influenced by language experiences </a:t>
            </a:r>
          </a:p>
          <a:p>
            <a:r>
              <a:rPr lang="en-US" dirty="0" smtClean="0"/>
              <a:t>Evidence for environmental specificity</a:t>
            </a:r>
          </a:p>
          <a:p>
            <a:r>
              <a:rPr lang="en-US" altLang="en-US" dirty="0" smtClean="0"/>
              <a:t>Enriching language experience can increase vocabulary development for lower SES children</a:t>
            </a:r>
          </a:p>
          <a:p>
            <a:endParaRPr lang="en-US" dirty="0" smtClean="0"/>
          </a:p>
          <a:p>
            <a:endParaRPr lang="en-US" dirty="0"/>
          </a:p>
        </p:txBody>
      </p:sp>
    </p:spTree>
    <p:extLst>
      <p:ext uri="{BB962C8B-B14F-4D97-AF65-F5344CB8AC3E}">
        <p14:creationId xmlns:p14="http://schemas.microsoft.com/office/powerpoint/2010/main" val="152096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a:t>
            </a:r>
            <a:endParaRPr lang="en-US" dirty="0"/>
          </a:p>
        </p:txBody>
      </p:sp>
      <p:sp>
        <p:nvSpPr>
          <p:cNvPr id="3" name="Content Placeholder 2"/>
          <p:cNvSpPr>
            <a:spLocks noGrp="1"/>
          </p:cNvSpPr>
          <p:nvPr>
            <p:ph idx="1"/>
          </p:nvPr>
        </p:nvSpPr>
        <p:spPr/>
        <p:txBody>
          <a:bodyPr>
            <a:normAutofit lnSpcReduction="10000"/>
          </a:bodyPr>
          <a:lstStyle/>
          <a:p>
            <a:r>
              <a:rPr lang="en-US" dirty="0" smtClean="0"/>
              <a:t>How would the relationship change if the researchers included low SES mothers and children?</a:t>
            </a:r>
          </a:p>
          <a:p>
            <a:pPr lvl="1"/>
            <a:r>
              <a:rPr lang="en-US" dirty="0" smtClean="0"/>
              <a:t>Should SES be used as a continuous variable?</a:t>
            </a:r>
          </a:p>
          <a:p>
            <a:r>
              <a:rPr lang="en-US" dirty="0" smtClean="0"/>
              <a:t>What other mother-child interactions could have been examined?</a:t>
            </a:r>
          </a:p>
          <a:p>
            <a:r>
              <a:rPr lang="en-US" dirty="0" smtClean="0"/>
              <a:t>Researchers looked at 2 time points, 10 weeks apart, is that enough time? </a:t>
            </a:r>
          </a:p>
          <a:p>
            <a:r>
              <a:rPr lang="en-US" dirty="0" smtClean="0"/>
              <a:t>How might the study’s findings help explain SES-related differences in IQ?</a:t>
            </a:r>
            <a:endParaRPr lang="en-US" dirty="0"/>
          </a:p>
        </p:txBody>
      </p:sp>
      <p:sp>
        <p:nvSpPr>
          <p:cNvPr id="4" name="TextBox 3"/>
          <p:cNvSpPr txBox="1"/>
          <p:nvPr/>
        </p:nvSpPr>
        <p:spPr>
          <a:xfrm>
            <a:off x="3200400" y="6553200"/>
            <a:ext cx="2667000" cy="369332"/>
          </a:xfrm>
          <a:prstGeom prst="rect">
            <a:avLst/>
          </a:prstGeom>
          <a:noFill/>
        </p:spPr>
        <p:txBody>
          <a:bodyPr wrap="square" rtlCol="0">
            <a:spAutoFit/>
          </a:bodyPr>
          <a:lstStyle/>
          <a:p>
            <a:r>
              <a:rPr lang="en-US" dirty="0" smtClean="0"/>
              <a:t>Alert</a:t>
            </a:r>
            <a:endParaRPr lang="en-US" dirty="0"/>
          </a:p>
        </p:txBody>
      </p:sp>
    </p:spTree>
    <p:extLst>
      <p:ext uri="{BB962C8B-B14F-4D97-AF65-F5344CB8AC3E}">
        <p14:creationId xmlns:p14="http://schemas.microsoft.com/office/powerpoint/2010/main" val="203723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p:txBody>
          <a:bodyPr/>
          <a:lstStyle/>
          <a:p>
            <a:pPr>
              <a:defRPr/>
            </a:pPr>
            <a:fld id="{90DDD1A0-9AFD-4FF5-9124-3A1C8D0ECF2D}" type="slidenum">
              <a:rPr lang="en-US" smtClean="0"/>
              <a:pPr>
                <a:defRPr/>
              </a:pPr>
              <a:t>48</a:t>
            </a:fld>
            <a:endParaRPr lang="en-US" smtClean="0"/>
          </a:p>
        </p:txBody>
      </p:sp>
      <p:sp>
        <p:nvSpPr>
          <p:cNvPr id="43011" name="Rectangle 2"/>
          <p:cNvSpPr>
            <a:spLocks noGrp="1" noChangeArrowheads="1"/>
          </p:cNvSpPr>
          <p:nvPr>
            <p:ph type="title"/>
          </p:nvPr>
        </p:nvSpPr>
        <p:spPr>
          <a:xfrm>
            <a:off x="685800" y="2171700"/>
            <a:ext cx="7772400" cy="1104900"/>
          </a:xfrm>
        </p:spPr>
        <p:txBody>
          <a:bodyPr>
            <a:normAutofit fontScale="90000"/>
          </a:bodyPr>
          <a:lstStyle/>
          <a:p>
            <a:r>
              <a:rPr lang="en-US" altLang="en-US" b="1" dirty="0" smtClean="0"/>
              <a:t>Socioeconomic status differences in language experience are associated with later child language competence and IQ </a:t>
            </a:r>
          </a:p>
        </p:txBody>
      </p:sp>
      <p:sp>
        <p:nvSpPr>
          <p:cNvPr id="43012" name="Rectangle 3"/>
          <p:cNvSpPr>
            <a:spLocks noGrp="1" noChangeArrowheads="1"/>
          </p:cNvSpPr>
          <p:nvPr>
            <p:ph type="body" idx="1"/>
          </p:nvPr>
        </p:nvSpPr>
        <p:spPr>
          <a:xfrm>
            <a:off x="685800" y="3657600"/>
            <a:ext cx="7772400" cy="2667000"/>
          </a:xfrm>
        </p:spPr>
        <p:txBody>
          <a:bodyPr>
            <a:normAutofit lnSpcReduction="10000"/>
          </a:bodyPr>
          <a:lstStyle/>
          <a:p>
            <a:endParaRPr lang="en-US" altLang="en-US" sz="2800" dirty="0" smtClean="0"/>
          </a:p>
          <a:p>
            <a:endParaRPr lang="en-US" altLang="en-US" sz="2800" i="1" dirty="0" smtClean="0">
              <a:cs typeface="Times New Roman" pitchFamily="18" charset="0"/>
            </a:endParaRPr>
          </a:p>
          <a:p>
            <a:endParaRPr lang="en-US" altLang="en-US" sz="2800" i="1" dirty="0" smtClean="0">
              <a:cs typeface="Times New Roman" pitchFamily="18" charset="0"/>
            </a:endParaRPr>
          </a:p>
          <a:p>
            <a:pPr marL="118872" indent="0">
              <a:buNone/>
            </a:pPr>
            <a:r>
              <a:rPr lang="en-US" altLang="en-US" sz="2800" i="1" dirty="0" smtClean="0">
                <a:cs typeface="Times New Roman" pitchFamily="18" charset="0"/>
              </a:rPr>
              <a:t>Meaningful differences in the everyday experiences of young American children.</a:t>
            </a:r>
            <a:r>
              <a:rPr lang="en-US" altLang="en-US" sz="2800" dirty="0" smtClean="0">
                <a:cs typeface="Times New Roman" pitchFamily="18" charset="0"/>
              </a:rPr>
              <a:t> Hart &amp; </a:t>
            </a:r>
            <a:r>
              <a:rPr lang="en-US" altLang="en-US" sz="2800" dirty="0" err="1" smtClean="0">
                <a:cs typeface="Times New Roman" pitchFamily="18" charset="0"/>
              </a:rPr>
              <a:t>Risley</a:t>
            </a:r>
            <a:r>
              <a:rPr lang="en-US" altLang="en-US" sz="2800" dirty="0" smtClean="0">
                <a:cs typeface="Times New Roman" pitchFamily="18" charset="0"/>
              </a:rPr>
              <a:t> (1995). Baltimore, MD: Brookes Publishing Co </a:t>
            </a:r>
          </a:p>
        </p:txBody>
      </p:sp>
    </p:spTree>
    <p:extLst>
      <p:ext uri="{BB962C8B-B14F-4D97-AF65-F5344CB8AC3E}">
        <p14:creationId xmlns:p14="http://schemas.microsoft.com/office/powerpoint/2010/main" val="298848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6"/>
          <p:cNvSpPr>
            <a:spLocks noGrp="1"/>
          </p:cNvSpPr>
          <p:nvPr>
            <p:ph type="sldNum" sz="quarter" idx="12"/>
          </p:nvPr>
        </p:nvSpPr>
        <p:spPr/>
        <p:txBody>
          <a:bodyPr/>
          <a:lstStyle/>
          <a:p>
            <a:pPr>
              <a:defRPr/>
            </a:pPr>
            <a:fld id="{D4901689-0F65-4A6E-81A5-D9C4A43E439C}" type="slidenum">
              <a:rPr lang="en-US" smtClean="0"/>
              <a:pPr>
                <a:defRPr/>
              </a:pPr>
              <a:t>49</a:t>
            </a:fld>
            <a:endParaRPr lang="en-US" smtClean="0"/>
          </a:p>
        </p:txBody>
      </p:sp>
      <p:sp>
        <p:nvSpPr>
          <p:cNvPr id="51203" name="Rectangle 2"/>
          <p:cNvSpPr>
            <a:spLocks noGrp="1" noChangeArrowheads="1"/>
          </p:cNvSpPr>
          <p:nvPr>
            <p:ph type="title"/>
          </p:nvPr>
        </p:nvSpPr>
        <p:spPr/>
        <p:txBody>
          <a:bodyPr>
            <a:normAutofit fontScale="90000"/>
          </a:bodyPr>
          <a:lstStyle/>
          <a:p>
            <a:r>
              <a:rPr lang="en-US" altLang="en-US" smtClean="0"/>
              <a:t>Quantity of language: Nouns, adjectives, and adverbs to child </a:t>
            </a:r>
          </a:p>
        </p:txBody>
      </p:sp>
      <p:sp>
        <p:nvSpPr>
          <p:cNvPr id="51204" name="Rectangle 5"/>
          <p:cNvSpPr>
            <a:spLocks noGrp="1" noChangeArrowheads="1" noTextEdit="1"/>
          </p:cNvSpPr>
          <p:nvPr>
            <p:ph type="chart" sz="half" idx="2"/>
          </p:nvPr>
        </p:nvSpPr>
        <p:spPr/>
      </p:sp>
      <p:graphicFrame>
        <p:nvGraphicFramePr>
          <p:cNvPr id="51205" name="Object 3"/>
          <p:cNvGraphicFramePr>
            <a:graphicFrameLocks noChangeAspect="1"/>
          </p:cNvGraphicFramePr>
          <p:nvPr/>
        </p:nvGraphicFramePr>
        <p:xfrm>
          <a:off x="914400" y="1676400"/>
          <a:ext cx="7485063" cy="4953000"/>
        </p:xfrm>
        <a:graphic>
          <a:graphicData uri="http://schemas.openxmlformats.org/presentationml/2006/ole">
            <mc:AlternateContent xmlns:mc="http://schemas.openxmlformats.org/markup-compatibility/2006">
              <mc:Choice xmlns:v="urn:schemas-microsoft-com:vml" Requires="v">
                <p:oleObj spid="_x0000_s9243" name="Image" r:id="rId4" imgW="7190204" imgH="7484082" progId="">
                  <p:embed/>
                </p:oleObj>
              </mc:Choice>
              <mc:Fallback>
                <p:oleObj name="Image" r:id="rId4" imgW="7190204" imgH="7484082"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6400"/>
                        <a:ext cx="7485063"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684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Consider the spoken tokens of “doll.”</a:t>
            </a:r>
          </a:p>
        </p:txBody>
      </p:sp>
      <p:sp>
        <p:nvSpPr>
          <p:cNvPr id="19459" name="Content Placeholder 2"/>
          <p:cNvSpPr>
            <a:spLocks noGrp="1"/>
          </p:cNvSpPr>
          <p:nvPr>
            <p:ph idx="1"/>
          </p:nvPr>
        </p:nvSpPr>
        <p:spPr/>
        <p:txBody>
          <a:bodyPr/>
          <a:lstStyle/>
          <a:p>
            <a:r>
              <a:rPr lang="en-US" altLang="en-US" smtClean="0"/>
              <a:t>To a Hindi speaker, the difference between the “d” sounds in “this doll” versus “your doll”—a phonetic contrast between a dental [d̪al] versus a retroflex [ɖal], respectively—would signal two possible word forms (either </a:t>
            </a:r>
            <a:r>
              <a:rPr lang="en-US" altLang="en-US" i="1" smtClean="0"/>
              <a:t>lentils or branch). </a:t>
            </a:r>
          </a:p>
          <a:p>
            <a:r>
              <a:rPr lang="en-US" altLang="en-US" smtClean="0"/>
              <a:t>In English, both of those “d” sounds signal just one possible word form—phonetically labeled as an alveolar [dal].</a:t>
            </a:r>
          </a:p>
        </p:txBody>
      </p:sp>
      <p:sp>
        <p:nvSpPr>
          <p:cNvPr id="4" name="Slide Number Placeholder 3"/>
          <p:cNvSpPr>
            <a:spLocks noGrp="1"/>
          </p:cNvSpPr>
          <p:nvPr>
            <p:ph type="sldNum" sz="quarter" idx="12"/>
          </p:nvPr>
        </p:nvSpPr>
        <p:spPr/>
        <p:txBody>
          <a:bodyPr/>
          <a:lstStyle/>
          <a:p>
            <a:pPr>
              <a:defRPr/>
            </a:pPr>
            <a:fld id="{0C2AA6AE-DEB7-4371-AABF-53997E96F85E}" type="slidenum">
              <a:rPr lang="en-US" smtClean="0"/>
              <a:pPr>
                <a:defRPr/>
              </a:pPr>
              <a:t>5</a:t>
            </a:fld>
            <a:endParaRPr lang="en-US"/>
          </a:p>
        </p:txBody>
      </p:sp>
    </p:spTree>
    <p:extLst>
      <p:ext uri="{BB962C8B-B14F-4D97-AF65-F5344CB8AC3E}">
        <p14:creationId xmlns:p14="http://schemas.microsoft.com/office/powerpoint/2010/main" val="56482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6"/>
          <p:cNvSpPr>
            <a:spLocks noGrp="1"/>
          </p:cNvSpPr>
          <p:nvPr>
            <p:ph type="sldNum" sz="quarter" idx="12"/>
          </p:nvPr>
        </p:nvSpPr>
        <p:spPr/>
        <p:txBody>
          <a:bodyPr/>
          <a:lstStyle/>
          <a:p>
            <a:pPr>
              <a:defRPr/>
            </a:pPr>
            <a:fld id="{A7EC99F1-DF0D-4C3E-8879-30C68B2D298E}" type="slidenum">
              <a:rPr lang="en-US" smtClean="0"/>
              <a:pPr>
                <a:defRPr/>
              </a:pPr>
              <a:t>50</a:t>
            </a:fld>
            <a:endParaRPr lang="en-US" smtClean="0"/>
          </a:p>
        </p:txBody>
      </p:sp>
      <p:sp>
        <p:nvSpPr>
          <p:cNvPr id="56323" name="Rectangle 2"/>
          <p:cNvSpPr>
            <a:spLocks noGrp="1" noChangeArrowheads="1"/>
          </p:cNvSpPr>
          <p:nvPr>
            <p:ph type="title"/>
          </p:nvPr>
        </p:nvSpPr>
        <p:spPr/>
        <p:txBody>
          <a:bodyPr>
            <a:normAutofit fontScale="90000"/>
          </a:bodyPr>
          <a:lstStyle/>
          <a:p>
            <a:r>
              <a:rPr lang="en-US" altLang="en-US" smtClean="0"/>
              <a:t>How language experience is associated with later child IQ </a:t>
            </a:r>
          </a:p>
        </p:txBody>
      </p:sp>
      <p:sp>
        <p:nvSpPr>
          <p:cNvPr id="56324" name="Rectangle 3"/>
          <p:cNvSpPr>
            <a:spLocks noGrp="1" noChangeArrowheads="1"/>
          </p:cNvSpPr>
          <p:nvPr>
            <p:ph type="body" sz="half" idx="1"/>
          </p:nvPr>
        </p:nvSpPr>
        <p:spPr/>
        <p:txBody>
          <a:bodyPr/>
          <a:lstStyle/>
          <a:p>
            <a:r>
              <a:rPr lang="en-US" altLang="en-US" sz="2800" smtClean="0"/>
              <a:t>“Parenting” = Language diversity + feedback tone + symbolic emphasis + guidance style + responsiveness</a:t>
            </a:r>
          </a:p>
          <a:p>
            <a:r>
              <a:rPr lang="en-US" altLang="en-US" sz="2800" smtClean="0"/>
              <a:t>Predicts </a:t>
            </a:r>
            <a:r>
              <a:rPr lang="en-US" altLang="en-US" sz="2800" b="1" i="1" smtClean="0"/>
              <a:t>between and within</a:t>
            </a:r>
            <a:r>
              <a:rPr lang="en-US" altLang="en-US" sz="2800" smtClean="0"/>
              <a:t> SES groups</a:t>
            </a:r>
          </a:p>
        </p:txBody>
      </p:sp>
      <p:graphicFrame>
        <p:nvGraphicFramePr>
          <p:cNvPr id="56325" name="Object 2"/>
          <p:cNvGraphicFramePr>
            <a:graphicFrameLocks noGrp="1" noChangeAspect="1"/>
          </p:cNvGraphicFramePr>
          <p:nvPr>
            <p:ph type="clipArt" sz="half" idx="2"/>
          </p:nvPr>
        </p:nvGraphicFramePr>
        <p:xfrm>
          <a:off x="4800600" y="1890713"/>
          <a:ext cx="3810000" cy="3836987"/>
        </p:xfrm>
        <a:graphic>
          <a:graphicData uri="http://schemas.openxmlformats.org/presentationml/2006/ole">
            <mc:AlternateContent xmlns:mc="http://schemas.openxmlformats.org/markup-compatibility/2006">
              <mc:Choice xmlns:v="urn:schemas-microsoft-com:vml" Requires="v">
                <p:oleObj spid="_x0000_s10267" name="Image" r:id="rId4" imgW="8130612" imgH="8189388" progId="">
                  <p:embed/>
                </p:oleObj>
              </mc:Choice>
              <mc:Fallback>
                <p:oleObj name="Image" r:id="rId4" imgW="8130612" imgH="8189388" progId="">
                  <p:embed/>
                  <p:pic>
                    <p:nvPicPr>
                      <p:cNvPr id="0" name="Picture 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890713"/>
                        <a:ext cx="3810000" cy="383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619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2"/>
          </p:nvPr>
        </p:nvSpPr>
        <p:spPr/>
        <p:txBody>
          <a:bodyPr/>
          <a:lstStyle/>
          <a:p>
            <a:pPr>
              <a:defRPr/>
            </a:pPr>
            <a:fld id="{0E2F21BC-44D1-4557-AECB-2020F0ADA21D}" type="slidenum">
              <a:rPr lang="en-US" smtClean="0"/>
              <a:pPr>
                <a:defRPr/>
              </a:pPr>
              <a:t>51</a:t>
            </a:fld>
            <a:endParaRPr lang="en-US" smtClean="0"/>
          </a:p>
        </p:txBody>
      </p:sp>
      <p:sp>
        <p:nvSpPr>
          <p:cNvPr id="57347" name="Rectangle 2"/>
          <p:cNvSpPr>
            <a:spLocks noGrp="1" noChangeArrowheads="1"/>
          </p:cNvSpPr>
          <p:nvPr>
            <p:ph type="title"/>
          </p:nvPr>
        </p:nvSpPr>
        <p:spPr/>
        <p:txBody>
          <a:bodyPr>
            <a:normAutofit fontScale="90000"/>
          </a:bodyPr>
          <a:lstStyle/>
          <a:p>
            <a:r>
              <a:rPr lang="en-US" altLang="en-US" dirty="0" smtClean="0"/>
              <a:t>Language experience—not SES—makes the difference</a:t>
            </a:r>
          </a:p>
        </p:txBody>
      </p:sp>
      <p:graphicFrame>
        <p:nvGraphicFramePr>
          <p:cNvPr id="57348" name="Object 2"/>
          <p:cNvGraphicFramePr>
            <a:graphicFrameLocks noChangeAspect="1"/>
          </p:cNvGraphicFramePr>
          <p:nvPr/>
        </p:nvGraphicFramePr>
        <p:xfrm>
          <a:off x="457200" y="1857375"/>
          <a:ext cx="8382000" cy="4322763"/>
        </p:xfrm>
        <a:graphic>
          <a:graphicData uri="http://schemas.openxmlformats.org/presentationml/2006/ole">
            <mc:AlternateContent xmlns:mc="http://schemas.openxmlformats.org/markup-compatibility/2006">
              <mc:Choice xmlns:v="urn:schemas-microsoft-com:vml" Requires="v">
                <p:oleObj spid="_x0000_s11291" name="Image" r:id="rId4" imgW="11588571" imgH="5975510" progId="">
                  <p:embed/>
                </p:oleObj>
              </mc:Choice>
              <mc:Fallback>
                <p:oleObj name="Image" r:id="rId4" imgW="11588571" imgH="5975510"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57375"/>
                        <a:ext cx="8382000" cy="432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717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p:txBody>
          <a:bodyPr/>
          <a:lstStyle/>
          <a:p>
            <a:pPr>
              <a:defRPr/>
            </a:pPr>
            <a:fld id="{18BD3888-E306-44DC-BD35-06AFB23192FC}" type="slidenum">
              <a:rPr lang="en-US" smtClean="0"/>
              <a:pPr>
                <a:defRPr/>
              </a:pPr>
              <a:t>52</a:t>
            </a:fld>
            <a:endParaRPr lang="en-US" smtClean="0"/>
          </a:p>
        </p:txBody>
      </p:sp>
      <p:sp>
        <p:nvSpPr>
          <p:cNvPr id="58371" name="Rectangle 2"/>
          <p:cNvSpPr>
            <a:spLocks noGrp="1" noChangeArrowheads="1"/>
          </p:cNvSpPr>
          <p:nvPr>
            <p:ph type="title"/>
          </p:nvPr>
        </p:nvSpPr>
        <p:spPr/>
        <p:txBody>
          <a:bodyPr>
            <a:normAutofit fontScale="90000"/>
          </a:bodyPr>
          <a:lstStyle/>
          <a:p>
            <a:r>
              <a:rPr lang="en-US" altLang="en-US" dirty="0" smtClean="0"/>
              <a:t>Implications for intervention</a:t>
            </a:r>
            <a:br>
              <a:rPr lang="en-US" altLang="en-US" dirty="0" smtClean="0"/>
            </a:br>
            <a:r>
              <a:rPr lang="en-US" altLang="en-US" dirty="0" smtClean="0"/>
              <a:t>Hart &amp; </a:t>
            </a:r>
            <a:r>
              <a:rPr lang="en-US" altLang="en-US" dirty="0" err="1" smtClean="0"/>
              <a:t>Risley</a:t>
            </a:r>
            <a:endParaRPr lang="en-US" altLang="en-US" dirty="0" smtClean="0"/>
          </a:p>
        </p:txBody>
      </p:sp>
      <p:sp>
        <p:nvSpPr>
          <p:cNvPr id="58372" name="Rectangle 3"/>
          <p:cNvSpPr>
            <a:spLocks noGrp="1" noChangeArrowheads="1"/>
          </p:cNvSpPr>
          <p:nvPr>
            <p:ph type="body" idx="1"/>
          </p:nvPr>
        </p:nvSpPr>
        <p:spPr/>
        <p:txBody>
          <a:bodyPr/>
          <a:lstStyle/>
          <a:p>
            <a:pPr>
              <a:lnSpc>
                <a:spcPct val="90000"/>
              </a:lnSpc>
            </a:pPr>
            <a:r>
              <a:rPr lang="en-US" altLang="en-US" sz="2800" smtClean="0">
                <a:cs typeface="Times New Roman" pitchFamily="18" charset="0"/>
              </a:rPr>
              <a:t>‘To intervene with vocabulary growth rate … increase the experiences available to the children </a:t>
            </a:r>
          </a:p>
          <a:p>
            <a:pPr>
              <a:lnSpc>
                <a:spcPct val="90000"/>
              </a:lnSpc>
            </a:pPr>
            <a:r>
              <a:rPr lang="en-US" altLang="en-US" sz="2800" smtClean="0">
                <a:cs typeface="Times New Roman" pitchFamily="18" charset="0"/>
              </a:rPr>
              <a:t>Limited success … ultimately the growth rates increased only temporarily.  </a:t>
            </a:r>
          </a:p>
          <a:p>
            <a:pPr>
              <a:lnSpc>
                <a:spcPct val="90000"/>
              </a:lnSpc>
            </a:pPr>
            <a:r>
              <a:rPr lang="en-US" altLang="en-US" sz="2800" smtClean="0">
                <a:cs typeface="Times New Roman" pitchFamily="18" charset="0"/>
              </a:rPr>
              <a:t>Could easily increase the size of the children’s vocabularies, could not accelerate the developmental trajectory.’</a:t>
            </a:r>
          </a:p>
          <a:p>
            <a:pPr>
              <a:lnSpc>
                <a:spcPct val="90000"/>
              </a:lnSpc>
            </a:pPr>
            <a:r>
              <a:rPr lang="en-US" altLang="en-US" sz="2800" smtClean="0">
                <a:cs typeface="Times New Roman" pitchFamily="18" charset="0"/>
              </a:rPr>
              <a:t>“Removing barriers and offering opportunities and incentives is not enough to overcome the past, the transmission across generations of a culture of poverty.”</a:t>
            </a:r>
            <a:r>
              <a:rPr lang="en-US" altLang="en-US" sz="2800" smtClean="0"/>
              <a:t> </a:t>
            </a:r>
          </a:p>
        </p:txBody>
      </p:sp>
    </p:spTree>
    <p:extLst>
      <p:ext uri="{BB962C8B-B14F-4D97-AF65-F5344CB8AC3E}">
        <p14:creationId xmlns:p14="http://schemas.microsoft.com/office/powerpoint/2010/main" val="2918278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tLang="en-US" smtClean="0"/>
              <a:t>Support environmental specificity model</a:t>
            </a:r>
          </a:p>
        </p:txBody>
      </p:sp>
      <p:sp>
        <p:nvSpPr>
          <p:cNvPr id="61443" name="Content Placeholder 2"/>
          <p:cNvSpPr>
            <a:spLocks noGrp="1"/>
          </p:cNvSpPr>
          <p:nvPr>
            <p:ph idx="1"/>
          </p:nvPr>
        </p:nvSpPr>
        <p:spPr/>
        <p:txBody>
          <a:bodyPr/>
          <a:lstStyle/>
          <a:p>
            <a:r>
              <a:rPr lang="en-US" altLang="en-US" smtClean="0"/>
              <a:t>Vocabulary development depends on specific properties of language experience</a:t>
            </a:r>
          </a:p>
          <a:p>
            <a:r>
              <a:rPr lang="en-US" altLang="en-US" smtClean="0"/>
              <a:t>Implies that enriching language experience can increase vocabulary development for low-SES kids</a:t>
            </a:r>
          </a:p>
        </p:txBody>
      </p:sp>
    </p:spTree>
    <p:extLst>
      <p:ext uri="{BB962C8B-B14F-4D97-AF65-F5344CB8AC3E}">
        <p14:creationId xmlns:p14="http://schemas.microsoft.com/office/powerpoint/2010/main" val="348153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cstate="print"/>
          <a:stretch>
            <a:fillRect/>
          </a:stretch>
        </p:blipFill>
        <p:spPr>
          <a:xfrm>
            <a:off x="962025" y="2071687"/>
            <a:ext cx="7219950" cy="2714625"/>
          </a:xfrm>
          <a:prstGeom prst="rect">
            <a:avLst/>
          </a:prstGeom>
        </p:spPr>
      </p:pic>
    </p:spTree>
    <p:extLst>
      <p:ext uri="{BB962C8B-B14F-4D97-AF65-F5344CB8AC3E}">
        <p14:creationId xmlns:p14="http://schemas.microsoft.com/office/powerpoint/2010/main" val="3063454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t>90% of children with sensory neural hearing losses born to hearing parents</a:t>
            </a:r>
          </a:p>
          <a:p>
            <a:r>
              <a:rPr lang="en-US" dirty="0" smtClean="0"/>
              <a:t>Important Factors:</a:t>
            </a:r>
          </a:p>
          <a:p>
            <a:pPr lvl="1"/>
            <a:r>
              <a:rPr lang="en-US" dirty="0" smtClean="0"/>
              <a:t>Maternal sensitivity</a:t>
            </a:r>
          </a:p>
          <a:p>
            <a:pPr lvl="1"/>
            <a:r>
              <a:rPr lang="en-US" dirty="0" smtClean="0"/>
              <a:t>SES</a:t>
            </a:r>
          </a:p>
          <a:p>
            <a:pPr lvl="1"/>
            <a:r>
              <a:rPr lang="en-US" dirty="0" smtClean="0"/>
              <a:t>Age of </a:t>
            </a:r>
            <a:r>
              <a:rPr lang="en-US" dirty="0"/>
              <a:t>cochlear </a:t>
            </a:r>
            <a:r>
              <a:rPr lang="en-US" dirty="0" smtClean="0"/>
              <a:t>implantation</a:t>
            </a:r>
          </a:p>
          <a:p>
            <a:pPr lvl="1"/>
            <a:r>
              <a:rPr lang="en-US" dirty="0" smtClean="0"/>
              <a:t>Duration of auditory deprivation</a:t>
            </a:r>
          </a:p>
          <a:p>
            <a:pPr lvl="1"/>
            <a:r>
              <a:rPr lang="en-US" dirty="0" smtClean="0"/>
              <a:t>Parental linguistic input</a:t>
            </a:r>
          </a:p>
          <a:p>
            <a:pPr lvl="2"/>
            <a:r>
              <a:rPr lang="en-US" dirty="0" smtClean="0"/>
              <a:t>Quantitative (Word types, Mean length of utterance)</a:t>
            </a:r>
          </a:p>
          <a:p>
            <a:pPr lvl="2"/>
            <a:r>
              <a:rPr lang="en-US" dirty="0" smtClean="0"/>
              <a:t>Qualitative (Facilitative language techniques [FLTs])</a:t>
            </a:r>
            <a:endParaRPr lang="en-US" dirty="0"/>
          </a:p>
        </p:txBody>
      </p:sp>
      <p:pic>
        <p:nvPicPr>
          <p:cNvPr id="6" name="Picture 5" descr="cochlear implant"/>
          <p:cNvPicPr>
            <a:picLocks noChangeAspect="1"/>
          </p:cNvPicPr>
          <p:nvPr/>
        </p:nvPicPr>
        <p:blipFill>
          <a:blip r:embed="rId3" cstate="print"/>
          <a:stretch>
            <a:fillRect/>
          </a:stretch>
        </p:blipFill>
        <p:spPr>
          <a:xfrm>
            <a:off x="6096000" y="2362200"/>
            <a:ext cx="2743200" cy="2743200"/>
          </a:xfrm>
          <a:prstGeom prst="rect">
            <a:avLst/>
          </a:prstGeom>
        </p:spPr>
      </p:pic>
    </p:spTree>
    <p:extLst>
      <p:ext uri="{BB962C8B-B14F-4D97-AF65-F5344CB8AC3E}">
        <p14:creationId xmlns:p14="http://schemas.microsoft.com/office/powerpoint/2010/main" val="39800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total number of word types would increase over time and be positively associated with improvements in language</a:t>
            </a:r>
          </a:p>
          <a:p>
            <a:r>
              <a:rPr lang="en-US" dirty="0" smtClean="0"/>
              <a:t>Higher level </a:t>
            </a:r>
            <a:r>
              <a:rPr lang="en-US" dirty="0" err="1" smtClean="0"/>
              <a:t>FLTs</a:t>
            </a:r>
            <a:r>
              <a:rPr lang="en-US" dirty="0" smtClean="0"/>
              <a:t> would be more effective in fostering growth of language than lower level </a:t>
            </a:r>
            <a:r>
              <a:rPr lang="en-US" dirty="0" err="1" smtClean="0"/>
              <a:t>FLTs</a:t>
            </a:r>
            <a:endParaRPr lang="en-US" dirty="0" smtClean="0"/>
          </a:p>
          <a:p>
            <a:r>
              <a:rPr lang="en-US" dirty="0" smtClean="0"/>
              <a:t>Lower level </a:t>
            </a:r>
            <a:r>
              <a:rPr lang="en-US" dirty="0" err="1" smtClean="0"/>
              <a:t>FLTs</a:t>
            </a:r>
            <a:r>
              <a:rPr lang="en-US" dirty="0" smtClean="0"/>
              <a:t> would be used more frequently prior to cochlear implantation</a:t>
            </a:r>
          </a:p>
          <a:p>
            <a:r>
              <a:rPr lang="en-US" dirty="0" smtClean="0"/>
              <a:t>Secondary aim: describe and compare the quantitative and qualitative strategies used by parents in structured and unstructured tasks</a:t>
            </a:r>
          </a:p>
        </p:txBody>
      </p:sp>
    </p:spTree>
    <p:extLst>
      <p:ext uri="{BB962C8B-B14F-4D97-AF65-F5344CB8AC3E}">
        <p14:creationId xmlns:p14="http://schemas.microsoft.com/office/powerpoint/2010/main" val="163207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
          </p:nvPr>
        </p:nvSpPr>
        <p:spPr/>
        <p:txBody>
          <a:bodyPr>
            <a:normAutofit fontScale="92500"/>
          </a:bodyPr>
          <a:lstStyle/>
          <a:p>
            <a:r>
              <a:rPr lang="en-US" dirty="0" smtClean="0"/>
              <a:t>93 children 2 years of age and younger at pre-implantation</a:t>
            </a:r>
          </a:p>
          <a:p>
            <a:r>
              <a:rPr lang="en-US" dirty="0" smtClean="0"/>
              <a:t>Baseline: 2-4 weeks prior to cochlear implantation surgery, with return visit 4-6 weeks later for implantation activation</a:t>
            </a:r>
          </a:p>
          <a:p>
            <a:r>
              <a:rPr lang="en-US" dirty="0" smtClean="0"/>
              <a:t>Assessments at 6 months (not </a:t>
            </a:r>
            <a:r>
              <a:rPr lang="en-US" dirty="0"/>
              <a:t>included in data</a:t>
            </a:r>
            <a:r>
              <a:rPr lang="en-US" dirty="0" smtClean="0"/>
              <a:t>), 12 months, 24 months, and 36 months 6 month</a:t>
            </a:r>
          </a:p>
          <a:p>
            <a:pPr lvl="1"/>
            <a:r>
              <a:rPr lang="en-US" dirty="0" smtClean="0"/>
              <a:t>demographics, </a:t>
            </a:r>
            <a:r>
              <a:rPr lang="en-US" dirty="0" err="1" smtClean="0"/>
              <a:t>Reynell</a:t>
            </a:r>
            <a:r>
              <a:rPr lang="en-US" dirty="0" smtClean="0"/>
              <a:t> Developmental Language scales, videotaped interactions (one structured, one unstructured)</a:t>
            </a:r>
            <a:endParaRPr lang="en-US" dirty="0"/>
          </a:p>
        </p:txBody>
      </p:sp>
    </p:spTree>
    <p:extLst>
      <p:ext uri="{BB962C8B-B14F-4D97-AF65-F5344CB8AC3E}">
        <p14:creationId xmlns:p14="http://schemas.microsoft.com/office/powerpoint/2010/main" val="1616514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a:t>
            </a:r>
            <a:endParaRPr lang="en-US" dirty="0"/>
          </a:p>
        </p:txBody>
      </p:sp>
      <p:pic>
        <p:nvPicPr>
          <p:cNvPr id="4" name="Content Placeholder 3" descr="Analyses.png"/>
          <p:cNvPicPr>
            <a:picLocks noGrp="1" noChangeAspect="1"/>
          </p:cNvPicPr>
          <p:nvPr>
            <p:ph sz="quarter" idx="1"/>
          </p:nvPr>
        </p:nvPicPr>
        <p:blipFill>
          <a:blip r:embed="rId2" cstate="print"/>
          <a:srcRect l="50250" t="29931" r="18500" b="21736"/>
          <a:stretch>
            <a:fillRect/>
          </a:stretch>
        </p:blipFill>
        <p:spPr>
          <a:xfrm>
            <a:off x="4059620" y="1600200"/>
            <a:ext cx="4414345" cy="4267200"/>
          </a:xfrm>
        </p:spPr>
      </p:pic>
      <p:sp>
        <p:nvSpPr>
          <p:cNvPr id="5" name="TextBox 4"/>
          <p:cNvSpPr txBox="1"/>
          <p:nvPr/>
        </p:nvSpPr>
        <p:spPr>
          <a:xfrm>
            <a:off x="301752" y="1828800"/>
            <a:ext cx="3355848" cy="2677656"/>
          </a:xfrm>
          <a:prstGeom prst="rect">
            <a:avLst/>
          </a:prstGeom>
          <a:noFill/>
        </p:spPr>
        <p:txBody>
          <a:bodyPr wrap="square" rtlCol="0">
            <a:spAutoFit/>
          </a:bodyPr>
          <a:lstStyle/>
          <a:p>
            <a:pPr>
              <a:buFont typeface="Arial"/>
              <a:buChar char="•"/>
            </a:pPr>
            <a:r>
              <a:rPr lang="en-US" dirty="0" smtClean="0"/>
              <a:t> </a:t>
            </a:r>
            <a:r>
              <a:rPr lang="en-US" sz="2400" dirty="0" smtClean="0"/>
              <a:t>Latent Growth Curve Modeling</a:t>
            </a:r>
          </a:p>
          <a:p>
            <a:pPr>
              <a:buFont typeface="Arial"/>
              <a:buChar char="•"/>
            </a:pPr>
            <a:endParaRPr lang="en-US" sz="2400" dirty="0" smtClean="0"/>
          </a:p>
          <a:p>
            <a:endParaRPr lang="en-US" sz="2400" dirty="0" smtClean="0"/>
          </a:p>
          <a:p>
            <a:pPr>
              <a:buFont typeface="Arial"/>
              <a:buChar char="•"/>
            </a:pPr>
            <a:r>
              <a:rPr lang="en-US" sz="2400" dirty="0" smtClean="0"/>
              <a:t>Dynamic </a:t>
            </a:r>
            <a:r>
              <a:rPr lang="en-US" sz="2400" dirty="0" err="1" smtClean="0"/>
              <a:t>Bivariate</a:t>
            </a:r>
            <a:r>
              <a:rPr lang="en-US" sz="2400" dirty="0" smtClean="0"/>
              <a:t> Latent Difference Score Modeling</a:t>
            </a:r>
            <a:endParaRPr lang="en-US" sz="2400" dirty="0"/>
          </a:p>
        </p:txBody>
      </p:sp>
    </p:spTree>
    <p:extLst>
      <p:ext uri="{BB962C8B-B14F-4D97-AF65-F5344CB8AC3E}">
        <p14:creationId xmlns:p14="http://schemas.microsoft.com/office/powerpoint/2010/main" val="386067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language practices</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child language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srcRect l="4450" t="11765" r="4858"/>
          <a:stretch/>
        </p:blipFill>
        <p:spPr>
          <a:xfrm>
            <a:off x="35735" y="1600200"/>
            <a:ext cx="9072530" cy="4648200"/>
          </a:xfrm>
          <a:prstGeom prst="rect">
            <a:avLst/>
          </a:prstGeom>
        </p:spPr>
      </p:pic>
      <p:sp>
        <p:nvSpPr>
          <p:cNvPr id="5" name="TextBox 4"/>
          <p:cNvSpPr txBox="1"/>
          <p:nvPr/>
        </p:nvSpPr>
        <p:spPr>
          <a:xfrm>
            <a:off x="6553200" y="6416899"/>
            <a:ext cx="1941557" cy="369332"/>
          </a:xfrm>
          <a:prstGeom prst="rect">
            <a:avLst/>
          </a:prstGeom>
          <a:noFill/>
        </p:spPr>
        <p:txBody>
          <a:bodyPr wrap="none" rtlCol="0">
            <a:spAutoFit/>
          </a:bodyPr>
          <a:lstStyle/>
          <a:p>
            <a:r>
              <a:rPr lang="en-US" dirty="0" smtClean="0"/>
              <a:t>Cruz, et al., 2013</a:t>
            </a:r>
            <a:endParaRPr lang="en-US" dirty="0"/>
          </a:p>
        </p:txBody>
      </p:sp>
    </p:spTree>
    <p:extLst>
      <p:ext uri="{BB962C8B-B14F-4D97-AF65-F5344CB8AC3E}">
        <p14:creationId xmlns:p14="http://schemas.microsoft.com/office/powerpoint/2010/main" val="269770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97" y="1790700"/>
            <a:ext cx="8876303" cy="4076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0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Structured tasks were better facilitators of oral communication</a:t>
            </a:r>
          </a:p>
          <a:p>
            <a:r>
              <a:rPr lang="en-US" dirty="0" smtClean="0"/>
              <a:t>SES significantly predicted initial levels of expressive and receptive language, but not parental use of </a:t>
            </a:r>
            <a:r>
              <a:rPr lang="en-US" dirty="0" err="1" smtClean="0"/>
              <a:t>FLTs</a:t>
            </a:r>
            <a:endParaRPr lang="en-US" dirty="0" smtClean="0"/>
          </a:p>
          <a:p>
            <a:r>
              <a:rPr lang="en-US" dirty="0" smtClean="0"/>
              <a:t>SES was significantly related to number of word types at baseline and number of word types predicting expressive language, but not receptive</a:t>
            </a:r>
          </a:p>
          <a:p>
            <a:r>
              <a:rPr lang="en-US" dirty="0" smtClean="0"/>
              <a:t>Use of lower level </a:t>
            </a:r>
            <a:r>
              <a:rPr lang="en-US" dirty="0" err="1" smtClean="0"/>
              <a:t>FLTs</a:t>
            </a:r>
            <a:r>
              <a:rPr lang="en-US" dirty="0" smtClean="0"/>
              <a:t> had no effect on expressive or receptive language</a:t>
            </a:r>
          </a:p>
          <a:p>
            <a:r>
              <a:rPr lang="en-US" dirty="0" smtClean="0"/>
              <a:t>Total number of different word types predicted greater improvements in receptive language, but not expressive</a:t>
            </a:r>
            <a:endParaRPr lang="en-US" dirty="0"/>
          </a:p>
        </p:txBody>
      </p:sp>
    </p:spTree>
    <p:extLst>
      <p:ext uri="{BB962C8B-B14F-4D97-AF65-F5344CB8AC3E}">
        <p14:creationId xmlns:p14="http://schemas.microsoft.com/office/powerpoint/2010/main" val="1451437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Implications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High quality parent-child interactions, using higher level </a:t>
            </a:r>
            <a:r>
              <a:rPr lang="en-US" dirty="0" err="1" smtClean="0"/>
              <a:t>FLTs</a:t>
            </a:r>
            <a:r>
              <a:rPr lang="en-US" dirty="0" smtClean="0"/>
              <a:t> and a variety of word choice are optimal for children’s oral language development in the first 3 years </a:t>
            </a:r>
            <a:r>
              <a:rPr lang="en-US" dirty="0" err="1" smtClean="0"/>
              <a:t>postimplantation</a:t>
            </a:r>
            <a:endParaRPr lang="en-US" dirty="0" smtClean="0"/>
          </a:p>
          <a:p>
            <a:r>
              <a:rPr lang="en-US" dirty="0" smtClean="0"/>
              <a:t>Parents with more limited education and income appear to be equally capable of using higher level </a:t>
            </a:r>
            <a:r>
              <a:rPr lang="en-US" dirty="0" err="1" smtClean="0"/>
              <a:t>FLTs</a:t>
            </a:r>
            <a:r>
              <a:rPr lang="en-US" dirty="0" smtClean="0"/>
              <a:t> compared to parents of a higher SES group (training should not be dependent on SES group)</a:t>
            </a:r>
            <a:endParaRPr lang="en-US" dirty="0"/>
          </a:p>
        </p:txBody>
      </p:sp>
    </p:spTree>
    <p:extLst>
      <p:ext uri="{BB962C8B-B14F-4D97-AF65-F5344CB8AC3E}">
        <p14:creationId xmlns:p14="http://schemas.microsoft.com/office/powerpoint/2010/main" val="232164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smtClean="0"/>
              <a:t>Vernon-</a:t>
            </a:r>
            <a:r>
              <a:rPr lang="en-US" sz="4000" dirty="0" err="1" smtClean="0"/>
              <a:t>Feagans</a:t>
            </a:r>
            <a:r>
              <a:rPr lang="en-US" sz="4000" dirty="0" smtClean="0"/>
              <a:t> et al. (2012)</a:t>
            </a:r>
            <a:endParaRPr lang="en-US" sz="4000" dirty="0"/>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lstStyle/>
          <a:p>
            <a:r>
              <a:rPr lang="en-US" dirty="0" smtClean="0"/>
              <a:t>Early language development predicted by distal risk factors like poverty and maternal education</a:t>
            </a:r>
          </a:p>
          <a:p>
            <a:pPr lvl="1"/>
            <a:r>
              <a:rPr lang="en-US" dirty="0" smtClean="0"/>
              <a:t>Proximal processes that link these to child outcomes</a:t>
            </a:r>
          </a:p>
          <a:p>
            <a:pPr lvl="1"/>
            <a:endParaRPr lang="en-US" dirty="0"/>
          </a:p>
          <a:p>
            <a:pPr lvl="1"/>
            <a:r>
              <a:rPr lang="en-US" dirty="0" smtClean="0"/>
              <a:t>Focus on household chaos</a:t>
            </a:r>
            <a:endParaRPr lang="en-US" dirty="0"/>
          </a:p>
        </p:txBody>
      </p:sp>
    </p:spTree>
    <p:extLst>
      <p:ext uri="{BB962C8B-B14F-4D97-AF65-F5344CB8AC3E}">
        <p14:creationId xmlns:p14="http://schemas.microsoft.com/office/powerpoint/2010/main" val="312293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smtClean="0"/>
              <a:t>Vernon-</a:t>
            </a:r>
            <a:r>
              <a:rPr lang="en-US" sz="4000" dirty="0" err="1" smtClean="0"/>
              <a:t>Feagans</a:t>
            </a:r>
            <a:r>
              <a:rPr lang="en-US" sz="4000" dirty="0" smtClean="0"/>
              <a:t> et al. (2012)</a:t>
            </a:r>
            <a:endParaRPr lang="en-US" sz="4000" dirty="0"/>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normAutofit lnSpcReduction="10000"/>
          </a:bodyPr>
          <a:lstStyle/>
          <a:p>
            <a:r>
              <a:rPr lang="en-US" dirty="0" smtClean="0"/>
              <a:t>Large representative sample of children living in low wealth rural communities</a:t>
            </a:r>
          </a:p>
          <a:p>
            <a:r>
              <a:rPr lang="en-US" dirty="0" smtClean="0"/>
              <a:t>Longitudinal design over first 3 years of life</a:t>
            </a:r>
          </a:p>
          <a:p>
            <a:endParaRPr lang="en-US" dirty="0"/>
          </a:p>
          <a:p>
            <a:r>
              <a:rPr lang="en-US" dirty="0" smtClean="0"/>
              <a:t>Goals </a:t>
            </a:r>
          </a:p>
          <a:p>
            <a:pPr lvl="1"/>
            <a:r>
              <a:rPr lang="en-US" dirty="0" smtClean="0"/>
              <a:t>Structure of household chaos using multiple measurements</a:t>
            </a:r>
          </a:p>
          <a:p>
            <a:pPr lvl="1"/>
            <a:r>
              <a:rPr lang="en-US" dirty="0" smtClean="0"/>
              <a:t>Relations of chaos to child language outcomes</a:t>
            </a:r>
          </a:p>
          <a:p>
            <a:pPr lvl="1"/>
            <a:r>
              <a:rPr lang="en-US" dirty="0" smtClean="0"/>
              <a:t>Mediating role of positive and negative parenting</a:t>
            </a:r>
          </a:p>
          <a:p>
            <a:endParaRPr lang="en-US" dirty="0" smtClean="0"/>
          </a:p>
        </p:txBody>
      </p:sp>
    </p:spTree>
    <p:extLst>
      <p:ext uri="{BB962C8B-B14F-4D97-AF65-F5344CB8AC3E}">
        <p14:creationId xmlns:p14="http://schemas.microsoft.com/office/powerpoint/2010/main" val="404522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smtClean="0"/>
              <a:t>Vernon-</a:t>
            </a:r>
            <a:r>
              <a:rPr lang="en-US" sz="4000" dirty="0" err="1" smtClean="0"/>
              <a:t>Feagans</a:t>
            </a:r>
            <a:r>
              <a:rPr lang="en-US" sz="4000" dirty="0" smtClean="0"/>
              <a:t> et al. (2012)</a:t>
            </a:r>
            <a:endParaRPr lang="en-US" sz="4000" dirty="0"/>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lstStyle/>
          <a:p>
            <a:r>
              <a:rPr lang="en-US" dirty="0" smtClean="0"/>
              <a:t>Chaos structure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87" y="2625969"/>
            <a:ext cx="8956713" cy="33069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55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fontScale="90000"/>
          </a:bodyPr>
          <a:lstStyle/>
          <a:p>
            <a:pPr algn="ctr"/>
            <a:r>
              <a:rPr lang="en-US" sz="4000" dirty="0"/>
              <a:t>Large representative sample of children living in low wealth rural </a:t>
            </a:r>
            <a:r>
              <a:rPr lang="en-US" sz="4000" dirty="0" smtClean="0"/>
              <a:t>communities</a:t>
            </a:r>
            <a:endParaRPr lang="en-US" sz="4000" dirty="0"/>
          </a:p>
        </p:txBody>
      </p:sp>
      <p:sp>
        <p:nvSpPr>
          <p:cNvPr id="468995" name="Rectangle 3"/>
          <p:cNvSpPr>
            <a:spLocks noGrp="1" noChangeArrowheads="1"/>
          </p:cNvSpPr>
          <p:nvPr>
            <p:ph type="body" idx="4294967295"/>
          </p:nvPr>
        </p:nvSpPr>
        <p:spPr>
          <a:xfrm>
            <a:off x="457200" y="1371600"/>
            <a:ext cx="8229600" cy="4800917"/>
          </a:xfrm>
          <a:prstGeom prst="rect">
            <a:avLst/>
          </a:prstGeom>
        </p:spPr>
        <p:txBody>
          <a:bodyPr/>
          <a:lstStyle/>
          <a:p>
            <a:endParaRPr lang="en-US"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37522"/>
            <a:ext cx="8534400" cy="4634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4267200" y="5846462"/>
            <a:ext cx="3185552" cy="369332"/>
          </a:xfrm>
          <a:prstGeom prst="rect">
            <a:avLst/>
          </a:prstGeom>
        </p:spPr>
        <p:txBody>
          <a:bodyPr wrap="none">
            <a:spAutoFit/>
          </a:bodyPr>
          <a:lstStyle/>
          <a:p>
            <a:r>
              <a:rPr lang="en-US" dirty="0"/>
              <a:t>Vernon-</a:t>
            </a:r>
            <a:r>
              <a:rPr lang="en-US" dirty="0" err="1"/>
              <a:t>Feagans</a:t>
            </a:r>
            <a:r>
              <a:rPr lang="en-US" dirty="0"/>
              <a:t> et al. (2012)</a:t>
            </a:r>
          </a:p>
        </p:txBody>
      </p:sp>
    </p:spTree>
    <p:extLst>
      <p:ext uri="{BB962C8B-B14F-4D97-AF65-F5344CB8AC3E}">
        <p14:creationId xmlns:p14="http://schemas.microsoft.com/office/powerpoint/2010/main" val="88660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et al. (2012)</a:t>
            </a:r>
            <a:endParaRPr lang="en-US" dirty="0"/>
          </a:p>
        </p:txBody>
      </p:sp>
      <p:sp>
        <p:nvSpPr>
          <p:cNvPr id="3" name="Content Placeholder 2"/>
          <p:cNvSpPr>
            <a:spLocks noGrp="1"/>
          </p:cNvSpPr>
          <p:nvPr>
            <p:ph idx="1"/>
          </p:nvPr>
        </p:nvSpPr>
        <p:spPr/>
        <p:txBody>
          <a:bodyPr/>
          <a:lstStyle/>
          <a:p>
            <a:r>
              <a:rPr lang="en-US" dirty="0" smtClean="0"/>
              <a:t>Effects of early auditory experience on word learning skills</a:t>
            </a:r>
          </a:p>
          <a:p>
            <a:r>
              <a:rPr lang="en-US" dirty="0" smtClean="0"/>
              <a:t>How does timing of exposure influence word learning?</a:t>
            </a:r>
          </a:p>
          <a:p>
            <a:pPr lvl="1"/>
            <a:r>
              <a:rPr lang="en-US" dirty="0" smtClean="0"/>
              <a:t>Use of young children with cochlear implant to explore effects of deprivation </a:t>
            </a:r>
          </a:p>
          <a:p>
            <a:pPr lvl="2"/>
            <a:r>
              <a:rPr lang="en-US" dirty="0" smtClean="0"/>
              <a:t>(like the cataract example for visual development)</a:t>
            </a:r>
            <a:endParaRPr lang="en-US" dirty="0"/>
          </a:p>
        </p:txBody>
      </p:sp>
    </p:spTree>
    <p:extLst>
      <p:ext uri="{BB962C8B-B14F-4D97-AF65-F5344CB8AC3E}">
        <p14:creationId xmlns:p14="http://schemas.microsoft.com/office/powerpoint/2010/main" val="143232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et al. (2012)</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535723"/>
            <a:ext cx="4953000" cy="51459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4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et al. (2012)</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04999"/>
            <a:ext cx="6677025" cy="44177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48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et al. (2012)</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133600"/>
            <a:ext cx="4214813" cy="32762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381000" y="1781853"/>
            <a:ext cx="5044971" cy="369332"/>
          </a:xfrm>
          <a:prstGeom prst="rect">
            <a:avLst/>
          </a:prstGeom>
          <a:noFill/>
        </p:spPr>
        <p:txBody>
          <a:bodyPr wrap="none" rtlCol="0">
            <a:spAutoFit/>
          </a:bodyPr>
          <a:lstStyle/>
          <a:p>
            <a:r>
              <a:rPr lang="en-US" dirty="0" smtClean="0"/>
              <a:t>Age at implantation as predictor of performance</a:t>
            </a:r>
            <a:endParaRPr lang="en-US" dirty="0"/>
          </a:p>
        </p:txBody>
      </p:sp>
    </p:spTree>
    <p:extLst>
      <p:ext uri="{BB962C8B-B14F-4D97-AF65-F5344CB8AC3E}">
        <p14:creationId xmlns:p14="http://schemas.microsoft.com/office/powerpoint/2010/main" val="279906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smtClean="0"/>
              <a:t>Different  languages provide different phonetic experiences</a:t>
            </a:r>
          </a:p>
        </p:txBody>
      </p:sp>
      <p:sp>
        <p:nvSpPr>
          <p:cNvPr id="4" name="Slide Number Placeholder 3"/>
          <p:cNvSpPr>
            <a:spLocks noGrp="1"/>
          </p:cNvSpPr>
          <p:nvPr>
            <p:ph type="sldNum" sz="quarter" idx="12"/>
          </p:nvPr>
        </p:nvSpPr>
        <p:spPr/>
        <p:txBody>
          <a:bodyPr/>
          <a:lstStyle/>
          <a:p>
            <a:pPr>
              <a:defRPr/>
            </a:pPr>
            <a:fld id="{83A4D667-B71A-46B3-96A7-1713CF6C6829}" type="slidenum">
              <a:rPr lang="en-US" smtClean="0"/>
              <a:pPr>
                <a:defRPr/>
              </a:pPr>
              <a:t>7</a:t>
            </a:fld>
            <a:endParaRPr lang="en-US"/>
          </a:p>
        </p:txBody>
      </p:sp>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812" t="3874" r="7909"/>
          <a:stretch>
            <a:fillRect/>
          </a:stretch>
        </p:blipFill>
        <p:spPr bwMode="auto">
          <a:xfrm>
            <a:off x="304800" y="1670050"/>
            <a:ext cx="8382000"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3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et al. (2012)</a:t>
            </a:r>
            <a:endParaRPr lang="en-US" dirty="0"/>
          </a:p>
        </p:txBody>
      </p:sp>
      <p:sp>
        <p:nvSpPr>
          <p:cNvPr id="3" name="TextBox 2"/>
          <p:cNvSpPr txBox="1"/>
          <p:nvPr/>
        </p:nvSpPr>
        <p:spPr>
          <a:xfrm>
            <a:off x="381000" y="1781853"/>
            <a:ext cx="6211957" cy="369332"/>
          </a:xfrm>
          <a:prstGeom prst="rect">
            <a:avLst/>
          </a:prstGeom>
          <a:noFill/>
        </p:spPr>
        <p:txBody>
          <a:bodyPr wrap="none" rtlCol="0">
            <a:spAutoFit/>
          </a:bodyPr>
          <a:lstStyle/>
          <a:p>
            <a:r>
              <a:rPr lang="en-US" dirty="0" smtClean="0"/>
              <a:t>Age at implantation vs. chronological age matched controls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313473"/>
            <a:ext cx="6863129" cy="42344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65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p:txBody>
          <a:bodyPr/>
          <a:lstStyle/>
          <a:p>
            <a:pPr>
              <a:defRPr/>
            </a:pPr>
            <a:fld id="{3BAC50DA-F72F-4F0B-A8E0-9A95D74A5275}" type="slidenum">
              <a:rPr lang="en-US" smtClean="0"/>
              <a:pPr>
                <a:defRPr/>
              </a:pPr>
              <a:t>8</a:t>
            </a:fld>
            <a:endParaRPr lang="en-US" smtClean="0"/>
          </a:p>
        </p:txBody>
      </p:sp>
      <p:sp>
        <p:nvSpPr>
          <p:cNvPr id="24579" name="Rectangle 2"/>
          <p:cNvSpPr>
            <a:spLocks noGrp="1" noChangeArrowheads="1"/>
          </p:cNvSpPr>
          <p:nvPr>
            <p:ph type="title"/>
          </p:nvPr>
        </p:nvSpPr>
        <p:spPr/>
        <p:txBody>
          <a:bodyPr>
            <a:normAutofit fontScale="90000"/>
          </a:bodyPr>
          <a:lstStyle/>
          <a:p>
            <a:r>
              <a:rPr lang="en-US" altLang="en-US" smtClean="0"/>
              <a:t>What this mean for development</a:t>
            </a:r>
          </a:p>
        </p:txBody>
      </p:sp>
      <p:sp>
        <p:nvSpPr>
          <p:cNvPr id="24580" name="Rectangle 3"/>
          <p:cNvSpPr>
            <a:spLocks noGrp="1" noChangeArrowheads="1"/>
          </p:cNvSpPr>
          <p:nvPr>
            <p:ph type="body" idx="1"/>
          </p:nvPr>
        </p:nvSpPr>
        <p:spPr/>
        <p:txBody>
          <a:bodyPr/>
          <a:lstStyle/>
          <a:p>
            <a:pPr>
              <a:lnSpc>
                <a:spcPct val="90000"/>
              </a:lnSpc>
            </a:pPr>
            <a:r>
              <a:rPr lang="en-US" altLang="en-US" sz="2800" dirty="0" smtClean="0"/>
              <a:t>Development involves relatively permanent change, but not always improvement in all things. </a:t>
            </a:r>
            <a:endParaRPr lang="en-US" altLang="en-US" sz="2800" i="1" dirty="0" smtClean="0"/>
          </a:p>
        </p:txBody>
      </p:sp>
    </p:spTree>
    <p:extLst>
      <p:ext uri="{BB962C8B-B14F-4D97-AF65-F5344CB8AC3E}">
        <p14:creationId xmlns:p14="http://schemas.microsoft.com/office/powerpoint/2010/main" val="139077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2008</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5" y="1766888"/>
            <a:ext cx="7677150" cy="3324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601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4805</TotalTime>
  <Words>3555</Words>
  <Application>Microsoft Office PowerPoint</Application>
  <PresentationFormat>On-screen Show (4:3)</PresentationFormat>
  <Paragraphs>430</Paragraphs>
  <Slides>70</Slides>
  <Notes>43</Notes>
  <HiddenSlides>31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0" baseType="lpstr">
      <vt:lpstr>Arial</vt:lpstr>
      <vt:lpstr>Corbel</vt:lpstr>
      <vt:lpstr>Franklin Gothic Book</vt:lpstr>
      <vt:lpstr>Times New Roman</vt:lpstr>
      <vt:lpstr>Wingdings</vt:lpstr>
      <vt:lpstr>Wingdings 2</vt:lpstr>
      <vt:lpstr>Wingdings 3</vt:lpstr>
      <vt:lpstr>Module</vt:lpstr>
      <vt:lpstr>Chart</vt:lpstr>
      <vt:lpstr>Image</vt:lpstr>
      <vt:lpstr>Language (individual differences)</vt:lpstr>
      <vt:lpstr>Distinguishing between non-native speech sounds in 1st year</vt:lpstr>
      <vt:lpstr>What’s going on?</vt:lpstr>
      <vt:lpstr>How does this develop?</vt:lpstr>
      <vt:lpstr>Consider the spoken tokens of “doll.”</vt:lpstr>
      <vt:lpstr>PowerPoint Presentation</vt:lpstr>
      <vt:lpstr>Different  languages provide different phonetic experiences</vt:lpstr>
      <vt:lpstr>What this mean for development</vt:lpstr>
      <vt:lpstr>PowerPoint Presentation</vt:lpstr>
      <vt:lpstr>Production: Infant vocal development</vt:lpstr>
      <vt:lpstr>Infant vocal development  background</vt:lpstr>
      <vt:lpstr>Goals of current study</vt:lpstr>
      <vt:lpstr>Method</vt:lpstr>
      <vt:lpstr>Manipulation check</vt:lpstr>
      <vt:lpstr>Resonance feedback group</vt:lpstr>
      <vt:lpstr>CV feedback group</vt:lpstr>
      <vt:lpstr>Feedback changes structure of infant vocalizations in the moment</vt:lpstr>
      <vt:lpstr>Overall infant vocalizations</vt:lpstr>
      <vt:lpstr>Tardif et al., 2008</vt:lpstr>
      <vt:lpstr>PowerPoint Presentation</vt:lpstr>
      <vt:lpstr>Overview</vt:lpstr>
      <vt:lpstr>Research Questions</vt:lpstr>
      <vt:lpstr>Sample</vt:lpstr>
      <vt:lpstr>Similarities of Words Across Languages</vt:lpstr>
      <vt:lpstr>Word Class Bias</vt:lpstr>
      <vt:lpstr>Word Class Bias</vt:lpstr>
      <vt:lpstr>  Proportions of Word Categories</vt:lpstr>
      <vt:lpstr>Cross-cultural differences in first words</vt:lpstr>
      <vt:lpstr>Variability within Word Categories</vt:lpstr>
      <vt:lpstr>Highchair philosophers: the impact of seating context-dependent exploration on children’s naming biases Lynn K. Perry, Larissa K. Samuelson, and Johanna B. Burdinie</vt:lpstr>
      <vt:lpstr>PowerPoint Presentation</vt:lpstr>
      <vt:lpstr>PowerPoint Presentation</vt:lpstr>
      <vt:lpstr>PowerPoint Presentation</vt:lpstr>
      <vt:lpstr>PowerPoint Presentation</vt:lpstr>
      <vt:lpstr>PowerPoint Presentation</vt:lpstr>
      <vt:lpstr>Background</vt:lpstr>
      <vt:lpstr>Study Aims &amp; Hypotheses</vt:lpstr>
      <vt:lpstr>Sample</vt:lpstr>
      <vt:lpstr>Methods</vt:lpstr>
      <vt:lpstr>Methods</vt:lpstr>
      <vt:lpstr>Maternal speech mediates relationship between SES &amp; vocabulary</vt:lpstr>
      <vt:lpstr>SES  Parenting  Child language</vt:lpstr>
      <vt:lpstr>Results</vt:lpstr>
      <vt:lpstr>Results cont. </vt:lpstr>
      <vt:lpstr>Maternal speech mediates relationship between SES &amp; vocabulary</vt:lpstr>
      <vt:lpstr>Conclusion</vt:lpstr>
      <vt:lpstr>Discussion Questions </vt:lpstr>
      <vt:lpstr>Socioeconomic status differences in language experience are associated with later child language competence and IQ </vt:lpstr>
      <vt:lpstr>Quantity of language: Nouns, adjectives, and adverbs to child </vt:lpstr>
      <vt:lpstr>How language experience is associated with later child IQ </vt:lpstr>
      <vt:lpstr>Language experience—not SES—makes the difference</vt:lpstr>
      <vt:lpstr>Implications for intervention Hart &amp; Risley</vt:lpstr>
      <vt:lpstr>Support environmental specificity model</vt:lpstr>
      <vt:lpstr>PowerPoint Presentation</vt:lpstr>
      <vt:lpstr>Background</vt:lpstr>
      <vt:lpstr>Hypotheses</vt:lpstr>
      <vt:lpstr>Methods</vt:lpstr>
      <vt:lpstr>Analyses</vt:lpstr>
      <vt:lpstr>Parent language practices child language</vt:lpstr>
      <vt:lpstr>Results</vt:lpstr>
      <vt:lpstr>Clinical Implications</vt:lpstr>
      <vt:lpstr>Vernon-Feagans et al. (2012)</vt:lpstr>
      <vt:lpstr>Vernon-Feagans et al. (2012)</vt:lpstr>
      <vt:lpstr>Vernon-Feagans et al. (2012)</vt:lpstr>
      <vt:lpstr>Large representative sample of children living in low wealth rural communities</vt:lpstr>
      <vt:lpstr>Houston et al. (2012)</vt:lpstr>
      <vt:lpstr>Houston et al. (2012)</vt:lpstr>
      <vt:lpstr>Houston et al. (2012)</vt:lpstr>
      <vt:lpstr>Houston et al. (2012)</vt:lpstr>
      <vt:lpstr>Houston et al. (2012)</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253</cp:revision>
  <cp:lastPrinted>2013-02-26T15:14:40Z</cp:lastPrinted>
  <dcterms:created xsi:type="dcterms:W3CDTF">2007-01-11T16:44:21Z</dcterms:created>
  <dcterms:modified xsi:type="dcterms:W3CDTF">2017-02-21T18:03:33Z</dcterms:modified>
</cp:coreProperties>
</file>