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2" r:id="rId1"/>
    <p:sldMasterId id="2147483808" r:id="rId2"/>
    <p:sldMasterId id="2147483927" r:id="rId3"/>
  </p:sldMasterIdLst>
  <p:notesMasterIdLst>
    <p:notesMasterId r:id="rId83"/>
  </p:notesMasterIdLst>
  <p:handoutMasterIdLst>
    <p:handoutMasterId r:id="rId84"/>
  </p:handoutMasterIdLst>
  <p:sldIdLst>
    <p:sldId id="294" r:id="rId4"/>
    <p:sldId id="305" r:id="rId5"/>
    <p:sldId id="257" r:id="rId6"/>
    <p:sldId id="306" r:id="rId7"/>
    <p:sldId id="338" r:id="rId8"/>
    <p:sldId id="346" r:id="rId9"/>
    <p:sldId id="348" r:id="rId10"/>
    <p:sldId id="352" r:id="rId11"/>
    <p:sldId id="355" r:id="rId12"/>
    <p:sldId id="356" r:id="rId13"/>
    <p:sldId id="357" r:id="rId14"/>
    <p:sldId id="375" r:id="rId15"/>
    <p:sldId id="313" r:id="rId16"/>
    <p:sldId id="315" r:id="rId17"/>
    <p:sldId id="332" r:id="rId18"/>
    <p:sldId id="322" r:id="rId19"/>
    <p:sldId id="323" r:id="rId20"/>
    <p:sldId id="256" r:id="rId21"/>
    <p:sldId id="363" r:id="rId22"/>
    <p:sldId id="319" r:id="rId23"/>
    <p:sldId id="320" r:id="rId24"/>
    <p:sldId id="273" r:id="rId25"/>
    <p:sldId id="274" r:id="rId26"/>
    <p:sldId id="378" r:id="rId27"/>
    <p:sldId id="275" r:id="rId28"/>
    <p:sldId id="301" r:id="rId29"/>
    <p:sldId id="300" r:id="rId30"/>
    <p:sldId id="286" r:id="rId31"/>
    <p:sldId id="287" r:id="rId32"/>
    <p:sldId id="288" r:id="rId33"/>
    <p:sldId id="289" r:id="rId34"/>
    <p:sldId id="290" r:id="rId35"/>
    <p:sldId id="303" r:id="rId36"/>
    <p:sldId id="278" r:id="rId37"/>
    <p:sldId id="277" r:id="rId38"/>
    <p:sldId id="364" r:id="rId39"/>
    <p:sldId id="302" r:id="rId40"/>
    <p:sldId id="383" r:id="rId41"/>
    <p:sldId id="389" r:id="rId42"/>
    <p:sldId id="384" r:id="rId43"/>
    <p:sldId id="385" r:id="rId44"/>
    <p:sldId id="373" r:id="rId45"/>
    <p:sldId id="372" r:id="rId46"/>
    <p:sldId id="358" r:id="rId47"/>
    <p:sldId id="374" r:id="rId48"/>
    <p:sldId id="362" r:id="rId49"/>
    <p:sldId id="367" r:id="rId50"/>
    <p:sldId id="361" r:id="rId51"/>
    <p:sldId id="370" r:id="rId52"/>
    <p:sldId id="365" r:id="rId53"/>
    <p:sldId id="376" r:id="rId54"/>
    <p:sldId id="366" r:id="rId55"/>
    <p:sldId id="380" r:id="rId56"/>
    <p:sldId id="368" r:id="rId57"/>
    <p:sldId id="369" r:id="rId58"/>
    <p:sldId id="377" r:id="rId59"/>
    <p:sldId id="381" r:id="rId60"/>
    <p:sldId id="386" r:id="rId61"/>
    <p:sldId id="387" r:id="rId62"/>
    <p:sldId id="388" r:id="rId63"/>
    <p:sldId id="409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1" r:id="rId72"/>
    <p:sldId id="399" r:id="rId73"/>
    <p:sldId id="400" r:id="rId74"/>
    <p:sldId id="401" r:id="rId75"/>
    <p:sldId id="403" r:id="rId76"/>
    <p:sldId id="402" r:id="rId77"/>
    <p:sldId id="404" r:id="rId78"/>
    <p:sldId id="405" r:id="rId79"/>
    <p:sldId id="406" r:id="rId80"/>
    <p:sldId id="407" r:id="rId81"/>
    <p:sldId id="408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6408" autoAdjust="0"/>
  </p:normalViewPr>
  <p:slideViewPr>
    <p:cSldViewPr>
      <p:cViewPr varScale="1">
        <p:scale>
          <a:sx n="86" d="100"/>
          <a:sy n="86" d="100"/>
        </p:scale>
        <p:origin x="90" y="1920"/>
      </p:cViewPr>
      <p:guideLst>
        <p:guide orient="horz" pos="216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38" d="100"/>
          <a:sy n="38" d="100"/>
        </p:scale>
        <p:origin x="-154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397997-55F9-40EA-A4AA-F2506C890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18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F7BE63-7540-45E9-9245-E5D59962C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0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775C3C-BA4A-4B2E-94ED-267F89B6455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7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9DDFA1-2D93-46F5-841F-9FC8B94450B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2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FB9D61-4F30-4156-8968-902611CCF76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61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72F44A-A830-428E-A173-4CA58B41AD8D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6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D78B0D-1B84-449F-A52D-95B8BEFF4E9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75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FFB44-693C-4D41-933A-22BD5364F79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7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E18B19-1C5D-4C37-8E44-2477EAFAC56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2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EFB551-9F40-4E60-8374-A2392EFFFE4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63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86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FA9726-32D7-42FE-A8E2-60CE99507A6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5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EC53E9-F2B0-4D63-9A8B-E472B47A470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2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9EA4AE-4B24-47EF-BBED-B7EB11E9A3F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9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50DE66-6E11-46B2-BA00-5AEE2485224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43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6BA49-6B69-4D23-9C95-34A5320541E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75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D5E8B4-74AE-4963-A4FD-C3A3DDEF3C02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16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8000C6-AAE9-4C0D-82F8-1569AA9560D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822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3824A3-C051-4618-95AE-58B76D11D61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487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3226D5-759C-4FC9-8E8C-B9350483709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82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3FD634-D138-4CF0-8C83-7A39756129E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89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ABF632-F4AF-4288-9FA7-6B81EDD94A2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1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28A113-EAEB-46EB-9014-D10979FB8DD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21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959E2D-818A-4538-ABAC-6C884E91A3C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52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60C99-6C8C-4092-B0AD-2EF8D78399F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5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16EBDF-4ACC-4163-A40D-54D7549CD34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44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0AAFEA-024B-43AC-828F-39193AC5C32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23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D172A6-21F4-4A97-B56D-E6B54F7E4869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11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A5EA66-0B16-42FC-8F93-882B4C0ED749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132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59ABF9-E775-4508-B879-9164743B61EB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602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95CB7B-4880-49E5-B67D-D1EA0923496C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6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7E337F-1FCC-470F-A183-256A77F68B42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92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033948-1105-42F2-847D-D98202F9A3E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58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Microgenetic method – doesn’t quantify consequences of different sampling rates for depicting different patterns of development</a:t>
            </a:r>
          </a:p>
          <a:p>
            <a:r>
              <a:rPr lang="en-US" altLang="en-US"/>
              <a:t>Distort shape – skills with variable trajectories and reversals can appear as step functions, with a single abrupt transition</a:t>
            </a:r>
          </a:p>
          <a:p>
            <a:r>
              <a:rPr lang="en-US" altLang="en-US"/>
              <a:t>Onset ages – infrequent sampling may miss variability and give later onset age, or can occasionally catch a day skill is present but not stable and give earlier onset age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5B79E0-E0B1-4F3D-A40C-EA3F6B5C1021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38544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10991-9CCB-452D-9C4A-E4FBCDCB4921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87313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Variable acquisition period – variability – transitions between occurrence and absence</a:t>
            </a:r>
          </a:p>
          <a:p>
            <a:r>
              <a:rPr lang="en-US" altLang="en-US"/>
              <a:t>***Accurately characterizing variable and step-like developmental trajectories can be affected by (inadequate) sampling***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1CB631-AECC-4124-9303-E06549E1F8E7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180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CA4ECD-8A24-4EF4-BC99-02550145A02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5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846FD4-C657-4DB8-8E5C-249CFE5AC8A6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5449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116723-A690-4089-B70A-7AB44CFC4528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6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A37591-468F-4CF6-BC46-9B8BBDA3254B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22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015A9C-95B7-4511-A4FF-428005FDF33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111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D7984-C8A0-4364-8A3C-D5203A1DE003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98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56918D-9E3F-4700-99B5-67C37DD9921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48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91F936-5A41-4625-9B33-AE5CC4D13602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https://www.youtube.com/watch?v=1MIyjUo-zF0</a:t>
            </a:r>
          </a:p>
        </p:txBody>
      </p:sp>
    </p:spTree>
    <p:extLst>
      <p:ext uri="{BB962C8B-B14F-4D97-AF65-F5344CB8AC3E}">
        <p14:creationId xmlns:p14="http://schemas.microsoft.com/office/powerpoint/2010/main" val="978651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D0564C-468B-40C9-B442-06DAAD6EBD10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567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BF229F-1C99-48B1-97E4-B6D2AE4A4047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436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8DD70D-7285-4E6F-9FD5-D846190FAAD2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1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E2B95-2D2A-4D9A-BA5C-03ABCACA6B0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37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03DEBE-8B78-4C48-A7F8-1A714AA09835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32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D3462E-DDF8-43AA-BA3D-31DAC29B3404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65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A9EAD1-94BB-4F4A-AFB4-C53347657BD7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20391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8A0B1B-7331-4EF2-B925-E5992F6AFAB3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434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75D177-F492-4AC8-A133-D89E94516A2A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94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97598C-FD26-4173-B220-AA305DE7E65C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197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274E0B-2487-4F21-9041-EC589F9E8B37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8844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814533-B649-473B-B51D-65C27C01F0E3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15007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76CDBA-29E4-4004-878D-A980D163C096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7086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E80D6C-D6E2-482E-8CB9-2AB70542A4C9}" type="slidenum">
              <a:rPr lang="en-US" altLang="en-US" sz="1200"/>
              <a:pPr/>
              <a:t>60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89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C87CDF-9379-4DD3-A9A7-1A87726B9AD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292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BE63-7540-45E9-9245-E5D59962CA4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2299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3F5522-8F65-4434-9514-089C4F8CC919}" type="slidenum">
              <a:rPr lang="en-US" altLang="en-US" sz="1200"/>
              <a:pPr/>
              <a:t>69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20222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7. Experiment 2: Changes in </a:t>
            </a:r>
            <a:r>
              <a:rPr lang="en-US" dirty="0" err="1"/>
              <a:t>Coordi</a:t>
            </a:r>
            <a:r>
              <a:rPr lang="en-US" dirty="0"/>
              <a:t>-nation Strategies with Experience</a:t>
            </a:r>
          </a:p>
          <a:p>
            <a:r>
              <a:rPr lang="en-US" dirty="0"/>
              <a:t>(A) Average ratio between infant wingspan </a:t>
            </a:r>
            <a:r>
              <a:rPr lang="en-US" dirty="0" err="1"/>
              <a:t>andhandrail</a:t>
            </a:r>
            <a:r>
              <a:rPr lang="en-US" dirty="0"/>
              <a:t> distance for each strategy across trials</a:t>
            </a:r>
          </a:p>
          <a:p>
            <a:r>
              <a:rPr lang="en-US" dirty="0"/>
              <a:t>(error bars denote standard errors).(B) Differences between experienced and </a:t>
            </a:r>
            <a:r>
              <a:rPr lang="en-US" dirty="0" err="1"/>
              <a:t>novicecruisers</a:t>
            </a:r>
            <a:r>
              <a:rPr lang="en-US" dirty="0"/>
              <a:t> in when they used each strategy for </a:t>
            </a:r>
            <a:r>
              <a:rPr lang="en-US" dirty="0" err="1"/>
              <a:t>eachwingspan</a:t>
            </a:r>
            <a:r>
              <a:rPr lang="en-US" dirty="0"/>
              <a:t>-distance ratio.(C and D) Switching index (see STAR Methods)</a:t>
            </a:r>
          </a:p>
          <a:p>
            <a:r>
              <a:rPr lang="en-US" dirty="0"/>
              <a:t>decreased with cruising experience using </a:t>
            </a:r>
            <a:r>
              <a:rPr lang="en-US" dirty="0" err="1"/>
              <a:t>windowsizes</a:t>
            </a:r>
            <a:r>
              <a:rPr lang="en-US" dirty="0"/>
              <a:t> of 2, 4, and 8 cm (C), whereas the switching</a:t>
            </a:r>
          </a:p>
          <a:p>
            <a:r>
              <a:rPr lang="en-US" dirty="0"/>
              <a:t>index did not significantly decrease with </a:t>
            </a:r>
            <a:r>
              <a:rPr lang="en-US" dirty="0" err="1"/>
              <a:t>crawlingexperience</a:t>
            </a:r>
            <a:r>
              <a:rPr lang="en-US" dirty="0"/>
              <a:t> for any window size (D); yellow high-</a:t>
            </a:r>
          </a:p>
          <a:p>
            <a:r>
              <a:rPr lang="en-US" dirty="0"/>
              <a:t>lighting and asterisks denote significant </a:t>
            </a:r>
            <a:r>
              <a:rPr lang="en-US" dirty="0" err="1"/>
              <a:t>correla-tions</a:t>
            </a:r>
            <a:r>
              <a:rPr lang="en-US" dirty="0"/>
              <a:t> (</a:t>
            </a:r>
            <a:r>
              <a:rPr lang="en-US" dirty="0" err="1"/>
              <a:t>ps</a:t>
            </a:r>
            <a:r>
              <a:rPr lang="en-US" dirty="0"/>
              <a:t> &lt; .05).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F7BE63-7540-45E9-9245-E5D59962CA49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4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BFF752-BDD2-4301-8EB6-447332FCDBE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2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F21016-D9DE-4B9F-ADE3-A97B04D30B8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3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F5B0D6-52B9-4311-9E50-566E179A807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5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13FC-EF1B-4431-ACFD-06D92ECEE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2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D42F-F008-437B-B5E7-7A69F0CBB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2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8A6F-19F4-47C8-8105-17E9A9072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51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7526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73EB6-15AA-45FD-BDE9-105A2A74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2651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7526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EE4102-9A9F-4539-A5FF-A8DE8E600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84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B9ECE-1B2C-432B-A3DC-8A5C10295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3533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023F-F9E3-433D-9C11-FD14F576B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6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1DE5-44E7-4BE6-949E-0C50BA6EA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21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3E1E-8F3F-45CD-9DE3-62D16FFCE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2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9BBF-1F87-48BD-9E77-89FFF2B52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5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62F0-0FD7-43BB-925F-AAC29136D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A195-69FF-4A19-A9A9-C0614A8A2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7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1BE5-D70D-4EC9-A0DA-D0895ECD8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1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3161-5DD5-4FE5-BB17-759AEEE67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05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B4CF-8504-4BF6-8487-119222BDD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6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E7AF-4DDC-421E-83EA-4AFA245EA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70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2F33-F6D3-4A55-B444-761D307EE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FF4D-8B7F-4959-A16D-344F2AE53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9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0B50-9D0F-49B5-8BE5-A216E06BB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98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7526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84844-979A-4928-9C85-329935978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8094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7526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E0641-A36F-423F-8BB0-9C4B0F6E9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77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BAAFA8-C895-4B35-94E0-9212C24F5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4308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F86B-8E4D-46F9-9638-B4BF08A82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4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213FC-EF1B-4431-ACFD-06D92ECEE9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354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A195-69FF-4A19-A9A9-C0614A8A23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99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1F86B-8E4D-46F9-9638-B4BF08A829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88F7A-12C3-42FE-8B38-9ED2C9887D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8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25403-8C70-4738-B14E-3D80D4AF78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76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D803F-C1A6-492F-8601-AAEADD8509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54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1D430-6B0D-439E-8A84-6F140153AA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8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ED49-B2DD-4164-91B1-83926E6B01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7295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3817D1A-08A6-4638-86D0-BD02804F4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6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D42F-F008-437B-B5E7-7A69F0CBBC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0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8F7A-12C3-42FE-8B38-9ED2C9887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33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8A6F-19F4-47C8-8105-17E9A90726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75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DB20-179E-443C-95DD-D3F6A8D597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26851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4" y="707633"/>
            <a:ext cx="4949973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75408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8055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5403-8C70-4738-B14E-3D80D4AF7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803F-C1A6-492F-8601-AAEADD850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7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D430-6B0D-439E-8A84-6F140153A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1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ED49-B2DD-4164-91B1-83926E6B0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9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7D1A-08A6-4638-86D0-BD02804F4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16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E46DB20-179E-443C-95DD-D3F6A8D59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53" r:id="rId3"/>
    <p:sldLayoutId id="2147483843" r:id="rId4"/>
    <p:sldLayoutId id="2147483844" r:id="rId5"/>
    <p:sldLayoutId id="2147483845" r:id="rId6"/>
    <p:sldLayoutId id="2147483854" r:id="rId7"/>
    <p:sldLayoutId id="2147483855" r:id="rId8"/>
    <p:sldLayoutId id="2147483856" r:id="rId9"/>
    <p:sldLayoutId id="2147483846" r:id="rId10"/>
    <p:sldLayoutId id="2147483857" r:id="rId11"/>
    <p:sldLayoutId id="2147483858" r:id="rId12"/>
    <p:sldLayoutId id="2147483859" r:id="rId13"/>
    <p:sldLayoutId id="2147483860" r:id="rId14"/>
    <p:sldLayoutId id="2147483861" r:id="rId1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EEE1A12-6C83-4F16-BF17-A8B93C3D5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7" r:id="rId2"/>
    <p:sldLayoutId id="2147483863" r:id="rId3"/>
    <p:sldLayoutId id="2147483848" r:id="rId4"/>
    <p:sldLayoutId id="2147483849" r:id="rId5"/>
    <p:sldLayoutId id="2147483850" r:id="rId6"/>
    <p:sldLayoutId id="2147483864" r:id="rId7"/>
    <p:sldLayoutId id="2147483865" r:id="rId8"/>
    <p:sldLayoutId id="2147483866" r:id="rId9"/>
    <p:sldLayoutId id="2147483851" r:id="rId10"/>
    <p:sldLayoutId id="2147483867" r:id="rId11"/>
    <p:sldLayoutId id="2147483868" r:id="rId12"/>
    <p:sldLayoutId id="2147483869" r:id="rId13"/>
    <p:sldLayoutId id="2147483870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E46DB20-179E-443C-95DD-D3F6A8D597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8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19.wmf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7.xml"/><Relationship Id="rId5" Type="http://schemas.openxmlformats.org/officeDocument/2006/relationships/image" Target="../media/image20.wmf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8.xml"/><Relationship Id="rId5" Type="http://schemas.openxmlformats.org/officeDocument/2006/relationships/image" Target="../media/image21.wmf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6tGXp8km9AY" TargetMode="External"/><Relationship Id="rId3" Type="http://schemas.openxmlformats.org/officeDocument/2006/relationships/notesSlide" Target="../notesSlides/notesSlide45.xml"/><Relationship Id="rId7" Type="http://schemas.openxmlformats.org/officeDocument/2006/relationships/hyperlink" Target="http://www.youtube.com/watch?v=bh_ABVxpBsQ" TargetMode="Externa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9.xml"/><Relationship Id="rId6" Type="http://schemas.openxmlformats.org/officeDocument/2006/relationships/hyperlink" Target="http://www.youtube.com/watch?v=zjKVcpCSTk0&amp;feature=related" TargetMode="External"/><Relationship Id="rId5" Type="http://schemas.openxmlformats.org/officeDocument/2006/relationships/hyperlink" Target="http://www.youtube.com/watch?v=Q6lfP6fpjDI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youtube.com/watch?v=La2Vg9pr13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hyperlink" Target="https://www.youtube.com/watch?v=1MIyjUo-zF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1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6" Type="http://schemas.openxmlformats.org/officeDocument/2006/relationships/hyperlink" Target="https://www.youtube.com/watch?v=1MIyjUo-zF0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5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6" Type="http://schemas.openxmlformats.org/officeDocument/2006/relationships/hyperlink" Target="https://www.youtube.com/watch?v=1MIyjUo-zF0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7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nyu.databrary.org/volume/193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yu.databrary.org/volume/943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nyu.databrary.org/volume/1116/slot/44828/-?asset=233512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318" y="1144524"/>
            <a:ext cx="8077200" cy="1673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Physical Growth and Motor Development</a:t>
            </a:r>
          </a:p>
        </p:txBody>
      </p:sp>
      <p:sp>
        <p:nvSpPr>
          <p:cNvPr id="24580" name="Rectangle 104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FD1CCA6-FC3C-4126-9B69-49227048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58484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lnSpc>
                <a:spcPct val="90000"/>
              </a:lnSpc>
            </a:pPr>
            <a:r>
              <a:rPr lang="en-US" sz="2400"/>
              <a:t>Psychology of Infancy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/>
              <a:t>PSY430</a:t>
            </a:r>
          </a:p>
          <a:p>
            <a:pPr algn="ctr" eaLnBrk="1" hangingPunct="1">
              <a:lnSpc>
                <a:spcPct val="90000"/>
              </a:lnSpc>
            </a:pPr>
            <a:endParaRPr lang="en-US" sz="2400"/>
          </a:p>
          <a:p>
            <a:pPr algn="ctr" eaLnBrk="1" hangingPunct="1">
              <a:lnSpc>
                <a:spcPct val="90000"/>
              </a:lnSpc>
            </a:pPr>
            <a:r>
              <a:rPr lang="en-US" sz="2400"/>
              <a:t>Daniel Messinger, PhD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Neoteny: Holding on to infant-like characteristics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Neoteny characterizes human body form </a:t>
            </a:r>
          </a:p>
          <a:p>
            <a:pPr lvl="1"/>
            <a:r>
              <a:rPr lang="en-US" altLang="en-US"/>
              <a:t>Big heads and faces</a:t>
            </a:r>
          </a:p>
          <a:p>
            <a:pPr lvl="2"/>
            <a:r>
              <a:rPr lang="en-US" altLang="en-US"/>
              <a:t>Large eyes</a:t>
            </a:r>
          </a:p>
          <a:p>
            <a:pPr lvl="2"/>
            <a:r>
              <a:rPr lang="en-US" altLang="en-US"/>
              <a:t>Smaller muzzle</a:t>
            </a:r>
          </a:p>
          <a:p>
            <a:pPr lvl="2"/>
            <a:r>
              <a:rPr lang="en-US" altLang="en-US"/>
              <a:t>Spine attached at base of skull</a:t>
            </a:r>
          </a:p>
          <a:p>
            <a:pPr lvl="1"/>
            <a:r>
              <a:rPr lang="en-US" altLang="en-US"/>
              <a:t>Brain continues growth after birth</a:t>
            </a:r>
          </a:p>
          <a:p>
            <a:pPr lvl="2"/>
            <a:r>
              <a:rPr lang="en-US" altLang="en-US"/>
              <a:t>Essential constraint in human evolution</a:t>
            </a:r>
          </a:p>
          <a:p>
            <a:pPr lvl="1"/>
            <a:endParaRPr lang="en-US" alt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Neoteny characterizes </a:t>
            </a:r>
            <a:r>
              <a:rPr lang="en-US" altLang="en-US" i="1" dirty="0">
                <a:solidFill>
                  <a:schemeClr val="accent1">
                    <a:satMod val="150000"/>
                  </a:schemeClr>
                </a:solidFill>
              </a:rPr>
              <a:t>human</a:t>
            </a: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 behavior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Late sexual reproduction</a:t>
            </a:r>
          </a:p>
          <a:p>
            <a:pPr lvl="1"/>
            <a:r>
              <a:rPr lang="en-US" altLang="en-US"/>
              <a:t>Play and curiosity throughout life span</a:t>
            </a:r>
          </a:p>
          <a:p>
            <a:pPr lvl="1"/>
            <a:r>
              <a:rPr lang="en-US" altLang="en-US"/>
              <a:t>Cultural flexibility</a:t>
            </a:r>
          </a:p>
          <a:p>
            <a:pPr lvl="1"/>
            <a:endParaRPr lang="en-US" alt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Nervous system&gt;Size&gt;Sexuality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Head growth allows brain growth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Rapid, decelerating growth</a:t>
            </a:r>
          </a:p>
          <a:p>
            <a:r>
              <a:rPr lang="en-US" altLang="en-US"/>
              <a:t>At birth, </a:t>
            </a:r>
          </a:p>
          <a:p>
            <a:pPr lvl="1"/>
            <a:r>
              <a:rPr lang="en-US" altLang="en-US"/>
              <a:t>1 lb.</a:t>
            </a:r>
          </a:p>
          <a:p>
            <a:pPr lvl="1"/>
            <a:r>
              <a:rPr lang="en-US" altLang="en-US"/>
              <a:t>15% of total body birthweight</a:t>
            </a:r>
          </a:p>
          <a:p>
            <a:pPr lvl="1"/>
            <a:r>
              <a:rPr lang="en-US" altLang="en-US"/>
              <a:t>25% of final (adult’s) brain weight</a:t>
            </a:r>
          </a:p>
          <a:p>
            <a:r>
              <a:rPr lang="en-US" altLang="en-US"/>
              <a:t>At 6 months</a:t>
            </a:r>
          </a:p>
          <a:p>
            <a:pPr lvl="1"/>
            <a:r>
              <a:rPr lang="en-US" altLang="en-US"/>
              <a:t>50% of final (adult’s) brain weight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AC1DB6-BA53-4C2F-9563-4856DD225B8B}"/>
              </a:ext>
            </a:extLst>
          </p:cNvPr>
          <p:cNvSpPr txBox="1">
            <a:spLocks noChangeArrowheads="1"/>
          </p:cNvSpPr>
          <p:nvPr/>
        </p:nvSpPr>
        <p:spPr>
          <a:xfrm rot="3473530">
            <a:off x="4317836" y="5096996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Big investment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At the same time - Myelinization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Fatty sheaths develop and insulate neurons</a:t>
            </a:r>
          </a:p>
          <a:p>
            <a:r>
              <a:rPr lang="en-US" altLang="en-US"/>
              <a:t>Dramatically speeding up neural conduction</a:t>
            </a:r>
          </a:p>
          <a:p>
            <a:r>
              <a:rPr lang="en-US" altLang="en-US"/>
              <a:t>Allowing neural control of body</a:t>
            </a:r>
          </a:p>
          <a:p>
            <a:pPr lvl="1"/>
            <a:r>
              <a:rPr lang="en-US" altLang="en-US"/>
              <a:t>General increase in first 3 years is likely related to speedier motor and cognitive functioning</a:t>
            </a:r>
          </a:p>
          <a:p>
            <a:pPr lvl="2"/>
            <a:r>
              <a:rPr lang="en-US" altLang="en-US"/>
              <a:t>allowing activities like standing and walking</a:t>
            </a:r>
          </a:p>
          <a:p>
            <a:r>
              <a:rPr lang="en-US" altLang="en-US"/>
              <a:t>Endangered by prenatal lead exposure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Infancy is a period of rapid, decelerating physical growth.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Rapid, decelerating growth characterizes</a:t>
            </a:r>
          </a:p>
          <a:p>
            <a:pPr lvl="1"/>
            <a:r>
              <a:rPr lang="en-US" altLang="en-US"/>
              <a:t>Head circumference</a:t>
            </a:r>
          </a:p>
          <a:p>
            <a:pPr lvl="1"/>
            <a:r>
              <a:rPr lang="en-US" altLang="en-US" b="1"/>
              <a:t>Body length</a:t>
            </a:r>
          </a:p>
          <a:p>
            <a:pPr lvl="1"/>
            <a:r>
              <a:rPr lang="en-US" altLang="en-US" b="1"/>
              <a:t>Weight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Genes and environment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Body size influenced by multiple genes</a:t>
            </a:r>
          </a:p>
          <a:p>
            <a:pPr lvl="1"/>
            <a:r>
              <a:rPr lang="en-US" altLang="en-US"/>
              <a:t>each has a small effect</a:t>
            </a:r>
          </a:p>
          <a:p>
            <a:pPr lvl="1"/>
            <a:r>
              <a:rPr lang="en-US" altLang="en-US"/>
              <a:t>some do not function until after birth</a:t>
            </a:r>
          </a:p>
          <a:p>
            <a:pPr lvl="1"/>
            <a:r>
              <a:rPr lang="en-US" altLang="en-US"/>
              <a:t>when individual differences emerge</a:t>
            </a:r>
          </a:p>
          <a:p>
            <a:r>
              <a:rPr lang="en-US" altLang="en-US"/>
              <a:t>Body size influenced by environment</a:t>
            </a:r>
          </a:p>
          <a:p>
            <a:pPr lvl="1"/>
            <a:r>
              <a:rPr lang="en-US" altLang="en-US"/>
              <a:t>nutrition</a:t>
            </a:r>
          </a:p>
          <a:p>
            <a:pPr lvl="1"/>
            <a:r>
              <a:rPr lang="en-US" altLang="en-US"/>
              <a:t>uterus can also constrain or promote growth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Genes and environment 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Japanese-American infants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Smaller than European-American infants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genetics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But larger than Japanese national infants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dietary differences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STILL TRUE?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Higher socioeconomic status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Taller, heavier kids who grow faster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Professional 3 year olds: 1/2” taller</a:t>
            </a:r>
          </a:p>
          <a:p>
            <a:pPr lvl="4">
              <a:lnSpc>
                <a:spcPct val="90000"/>
              </a:lnSpc>
            </a:pPr>
            <a:r>
              <a:rPr altLang="en-US" dirty="0"/>
              <a:t>In England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E13B5-7BD8-66C5-4CA2-BDF5B8F5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3907"/>
          </a:xfrm>
        </p:spPr>
        <p:txBody>
          <a:bodyPr>
            <a:normAutofit/>
          </a:bodyPr>
          <a:lstStyle/>
          <a:p>
            <a:r>
              <a:rPr lang="en-US" dirty="0"/>
              <a:t>Pregnancy coffee &amp; child height…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D7FA4B-0DB6-7953-F977-B0267AC7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79" y="1561273"/>
            <a:ext cx="4910912" cy="3263504"/>
          </a:xfrm>
        </p:spPr>
        <p:txBody>
          <a:bodyPr/>
          <a:lstStyle/>
          <a:p>
            <a:r>
              <a:rPr lang="en-US"/>
              <a:t>At 4 </a:t>
            </a:r>
            <a:r>
              <a:rPr lang="en-US" dirty="0"/>
              <a:t>to 8 years, children of women with </a:t>
            </a:r>
            <a:r>
              <a:rPr lang="en-US"/>
              <a:t>low caffeine &amp; paraxanthine </a:t>
            </a:r>
            <a:r>
              <a:rPr lang="en-US" dirty="0"/>
              <a:t>during pregnancy were shorter </a:t>
            </a:r>
            <a:r>
              <a:rPr lang="en-US"/>
              <a:t>than children </a:t>
            </a:r>
            <a:r>
              <a:rPr lang="en-US" dirty="0"/>
              <a:t>of women who consumed </a:t>
            </a:r>
            <a:r>
              <a:rPr lang="en-US"/>
              <a:t>no caffeine, </a:t>
            </a:r>
            <a:r>
              <a:rPr lang="en-US" dirty="0"/>
              <a:t>with increasing gaps in height in a historical cohort </a:t>
            </a:r>
            <a:r>
              <a:rPr lang="en-US"/>
              <a:t>through 8 years.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AB3CB-7D85-8B4F-38E4-C5DC1FD8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68"/>
            <a:ext cx="3716079" cy="49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Historical increase in body size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+mj-lt"/>
              </a:rPr>
              <a:t>“Secular trend” </a:t>
            </a:r>
          </a:p>
          <a:p>
            <a:pPr marL="438912" indent="-3200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>
                <a:latin typeface="+mj-lt"/>
              </a:rPr>
              <a:t>24,070 5- to 17-year-old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children between 1973 and 1992 (Bogalusa,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La) </a:t>
            </a:r>
          </a:p>
          <a:p>
            <a:pPr marL="438912" indent="-3200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i="1" dirty="0">
                <a:latin typeface="+mj-lt"/>
              </a:rPr>
              <a:t>Height of schoolchildren increased .7 cm per decade 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+mj-lt"/>
              </a:rPr>
              <a:t>independent of race, sex, and age. 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+mj-lt"/>
              </a:rPr>
              <a:t>decrease in short children (&lt;10th %</a:t>
            </a:r>
            <a:r>
              <a:rPr lang="en-US" sz="2000" dirty="0" err="1">
                <a:latin typeface="+mj-lt"/>
              </a:rPr>
              <a:t>ile</a:t>
            </a:r>
            <a:r>
              <a:rPr lang="en-US" sz="2000" dirty="0">
                <a:latin typeface="+mj-lt"/>
              </a:rPr>
              <a:t>) 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+mj-lt"/>
              </a:rPr>
              <a:t>Most among preadolescents, blacks, boys, 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>
                <a:latin typeface="+mj-lt"/>
              </a:rPr>
              <a:t>not seen among the 15- to 17-year-old children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latin typeface="+mj-lt"/>
              </a:rPr>
              <a:t>may reflect</a:t>
            </a:r>
            <a:r>
              <a:rPr lang="en-US" baseline="30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an acceleration of maturation. 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050" dirty="0">
                <a:latin typeface="+mj-lt"/>
              </a:rPr>
              <a:t>David S. Freedman; Laura </a:t>
            </a:r>
            <a:r>
              <a:rPr lang="en-US" sz="1050" dirty="0" err="1">
                <a:latin typeface="+mj-lt"/>
              </a:rPr>
              <a:t>Kettel</a:t>
            </a:r>
            <a:r>
              <a:rPr lang="en-US" sz="1050" dirty="0">
                <a:latin typeface="+mj-lt"/>
              </a:rPr>
              <a:t> Khan; Mary K. </a:t>
            </a:r>
            <a:r>
              <a:rPr lang="en-US" sz="1050" dirty="0" err="1">
                <a:latin typeface="+mj-lt"/>
              </a:rPr>
              <a:t>Serdula</a:t>
            </a:r>
            <a:r>
              <a:rPr lang="en-US" sz="1050" dirty="0">
                <a:latin typeface="+mj-lt"/>
              </a:rPr>
              <a:t>; </a:t>
            </a:r>
            <a:r>
              <a:rPr lang="en-US" sz="1050" dirty="0" err="1">
                <a:latin typeface="+mj-lt"/>
              </a:rPr>
              <a:t>Sathanur</a:t>
            </a:r>
            <a:r>
              <a:rPr lang="en-US" sz="1050" dirty="0">
                <a:latin typeface="+mj-lt"/>
              </a:rPr>
              <a:t> R. </a:t>
            </a:r>
            <a:r>
              <a:rPr lang="en-US" sz="1050" dirty="0" err="1">
                <a:latin typeface="+mj-lt"/>
              </a:rPr>
              <a:t>Srinivasan</a:t>
            </a:r>
            <a:r>
              <a:rPr lang="en-US" sz="1050" dirty="0">
                <a:latin typeface="+mj-lt"/>
              </a:rPr>
              <a:t>; Gerald S. Berenson</a:t>
            </a:r>
            <a:br>
              <a:rPr lang="en-US" sz="1050" dirty="0">
                <a:latin typeface="+mj-lt"/>
              </a:rPr>
            </a:br>
            <a:r>
              <a:rPr lang="en-US" sz="1050" b="1" dirty="0">
                <a:latin typeface="+mj-lt"/>
              </a:rPr>
              <a:t>Secular Trends in Height Among Children During 2 Decades: The Bogalusa Heart Study</a:t>
            </a:r>
            <a:br>
              <a:rPr lang="en-US" sz="1050" dirty="0">
                <a:latin typeface="+mj-lt"/>
              </a:rPr>
            </a:br>
            <a:r>
              <a:rPr lang="en-US" sz="800" dirty="0">
                <a:latin typeface="+mj-lt"/>
              </a:rPr>
              <a:t>Arch </a:t>
            </a:r>
            <a:r>
              <a:rPr lang="en-US" sz="800" dirty="0" err="1">
                <a:latin typeface="+mj-lt"/>
              </a:rPr>
              <a:t>Pediatr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err="1">
                <a:latin typeface="+mj-lt"/>
              </a:rPr>
              <a:t>Adolesc</a:t>
            </a:r>
            <a:r>
              <a:rPr lang="en-US" sz="800" dirty="0">
                <a:latin typeface="+mj-lt"/>
              </a:rPr>
              <a:t> Med 2000 154: 155-161 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Overview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What is </a:t>
            </a:r>
            <a:r>
              <a:rPr lang="en-US" altLang="en-US" sz="2400" dirty="0" err="1"/>
              <a:t>neoteny</a:t>
            </a:r>
            <a:r>
              <a:rPr lang="en-US" altLang="en-US" sz="2400" dirty="0"/>
              <a:t>? 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What is the basic patterns of physical growth in infancy?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How do genes and environment influence growth? 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What are the differences between individual and group growth curves? 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List some major milestones and range of age of acquisition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What are some differences in the ordering of these milestones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Why do babies fall into gaps? What is the sway model?</a:t>
            </a:r>
          </a:p>
          <a:p>
            <a:pPr lvl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dirty="0"/>
              <a:t>Does mastering one milestone influence postural control in another?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How do infants and mothers move around together?</a:t>
            </a:r>
          </a:p>
          <a:p>
            <a:pPr lvl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dirty="0"/>
              <a:t>Who leads?</a:t>
            </a:r>
          </a:p>
          <a:p>
            <a:pPr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400" dirty="0"/>
              <a:t>How do infants learn how to cruise?</a:t>
            </a:r>
          </a:p>
          <a:p>
            <a:pPr lvl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dirty="0"/>
              <a:t>Is development the loss of variability?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Rapid, decelerating growth: Length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Birth length 20”</a:t>
            </a:r>
          </a:p>
          <a:p>
            <a:pPr lvl="1"/>
            <a:r>
              <a:rPr lang="en-US" altLang="en-US" sz="2400"/>
              <a:t>add 10” by one year</a:t>
            </a:r>
          </a:p>
          <a:p>
            <a:pPr lvl="4"/>
            <a:endParaRPr altLang="en-US" sz="1800"/>
          </a:p>
          <a:p>
            <a:pPr lvl="1"/>
            <a:r>
              <a:rPr lang="en-US" altLang="en-US" sz="2400"/>
              <a:t>add 5” more by  2 years</a:t>
            </a:r>
          </a:p>
          <a:p>
            <a:pPr lvl="4"/>
            <a:endParaRPr altLang="en-US" sz="1800"/>
          </a:p>
          <a:p>
            <a:pPr lvl="1"/>
            <a:endParaRPr lang="en-US" altLang="en-US" sz="2400"/>
          </a:p>
          <a:p>
            <a:pPr lvl="1"/>
            <a:r>
              <a:rPr lang="en-US" altLang="en-US" sz="2400">
                <a:solidFill>
                  <a:schemeClr val="accent1"/>
                </a:solidFill>
              </a:rPr>
              <a:t>Two year height approximately 1/2 adult height</a:t>
            </a:r>
          </a:p>
          <a:p>
            <a:endParaRPr lang="en-US" altLang="en-US" sz="2800"/>
          </a:p>
        </p:txBody>
      </p:sp>
      <p:sp>
        <p:nvSpPr>
          <p:cNvPr id="6144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614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140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7947025" y="2506663"/>
            <a:ext cx="434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Boys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Rapid, decelerating growth:</a:t>
            </a:r>
            <a:br>
              <a:rPr lang="en-US" altLang="en-US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Weight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Newborn girl (7.25 lbs.)</a:t>
            </a:r>
          </a:p>
          <a:p>
            <a:pPr lvl="1"/>
            <a:r>
              <a:rPr lang="en-US" altLang="en-US" sz="2000"/>
              <a:t>Gain 1.3 pounds per month for the first 6 months</a:t>
            </a:r>
          </a:p>
          <a:p>
            <a:pPr lvl="2"/>
            <a:r>
              <a:rPr lang="en-US" altLang="en-US" sz="1800"/>
              <a:t>100% bigger</a:t>
            </a:r>
          </a:p>
          <a:p>
            <a:pPr lvl="3"/>
            <a:r>
              <a:rPr lang="en-US" altLang="en-US" sz="1600"/>
              <a:t>Double birth weight </a:t>
            </a:r>
          </a:p>
          <a:p>
            <a:pPr lvl="1"/>
            <a:r>
              <a:rPr lang="en-US" altLang="en-US" sz="2000"/>
              <a:t>Then 1 pound per month through 12 months</a:t>
            </a:r>
          </a:p>
          <a:p>
            <a:pPr lvl="2"/>
            <a:r>
              <a:rPr lang="en-US" altLang="en-US" sz="1800"/>
              <a:t>50% bigger</a:t>
            </a:r>
          </a:p>
          <a:p>
            <a:pPr lvl="3"/>
            <a:r>
              <a:rPr lang="en-US" altLang="en-US" sz="1600"/>
              <a:t>Triple birth weight</a:t>
            </a:r>
          </a:p>
          <a:p>
            <a:pPr lvl="1"/>
            <a:r>
              <a:rPr lang="en-US" altLang="en-US" sz="2000"/>
              <a:t>Then less than a half a pound per month through 36 months</a:t>
            </a:r>
          </a:p>
        </p:txBody>
      </p:sp>
      <p:sp>
        <p:nvSpPr>
          <p:cNvPr id="6349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634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3432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8366125" y="1852613"/>
            <a:ext cx="4730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Girls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Group curves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Large samples</a:t>
            </a:r>
          </a:p>
          <a:p>
            <a:pPr lvl="1"/>
            <a:r>
              <a:rPr lang="en-US" altLang="en-US"/>
              <a:t>Many children at a given age (e.g., 3 months)</a:t>
            </a:r>
          </a:p>
          <a:p>
            <a:pPr lvl="1"/>
            <a:r>
              <a:rPr lang="en-US" altLang="en-US"/>
              <a:t>Find median (50th %ile), %s</a:t>
            </a:r>
          </a:p>
          <a:p>
            <a:pPr lvl="2"/>
            <a:r>
              <a:rPr lang="en-US" altLang="en-US"/>
              <a:t>e.g. at 17 months, only 5% &lt; 75 cm.</a:t>
            </a:r>
          </a:p>
          <a:p>
            <a:pPr lvl="1"/>
            <a:r>
              <a:rPr lang="en-US" altLang="en-US"/>
              <a:t>Longitudinal data may have been collected</a:t>
            </a:r>
          </a:p>
          <a:p>
            <a:pPr lvl="2"/>
            <a:r>
              <a:rPr lang="en-US" altLang="en-US"/>
              <a:t>but at monthly intervals</a:t>
            </a:r>
          </a:p>
          <a:p>
            <a:r>
              <a:rPr lang="en-US" altLang="en-US"/>
              <a:t>What does individual growth in length look like?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Common view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Individual follows continuous growth curves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Portrait of group </a:t>
            </a:r>
            <a:r>
              <a:rPr lang="en-US" altLang="en-US" i="1"/>
              <a:t>is </a:t>
            </a:r>
            <a:r>
              <a:rPr lang="en-US" altLang="en-US"/>
              <a:t>portrait of individual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1"/>
                </a:solidFill>
              </a:rPr>
              <a:t>But parents report of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growing by leaps and bounds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growth spurts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growing overnight</a:t>
            </a:r>
            <a:endParaRPr lang="en-US" altLang="en-US">
              <a:solidFill>
                <a:schemeClr val="accent1"/>
              </a:solidFill>
            </a:endParaRPr>
          </a:p>
          <a:p>
            <a:pPr lvl="4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altLang="en-US" sz="3200">
                <a:solidFill>
                  <a:schemeClr val="accent1"/>
                </a:solidFill>
              </a:rPr>
              <a:t>			were dismissed</a:t>
            </a:r>
            <a:endParaRPr altLang="en-US">
              <a:solidFill>
                <a:schemeClr val="accent1"/>
              </a:solidFill>
            </a:endParaRP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One child’s growth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013">
            <a:off x="911225" y="1511300"/>
            <a:ext cx="343376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Saltatory growth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Lampl measures length/height</a:t>
            </a:r>
          </a:p>
          <a:p>
            <a:pPr lvl="1"/>
            <a:r>
              <a:rPr lang="en-US" altLang="en-US"/>
              <a:t>3 samples of babies</a:t>
            </a:r>
          </a:p>
          <a:p>
            <a:pPr lvl="1"/>
            <a:r>
              <a:rPr lang="en-US" altLang="en-US"/>
              <a:t>every two weeks, weekly, daily</a:t>
            </a:r>
          </a:p>
          <a:p>
            <a:pPr lvl="1"/>
            <a:r>
              <a:rPr lang="en-US" altLang="en-US"/>
              <a:t>same pattern in all groups</a:t>
            </a:r>
          </a:p>
          <a:p>
            <a:pPr lvl="1"/>
            <a:r>
              <a:rPr lang="en-US" altLang="en-US"/>
              <a:t>re-measures for reliability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Growth jumps or spurts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Growth occurs in spurts,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jumps of almost a cm. (.9)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separated by periods of no growth [stasis]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of 2 to 15 days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Total growth is sum of spurts </a:t>
            </a:r>
          </a:p>
          <a:p>
            <a:pPr>
              <a:lnSpc>
                <a:spcPct val="90000"/>
              </a:lnSpc>
            </a:pPr>
            <a:r>
              <a:rPr lang="en-US" altLang="en-US"/>
              <a:t>Longer stasis continues, more likelihood of a spurt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spurts aperiodic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Saltatory growth is the rule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prenatal</a:t>
            </a:r>
          </a:p>
          <a:p>
            <a:r>
              <a:rPr lang="en-US" altLang="en-US"/>
              <a:t>infant</a:t>
            </a:r>
          </a:p>
          <a:p>
            <a:r>
              <a:rPr lang="en-US" altLang="en-US"/>
              <a:t>child</a:t>
            </a:r>
          </a:p>
          <a:p>
            <a:r>
              <a:rPr lang="en-US" altLang="en-US"/>
              <a:t>adolescent</a:t>
            </a:r>
          </a:p>
          <a:p>
            <a:pPr lvl="1"/>
            <a:endParaRPr lang="en-US" altLang="en-US"/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Prenatal growth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381125"/>
            <a:ext cx="52482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Postnatal growth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381125"/>
            <a:ext cx="5019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Body and Brain Growth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Cell division</a:t>
            </a:r>
          </a:p>
          <a:p>
            <a:pPr lvl="1"/>
            <a:r>
              <a:rPr lang="en-US" altLang="en-US"/>
              <a:t>Mostly prenatal</a:t>
            </a:r>
          </a:p>
          <a:p>
            <a:r>
              <a:rPr lang="en-US" altLang="en-US"/>
              <a:t>After birth </a:t>
            </a:r>
          </a:p>
          <a:p>
            <a:pPr lvl="1"/>
            <a:r>
              <a:rPr lang="en-US" altLang="en-US"/>
              <a:t>Enlargement of existing cells</a:t>
            </a:r>
          </a:p>
          <a:p>
            <a:pPr lvl="1"/>
            <a:r>
              <a:rPr lang="en-US" altLang="en-US"/>
              <a:t>Though new cells are also formed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Childhood growth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381125"/>
            <a:ext cx="48863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Adolescent growth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81125"/>
            <a:ext cx="4686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Individual differences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381125"/>
            <a:ext cx="5353050" cy="491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Freeform 6"/>
          <p:cNvSpPr>
            <a:spLocks/>
          </p:cNvSpPr>
          <p:nvPr/>
        </p:nvSpPr>
        <p:spPr bwMode="auto">
          <a:xfrm>
            <a:off x="3048000" y="2590800"/>
            <a:ext cx="4419600" cy="2209800"/>
          </a:xfrm>
          <a:custGeom>
            <a:avLst/>
            <a:gdLst>
              <a:gd name="T0" fmla="*/ 0 w 2784"/>
              <a:gd name="T1" fmla="*/ 2147483646 h 1392"/>
              <a:gd name="T2" fmla="*/ 2147483646 w 2784"/>
              <a:gd name="T3" fmla="*/ 0 h 1392"/>
              <a:gd name="T4" fmla="*/ 0 60000 65536"/>
              <a:gd name="T5" fmla="*/ 0 60000 65536"/>
              <a:gd name="T6" fmla="*/ 0 w 2784"/>
              <a:gd name="T7" fmla="*/ 0 h 1392"/>
              <a:gd name="T8" fmla="*/ 2784 w 2784"/>
              <a:gd name="T9" fmla="*/ 1392 h 1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4" h="1392">
                <a:moveTo>
                  <a:pt x="0" y="1392"/>
                </a:moveTo>
                <a:cubicBezTo>
                  <a:pt x="1160" y="812"/>
                  <a:pt x="2320" y="232"/>
                  <a:pt x="2784" y="0"/>
                </a:cubicBezTo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Growth occurs at the epiphyses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growth centers in the bones where new cartilage cells are produced &amp; gradually harden</a:t>
            </a:r>
          </a:p>
          <a:p>
            <a:r>
              <a:rPr lang="en-US" altLang="en-US"/>
              <a:t>as growth continues, the epiphyses thin &amp; disappear &amp; no more growth of the bone is possible</a:t>
            </a:r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Practical consequences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Fussiness and hunger during growth periods</a:t>
            </a:r>
          </a:p>
          <a:p>
            <a:r>
              <a:rPr lang="en-US" altLang="en-US"/>
              <a:t>Sleep patterns</a:t>
            </a:r>
          </a:p>
          <a:p>
            <a:pPr lvl="1"/>
            <a:r>
              <a:rPr lang="en-US" altLang="en-US"/>
              <a:t>less before, more during?</a:t>
            </a:r>
          </a:p>
          <a:p>
            <a:endParaRPr lang="en-US" altLang="en-US"/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Developmental moral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5867400" cy="4114800"/>
          </a:xfrm>
        </p:spPr>
        <p:txBody>
          <a:bodyPr/>
          <a:lstStyle/>
          <a:p>
            <a:r>
              <a:rPr lang="en-US" altLang="en-US" sz="2800"/>
              <a:t>If you’re interested in individual growth, </a:t>
            </a:r>
            <a:r>
              <a:rPr lang="en-US" altLang="en-US" sz="2800" b="1" i="1"/>
              <a:t>look at the growth of individuals!</a:t>
            </a:r>
          </a:p>
          <a:p>
            <a:r>
              <a:rPr lang="en-US" altLang="en-US" sz="2800"/>
              <a:t>If change occurs between two time points, o</a:t>
            </a:r>
            <a:r>
              <a:rPr lang="en-US" altLang="en-US" sz="2800" b="1" i="1"/>
              <a:t>bserve frequently during this period to describe the form development takes.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92165" name="Picture 2" descr="An external file that holds a picture, illustration, etc.&#10;Object name is nihms-99117-f0001.jpg Object name is nihms-99117-f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600200"/>
            <a:ext cx="2355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-390525" y="785812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Long-term = smooth; short-term = choppy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Growth hormone treatment for short stature children?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Growth principles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/>
              <a:t>Cephalocaudal trend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pattern of physical growth &amp; motor control</a:t>
            </a:r>
          </a:p>
          <a:p>
            <a:pPr lvl="1"/>
            <a:r>
              <a:rPr lang="en-US" altLang="en-US" sz="2400"/>
              <a:t>proceeds from head to tail; </a:t>
            </a:r>
          </a:p>
          <a:p>
            <a:pPr lvl="2"/>
            <a:r>
              <a:rPr lang="en-US" altLang="en-US" sz="2000"/>
              <a:t>growth of head &amp; chest before trunk &amp; legs</a:t>
            </a:r>
          </a:p>
          <a:p>
            <a:r>
              <a:rPr lang="en-US" altLang="en-US" sz="2800" i="1"/>
              <a:t>Proximodistal trend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pattern of physical growth &amp; motor control proceeds from </a:t>
            </a:r>
          </a:p>
          <a:p>
            <a:pPr lvl="2"/>
            <a:r>
              <a:rPr lang="en-US" altLang="en-US" sz="2000"/>
              <a:t>the center of the body outward; </a:t>
            </a:r>
          </a:p>
          <a:p>
            <a:pPr lvl="3"/>
            <a:r>
              <a:rPr lang="en-US" altLang="en-US" sz="1600"/>
              <a:t>growth of the arms &amp; legs before hands &amp; feet</a:t>
            </a:r>
          </a:p>
        </p:txBody>
      </p:sp>
      <p:sp>
        <p:nvSpPr>
          <p:cNvPr id="962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800">
                <a:solidFill>
                  <a:schemeClr val="accent1">
                    <a:satMod val="150000"/>
                  </a:schemeClr>
                </a:solidFill>
              </a:rPr>
              <a:t>What is the Shape of Developmental Change?</a:t>
            </a:r>
            <a:br>
              <a:rPr lang="en-US" altLang="en-US" sz="380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en-US" sz="2800">
                <a:solidFill>
                  <a:schemeClr val="accent1">
                    <a:satMod val="150000"/>
                  </a:schemeClr>
                </a:solidFill>
              </a:rPr>
              <a:t>Adolph et al, 2008</a:t>
            </a:r>
            <a:endParaRPr lang="en-US" altLang="en-US" sz="38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6248400" cy="525780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Developmental trajectories take many forms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Accurate depiction of trajectory depends on sampling rate of observations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“Microgenetic method” – small time intervals to observe developmental process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Overly large sampling intervals can distort shape of change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produce errors in estimating onset ages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inaccurate picture of developmental trajectory</a:t>
            </a:r>
          </a:p>
        </p:txBody>
      </p:sp>
      <p:sp>
        <p:nvSpPr>
          <p:cNvPr id="9830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Gangi</a:t>
            </a:r>
          </a:p>
        </p:txBody>
      </p:sp>
      <p:pic>
        <p:nvPicPr>
          <p:cNvPr id="98309" name="Picture 2" descr="An external file that holds a picture, illustration, etc.&#10;Object name is nihms-99117-f0001.jpg Object name is nihms-99117-f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355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Sampling rate can misrepresent both form &amp; age of development</a:t>
            </a:r>
          </a:p>
        </p:txBody>
      </p:sp>
      <p:pic>
        <p:nvPicPr>
          <p:cNvPr id="1003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485900"/>
            <a:ext cx="6453187" cy="4686300"/>
          </a:xfrm>
          <a:noFill/>
        </p:spPr>
      </p:pic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Infancy is a period of rapid, decelerating physical growth.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Rapid, decelerating growth characterizes</a:t>
            </a:r>
          </a:p>
          <a:p>
            <a:pPr lvl="1"/>
            <a:r>
              <a:rPr lang="en-US" altLang="en-US" b="1"/>
              <a:t>Head circumference</a:t>
            </a:r>
          </a:p>
          <a:p>
            <a:pPr lvl="1"/>
            <a:r>
              <a:rPr lang="en-US" altLang="en-US"/>
              <a:t>Body length</a:t>
            </a:r>
          </a:p>
          <a:p>
            <a:pPr lvl="1"/>
            <a:r>
              <a:rPr lang="en-US" altLang="en-US"/>
              <a:t>Weight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Present study: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 rtlCol="0">
            <a:normAutofit fontScale="850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Measured impact of varying sampling rates on sensitivity for detecting developmental trajectories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Parent-completed daily checklist for gross motor skills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Software simulated sampling at longer intervals by selecting points at 2 to 31 day intervals for each skill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Most skills showed variable acquisition period before stable performance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Small increases in sampling interval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less sensitivity to variability 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/>
              <a:t>(drops off quickly at intervals longer than 2-3 days)</a:t>
            </a:r>
          </a:p>
          <a:p>
            <a:pPr marL="342900" lvl="1" indent="-342900" fontAlgn="auto">
              <a:spcAft>
                <a:spcPts val="0"/>
              </a:spcAft>
              <a:buFont typeface="Monotype Sorts" pitchFamily="2" charset="2"/>
              <a:buChar char="n"/>
              <a:defRPr/>
            </a:pPr>
            <a:r>
              <a:rPr lang="en-US" dirty="0"/>
              <a:t>Skills with variable trajectories appeared as single, step-like transitions</a:t>
            </a:r>
          </a:p>
          <a:p>
            <a:pPr marL="342900" lvl="1" indent="-342900" fontAlgn="auto">
              <a:spcAft>
                <a:spcPts val="0"/>
              </a:spcAft>
              <a:buFont typeface="Monotype Sorts" pitchFamily="2" charset="2"/>
              <a:buChar char="n"/>
              <a:defRPr/>
            </a:pPr>
            <a:r>
              <a:rPr lang="en-US" dirty="0"/>
              <a:t>Increased interval length also increased errors in age of onset, mostly delays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1024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Gangi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Guidelines for determining sample rates: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Determine the base rate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Estimating the typical rate a skill is expressed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Find the acquisition period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Preliminary investigation using larger sample intervals can help identify approximate time span to examine more closely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Sample as small as you can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Sample at the minimum practicable interval, especially around acquisition period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Look before the onset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Estimates of onset ages may produce delay errors, so dense sampling should include the time before the estimated onset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Look for changes in variability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Variable trajectories will show fluctuations before stable performance level</a:t>
            </a:r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Gangi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Motor development	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Overall patterns</a:t>
            </a:r>
          </a:p>
          <a:p>
            <a:r>
              <a:rPr lang="en-US" altLang="en-US"/>
              <a:t>Individual differences</a:t>
            </a:r>
          </a:p>
          <a:p>
            <a:r>
              <a:rPr lang="en-US" altLang="en-US"/>
              <a:t>Individual development</a:t>
            </a:r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Motor milestones</a:t>
            </a:r>
          </a:p>
        </p:txBody>
      </p:sp>
      <p:sp>
        <p:nvSpPr>
          <p:cNvPr id="1085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85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810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Overall Motor Milestones</a:t>
            </a:r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750"/>
            <a:ext cx="83058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Individual differences</a:t>
            </a:r>
            <a:b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(in crawling onset)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4300"/>
            <a:ext cx="72390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228600" y="6019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WHO Motor Development Study: Windows of achievement for six gross motor development milestones. WHO MULTICENTRE GROWTH REFERENCE STUDY GROUP.Acta Pædiatrica, 2006; Suppl 450: 86/95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305800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Individual variability in locomotion</a:t>
            </a:r>
            <a:br>
              <a:rPr lang="en-US" altLang="en-US">
                <a:solidFill>
                  <a:schemeClr val="accent1">
                    <a:satMod val="150000"/>
                  </a:schemeClr>
                </a:solidFill>
              </a:rPr>
            </a:br>
            <a:endParaRPr lang="en-US" alt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543800" cy="4114800"/>
          </a:xfrm>
        </p:spPr>
        <p:txBody>
          <a:bodyPr/>
          <a:lstStyle/>
          <a:p>
            <a:r>
              <a:rPr lang="en-US" altLang="en-US" sz="2800" dirty="0"/>
              <a:t>Different ways to crawl</a:t>
            </a:r>
          </a:p>
          <a:p>
            <a:pPr lvl="2"/>
            <a:r>
              <a:rPr lang="en-US" altLang="en-US" sz="1800" dirty="0"/>
              <a:t>Standard: </a:t>
            </a:r>
            <a:r>
              <a:rPr lang="en-US" altLang="en-US" sz="1800" dirty="0">
                <a:hlinkClick r:id="rId5"/>
              </a:rPr>
              <a:t>http://www.youtube.com/watch?v=Q6lfP6fpjDI</a:t>
            </a:r>
            <a:r>
              <a:rPr lang="en-US" altLang="en-US" sz="1800" dirty="0">
                <a:hlinkClick r:id="rId6"/>
              </a:rPr>
              <a:t> </a:t>
            </a:r>
            <a:r>
              <a:rPr lang="en-US" altLang="en-US" sz="1800" dirty="0"/>
              <a:t>nonstandard: </a:t>
            </a:r>
            <a:r>
              <a:rPr lang="en-US" altLang="en-US" sz="1800" dirty="0">
                <a:hlinkClick r:id="rId7"/>
              </a:rPr>
              <a:t>http://www.youtube.com/watch?v=bh_ABVxpBsQ</a:t>
            </a:r>
            <a:endParaRPr lang="en-US" altLang="en-US" sz="1800" dirty="0">
              <a:hlinkClick r:id="rId6"/>
            </a:endParaRPr>
          </a:p>
          <a:p>
            <a:pPr lvl="2"/>
            <a:r>
              <a:rPr lang="en-US" altLang="en-US" sz="1800" baseline="-25000" dirty="0"/>
              <a:t>Elephant Walk</a:t>
            </a:r>
            <a:r>
              <a:rPr lang="en-US" altLang="en-US" sz="1800" b="1" baseline="-25000" dirty="0"/>
              <a:t>:</a:t>
            </a:r>
            <a:r>
              <a:rPr lang="en-US" altLang="en-US" sz="1800" baseline="-25000" dirty="0"/>
              <a:t> </a:t>
            </a:r>
            <a:endParaRPr lang="en-US" altLang="en-US" sz="1800" baseline="-25000" dirty="0">
              <a:hlinkClick r:id="rId6"/>
            </a:endParaRPr>
          </a:p>
          <a:p>
            <a:r>
              <a:rPr lang="en-US" altLang="en-US" sz="2800" dirty="0"/>
              <a:t>Early Walks</a:t>
            </a:r>
          </a:p>
          <a:p>
            <a:pPr lvl="1"/>
            <a:r>
              <a:rPr lang="en-US" altLang="en-US" sz="1800" dirty="0">
                <a:hlinkClick r:id="rId6"/>
              </a:rPr>
              <a:t>http://www.youtube.com/watch?v=zjKVcpCSTk0&amp;feature=related</a:t>
            </a:r>
            <a:r>
              <a:rPr lang="en-US" altLang="en-US" sz="1800" dirty="0"/>
              <a:t> </a:t>
            </a:r>
          </a:p>
          <a:p>
            <a:pPr lvl="1"/>
            <a:r>
              <a:rPr lang="en-US" altLang="en-US" sz="2000" dirty="0">
                <a:hlinkClick r:id="rId8"/>
              </a:rPr>
              <a:t>http://www.youtube.com/watch?v=6tGXp8km9AY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>
                <a:hlinkClick r:id="rId9"/>
              </a:rPr>
              <a:t>http://www.youtube.com/watch?v=La2Vg9pr13g</a:t>
            </a:r>
            <a:r>
              <a:rPr lang="en-US" altLang="en-US" sz="2000" dirty="0"/>
              <a:t>--</a:t>
            </a:r>
            <a:r>
              <a:rPr lang="en-US" altLang="en-US" sz="2000" b="1" dirty="0"/>
              <a:t>NYU Infant Action Lab - Infant walking around our playroom with an eye tracker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1469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24280"/>
            <a:ext cx="32766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Learning in motor development</a:t>
            </a:r>
          </a:p>
        </p:txBody>
      </p:sp>
      <p:sp>
        <p:nvSpPr>
          <p:cNvPr id="1167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167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664700"/>
            <a:ext cx="4676775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80"/>
            <a:ext cx="5419049" cy="67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457200" y="44196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/>
              <a:t>The gap video:</a:t>
            </a:r>
          </a:p>
          <a:p>
            <a:r>
              <a:rPr lang="en-US" altLang="en-US" sz="1100" dirty="0"/>
              <a:t>https://www.youtube.com/watch?v=1MIyjUo-zF0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Does sitting help crawling?</a:t>
            </a:r>
          </a:p>
        </p:txBody>
      </p:sp>
      <p:sp>
        <p:nvSpPr>
          <p:cNvPr id="1208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2224" r="50006" b="12987"/>
          <a:stretch>
            <a:fillRect/>
          </a:stretch>
        </p:blipFill>
        <p:spPr bwMode="auto">
          <a:xfrm>
            <a:off x="914400" y="1752600"/>
            <a:ext cx="73914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3886200"/>
            <a:ext cx="372903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“Babies avoided reaching over risky gaps in the sitting posture but fell into risky gaps while attempting to reach in the crawling posture…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6244987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altLang="en-US" sz="1400" dirty="0"/>
              <a:t>K. Adolph (2000) . Specificity of Learning: Why Infants Fall Over a Veritable Cliff . Psychological Science 11 (4), 290–295.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Fewer errors sitting than crawling</a:t>
            </a:r>
          </a:p>
        </p:txBody>
      </p:sp>
      <p:sp>
        <p:nvSpPr>
          <p:cNvPr id="1249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24377" r="11998" b="13127"/>
          <a:stretch>
            <a:fillRect/>
          </a:stretch>
        </p:blipFill>
        <p:spPr bwMode="auto">
          <a:xfrm>
            <a:off x="762000" y="1828800"/>
            <a:ext cx="790892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F9B3E53-6977-4319-B030-75D3420C47C1}"/>
              </a:ext>
            </a:extLst>
          </p:cNvPr>
          <p:cNvSpPr txBox="1">
            <a:spLocks noChangeArrowheads="1"/>
          </p:cNvSpPr>
          <p:nvPr/>
        </p:nvSpPr>
        <p:spPr>
          <a:xfrm>
            <a:off x="6705600" y="4343400"/>
            <a:ext cx="2133600" cy="45719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accent1">
                    <a:satMod val="150000"/>
                  </a:schemeClr>
                </a:solidFill>
              </a:rPr>
              <a:t>6 infants crawled into a .9 m gap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8818" y="2076450"/>
            <a:ext cx="3388517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Rapid, decelerating growth:</a:t>
            </a:r>
            <a:b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Head circumference</a:t>
            </a: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1219200" y="56626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Birth 13.75”</a:t>
            </a:r>
          </a:p>
        </p:txBody>
      </p: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2743200" y="4953000"/>
            <a:ext cx="135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6 mos.. 17”</a:t>
            </a:r>
          </a:p>
        </p:txBody>
      </p:sp>
      <p:sp>
        <p:nvSpPr>
          <p:cNvPr id="32775" name="Rectangle 1031"/>
          <p:cNvSpPr>
            <a:spLocks noChangeArrowheads="1"/>
          </p:cNvSpPr>
          <p:nvPr/>
        </p:nvSpPr>
        <p:spPr bwMode="auto">
          <a:xfrm>
            <a:off x="2895600" y="5715000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12 mos. 18”</a:t>
            </a:r>
          </a:p>
        </p:txBody>
      </p:sp>
      <p:sp>
        <p:nvSpPr>
          <p:cNvPr id="32776" name="Rectangle 1032"/>
          <p:cNvSpPr>
            <a:spLocks noChangeArrowheads="1"/>
          </p:cNvSpPr>
          <p:nvPr/>
        </p:nvSpPr>
        <p:spPr bwMode="auto">
          <a:xfrm>
            <a:off x="4800600" y="4876800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24 mos. 19”</a:t>
            </a:r>
          </a:p>
        </p:txBody>
      </p:sp>
      <p:sp>
        <p:nvSpPr>
          <p:cNvPr id="32777" name="Line 1034"/>
          <p:cNvSpPr>
            <a:spLocks noChangeShapeType="1"/>
          </p:cNvSpPr>
          <p:nvPr/>
        </p:nvSpPr>
        <p:spPr bwMode="auto">
          <a:xfrm flipV="1">
            <a:off x="2133600" y="56388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35"/>
          <p:cNvSpPr>
            <a:spLocks noChangeShapeType="1"/>
          </p:cNvSpPr>
          <p:nvPr/>
        </p:nvSpPr>
        <p:spPr bwMode="auto">
          <a:xfrm>
            <a:off x="3048000" y="5257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036"/>
          <p:cNvSpPr>
            <a:spLocks noChangeShapeType="1"/>
          </p:cNvSpPr>
          <p:nvPr/>
        </p:nvSpPr>
        <p:spPr bwMode="auto">
          <a:xfrm>
            <a:off x="3276600" y="548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037"/>
          <p:cNvSpPr>
            <a:spLocks noChangeShapeType="1"/>
          </p:cNvSpPr>
          <p:nvPr/>
        </p:nvSpPr>
        <p:spPr bwMode="auto">
          <a:xfrm>
            <a:off x="5410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038"/>
          <p:cNvSpPr>
            <a:spLocks noChangeShapeType="1"/>
          </p:cNvSpPr>
          <p:nvPr/>
        </p:nvSpPr>
        <p:spPr bwMode="auto">
          <a:xfrm>
            <a:off x="5410200" y="5257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2A1F2BC1-C35A-497B-B1D3-7EEDF760323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8" name="Picture 4" descr="Head Circumference for Girls, Birth to 36 Months">
            <a:extLst>
              <a:ext uri="{FF2B5EF4-FFF2-40B4-BE49-F238E27FC236}">
                <a16:creationId xmlns:a16="http://schemas.microsoft.com/office/drawing/2014/main" id="{290FECCB-A1E6-4885-A5F5-1332EEE5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0"/>
            <a:ext cx="4975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5890"/>
            <a:ext cx="9144000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  <a:t>Does one motor milestone </a:t>
            </a:r>
            <a:b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  <a:t>help another?</a:t>
            </a:r>
          </a:p>
        </p:txBody>
      </p:sp>
      <p:sp>
        <p:nvSpPr>
          <p:cNvPr id="1187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4363"/>
            <a:ext cx="3429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304800" y="51816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4"/>
            <a:r>
              <a:rPr lang="en-US" altLang="en-US" sz="1400" dirty="0">
                <a:solidFill>
                  <a:schemeClr val="bg1"/>
                </a:solidFill>
              </a:rPr>
              <a:t>Karen E. Adolph (2000) . Specificity of Learning: Why Infants Fall Over a Veritable Cliff . Psychological Science 11 (4), 290–295. </a:t>
            </a:r>
          </a:p>
        </p:txBody>
      </p:sp>
      <p:sp>
        <p:nvSpPr>
          <p:cNvPr id="2" name="Rectangle 1">
            <a:hlinkClick r:id="rId6"/>
            <a:extLst>
              <a:ext uri="{FF2B5EF4-FFF2-40B4-BE49-F238E27FC236}">
                <a16:creationId xmlns:a16="http://schemas.microsoft.com/office/drawing/2014/main" id="{6A32632C-900F-79F6-F629-F15C9ABBBCFD}"/>
              </a:ext>
            </a:extLst>
          </p:cNvPr>
          <p:cNvSpPr/>
          <p:nvPr/>
        </p:nvSpPr>
        <p:spPr>
          <a:xfrm>
            <a:off x="822325" y="202713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/>
              <a:t>The gap video:</a:t>
            </a:r>
          </a:p>
          <a:p>
            <a:r>
              <a:rPr lang="en-US" altLang="en-US" sz="1100" dirty="0"/>
              <a:t>https://www.youtube.com/watch?v=1MIyjUo-zF0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satMod val="150000"/>
                  </a:schemeClr>
                </a:solidFill>
              </a:rPr>
              <a:t>Each postural milestone is a different, modularly organized control system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…infants' adaptive avoidance responses are based on information about their postural stability relative to the gap size. 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the results belie previous accounts suggesting that avoidance of a disparity in depth of the ground surface depends on </a:t>
            </a:r>
            <a:r>
              <a:rPr lang="en-US" altLang="en-US" sz="3600" i="1" dirty="0"/>
              <a:t>general knowledge </a:t>
            </a:r>
            <a:r>
              <a:rPr lang="en-US" altLang="en-US" sz="3600" dirty="0"/>
              <a:t>such as fear of heights…’</a:t>
            </a:r>
          </a:p>
        </p:txBody>
      </p:sp>
      <p:sp>
        <p:nvSpPr>
          <p:cNvPr id="1228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6 infants crawled into a .9 m gap</a:t>
            </a:r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25316" b="18753"/>
          <a:stretch>
            <a:fillRect/>
          </a:stretch>
        </p:blipFill>
        <p:spPr bwMode="auto">
          <a:xfrm>
            <a:off x="715963" y="1905000"/>
            <a:ext cx="7666037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0" dirty="0"/>
              <a:t>When infants first acquired a new posture, they appeared oblivious to their limits …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212725" y="1563687"/>
            <a:ext cx="5181600" cy="4625975"/>
          </a:xfrm>
        </p:spPr>
        <p:txBody>
          <a:bodyPr/>
          <a:lstStyle/>
          <a:p>
            <a:r>
              <a:rPr lang="en-US" altLang="en-US" dirty="0"/>
              <a:t>In their first weeks of crawling and walking, infants plunged straight down impossibly steep slopes.</a:t>
            </a:r>
            <a:endParaRPr lang="en-US" altLang="en-US" dirty="0">
              <a:latin typeface="AdvBdw"/>
            </a:endParaRPr>
          </a:p>
          <a:p>
            <a:r>
              <a:rPr lang="en-US" altLang="en-US" dirty="0"/>
              <a:t>Over weeks of locomotor experience, they became more discerning and responses became more adaptive.</a:t>
            </a:r>
          </a:p>
        </p:txBody>
      </p:sp>
      <p:sp>
        <p:nvSpPr>
          <p:cNvPr id="1290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Messinger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76675"/>
            <a:ext cx="3429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9906" y="214406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Adolph, 2008</a:t>
            </a:r>
          </a:p>
        </p:txBody>
      </p:sp>
      <p:sp>
        <p:nvSpPr>
          <p:cNvPr id="3" name="Rectangle 2">
            <a:hlinkClick r:id="rId6"/>
            <a:extLst>
              <a:ext uri="{FF2B5EF4-FFF2-40B4-BE49-F238E27FC236}">
                <a16:creationId xmlns:a16="http://schemas.microsoft.com/office/drawing/2014/main" id="{90D9E8C9-1105-1DD2-7DE3-4F0906690F71}"/>
              </a:ext>
            </a:extLst>
          </p:cNvPr>
          <p:cNvSpPr/>
          <p:nvPr/>
        </p:nvSpPr>
        <p:spPr>
          <a:xfrm>
            <a:off x="4991100" y="163542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100" dirty="0"/>
              <a:t>The gap video:</a:t>
            </a:r>
          </a:p>
          <a:p>
            <a:r>
              <a:rPr lang="en-US" altLang="en-US" sz="1100" dirty="0"/>
              <a:t>https://www.youtube.com/watch?v=1MIyjUo-zF0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13 infants show calibrated sitting</a:t>
            </a:r>
            <a:br>
              <a:rPr lang="en-US" altLang="en-US">
                <a:solidFill>
                  <a:schemeClr val="accent1">
                    <a:satMod val="150000"/>
                  </a:schemeClr>
                </a:solidFill>
              </a:rPr>
            </a:br>
            <a:endParaRPr lang="en-US" alt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7505" r="7500" b="9377"/>
          <a:stretch>
            <a:fillRect/>
          </a:stretch>
        </p:blipFill>
        <p:spPr bwMode="auto">
          <a:xfrm>
            <a:off x="2286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accent1">
                    <a:satMod val="150000"/>
                  </a:schemeClr>
                </a:solidFill>
              </a:rPr>
              <a:t>Sway model: Bottom up learning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Experience with an earlier-developing skill does not transfer automatically to a later-developing skill  </a:t>
            </a:r>
          </a:p>
          <a:p>
            <a:r>
              <a:rPr lang="en-US" altLang="en-US"/>
              <a:t>Sitting, crawling, and walking postures, … involve different regions of permissible sway for different key pivots …</a:t>
            </a:r>
          </a:p>
          <a:p>
            <a:pPr lvl="1"/>
            <a:r>
              <a:rPr lang="en-US" altLang="en-US"/>
              <a:t>the hips for sitting, the wrists for crawling, and the ankles for walk­ing. </a:t>
            </a:r>
          </a:p>
        </p:txBody>
      </p:sp>
      <p:sp>
        <p:nvSpPr>
          <p:cNvPr id="1331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accent1">
                    <a:satMod val="150000"/>
                  </a:schemeClr>
                </a:solidFill>
              </a:rPr>
              <a:t>Extensive experience with </a:t>
            </a:r>
            <a:r>
              <a:rPr lang="en-US" altLang="en-US" sz="4000" i="1">
                <a:solidFill>
                  <a:schemeClr val="accent1">
                    <a:satMod val="150000"/>
                  </a:schemeClr>
                </a:solidFill>
              </a:rPr>
              <a:t>each</a:t>
            </a:r>
            <a:r>
              <a:rPr lang="en-US" altLang="en-US" sz="4000">
                <a:solidFill>
                  <a:schemeClr val="accent1">
                    <a:satMod val="150000"/>
                  </a:schemeClr>
                </a:solidFill>
              </a:rPr>
              <a:t> postural milestone in development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may be required to define the relevant control variables for the new perception-action system and to facilitate their on-line calibration.</a:t>
            </a:r>
          </a:p>
          <a:p>
            <a:pPr lvl="1"/>
            <a:r>
              <a:rPr lang="en-US" altLang="en-US" sz="2400"/>
              <a:t>different muscle groups for executing movements and for generating compensatory sway; different vantage points for viewing the ground; different pat­terns of optic flow as the body sways back and forth; different cor­relations between visual, kinesthetic, and vestibular information; and so on. </a:t>
            </a:r>
          </a:p>
        </p:txBody>
      </p:sp>
      <p:sp>
        <p:nvSpPr>
          <p:cNvPr id="1351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Learning to learn?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dirty="0"/>
              <a:t>‘Rather than learning cue–consequence associations (slopes are paired with falling), … infants learn to generate solutions to novel locomotor problems</a:t>
            </a:r>
          </a:p>
          <a:p>
            <a:pPr lvl="1"/>
            <a:r>
              <a:rPr lang="en-US" altLang="en-US" dirty="0"/>
              <a:t>perceive whether balance will be compromised and figure out an alternative position for descent). (Adolph, 2008)</a:t>
            </a:r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64138"/>
            <a:ext cx="4572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>
                <a:solidFill>
                  <a:schemeClr val="accent1">
                    <a:satMod val="150000"/>
                  </a:schemeClr>
                </a:solidFill>
              </a:rPr>
              <a:t>Specificity of Learning: Why Infants Fall Over a Veritable Cliff </a:t>
            </a:r>
            <a:r>
              <a:rPr lang="en-US" altLang="en-US" sz="1800">
                <a:solidFill>
                  <a:schemeClr val="accent1">
                    <a:satMod val="150000"/>
                  </a:schemeClr>
                </a:solidFill>
              </a:rPr>
              <a:t>(Adolph, 2000)</a:t>
            </a:r>
            <a:endParaRPr lang="en-US" altLang="en-US" sz="28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9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Human infants require locomotor experience</a:t>
            </a:r>
          </a:p>
          <a:p>
            <a:pPr lvl="1"/>
            <a:r>
              <a:rPr lang="en-US" altLang="en-US" sz="2000"/>
              <a:t>Duration of experience predicts avoidance of cliff</a:t>
            </a:r>
          </a:p>
          <a:p>
            <a:pPr lvl="1"/>
            <a:endParaRPr lang="en-US" altLang="en-US" sz="2000"/>
          </a:p>
          <a:p>
            <a:r>
              <a:rPr lang="en-US" altLang="en-US" sz="2400"/>
              <a:t>What do infants learn via crawling?</a:t>
            </a:r>
          </a:p>
          <a:p>
            <a:pPr lvl="1"/>
            <a:r>
              <a:rPr lang="en-US" altLang="en-US" sz="2000"/>
              <a:t>Fear of heights?</a:t>
            </a:r>
          </a:p>
          <a:p>
            <a:pPr lvl="1"/>
            <a:r>
              <a:rPr lang="en-US" altLang="en-US" sz="2000"/>
              <a:t>Association of depth-perception with disequilibrium?</a:t>
            </a:r>
          </a:p>
          <a:p>
            <a:pPr lvl="1"/>
            <a:r>
              <a:rPr lang="en-US" altLang="en-US" sz="2000"/>
              <a:t>Novel perceptual input at cliff?</a:t>
            </a:r>
          </a:p>
          <a:p>
            <a:pPr lvl="1"/>
            <a:endParaRPr lang="en-US" altLang="en-US" sz="2000"/>
          </a:p>
          <a:p>
            <a:r>
              <a:rPr lang="en-US" altLang="en-US" sz="2400"/>
              <a:t>If true, learning should generalize to other postures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sp>
        <p:nvSpPr>
          <p:cNvPr id="13926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Nayfeld</a:t>
            </a:r>
          </a:p>
        </p:txBody>
      </p:sp>
      <p:pic>
        <p:nvPicPr>
          <p:cNvPr id="1392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8923" r="8519" b="1100"/>
          <a:stretch>
            <a:fillRect/>
          </a:stretch>
        </p:blipFill>
        <p:spPr bwMode="auto">
          <a:xfrm>
            <a:off x="6858000" y="2286000"/>
            <a:ext cx="16922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The Sway Model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Learning is posture-specific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/>
              <a:t>Different regions of permissible sway, muscles, optic flow, etc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Postural milestones: sitting, crawling, cruising, walking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To judge possibility for action, must judge muscle torque to counter destabilizing torque</a:t>
            </a:r>
          </a:p>
          <a:p>
            <a:pPr marL="731520" lvl="1" indent="-27432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Sitting and Crawling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Infants encouraged to reach across gap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/>
              <a:t>Sitting v. crawling conditions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/>
              <a:t>Successful (reach toy), failed (fall), avoidance (do not reach)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If learning is posture-specific, infants will avoid risky gaps when sitting, but not when in crawling posture</a:t>
            </a:r>
          </a:p>
        </p:txBody>
      </p:sp>
      <p:sp>
        <p:nvSpPr>
          <p:cNvPr id="1413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Nayfeld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Head circumference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An index of brain size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but not necessarily meaningful for individuals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concern</a:t>
            </a:r>
            <a:r>
              <a:rPr lang="en-US" altLang="en-US" sz="2400" dirty="0"/>
              <a:t> below 3rd percentile or above 97th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Can be used as a predictor of early outcome in premature infants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at birth and at one month or later corrected age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It’s staying the course that its important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allowing for catch-up growth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reach growth channel by 12 - 14 months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handout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34821" name="Picture 4" descr="girlweightcru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191000"/>
            <a:ext cx="1927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accent1">
                    <a:satMod val="150000"/>
                  </a:schemeClr>
                </a:solidFill>
              </a:rPr>
              <a:t>Results</a:t>
            </a: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Avoidance of risky gaps did not generalize across changes in posture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/>
              <a:t>Overestimated ability to span gaps in crawling posture, but not in sitting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Infants showed no evidence of learning from falling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/>
              <a:t>In immediately repeated trials after falling, 88% attempted to span gap again</a:t>
            </a:r>
          </a:p>
          <a:p>
            <a:pPr marL="731520" lvl="1" indent="-27432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lvl="5">
              <a:defRPr/>
            </a:pPr>
            <a:endParaRPr lang="en-US" dirty="0"/>
          </a:p>
          <a:p>
            <a:pPr lvl="5"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143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Nayfeld</a:t>
            </a:r>
          </a:p>
        </p:txBody>
      </p:sp>
      <p:pic>
        <p:nvPicPr>
          <p:cNvPr id="143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33333" b="45107"/>
          <a:stretch>
            <a:fillRect/>
          </a:stretch>
        </p:blipFill>
        <p:spPr bwMode="auto">
          <a:xfrm>
            <a:off x="5943600" y="4114800"/>
            <a:ext cx="270192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Box 4"/>
          <p:cNvSpPr txBox="1">
            <a:spLocks noChangeArrowheads="1"/>
          </p:cNvSpPr>
          <p:nvPr/>
        </p:nvSpPr>
        <p:spPr bwMode="auto">
          <a:xfrm>
            <a:off x="457200" y="4038600"/>
            <a:ext cx="5257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Coordination between perception and action is specific to postural control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Learning transfers from everyday experience with balancing to risky situations</a:t>
            </a:r>
          </a:p>
          <a:p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Learning is more specific and more flexible </a:t>
            </a:r>
          </a:p>
          <a:p>
            <a:r>
              <a:rPr lang="en-US" altLang="en-US" sz="2000"/>
              <a:t>that previously recognized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3B7B-E739-91F4-9502-01E2F242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6E42-B5CE-DA85-C66B-02564E55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97102-1C8C-1F93-D425-58C34CC1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43BB4-D749-6EFD-ADCD-19711A44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47687"/>
            <a:ext cx="84201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1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locomotor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581"/>
            <a:ext cx="8229600" cy="4625975"/>
          </a:xfrm>
        </p:spPr>
        <p:txBody>
          <a:bodyPr/>
          <a:lstStyle/>
          <a:p>
            <a:r>
              <a:rPr lang="en-US" dirty="0"/>
              <a:t>Infants primarily use touch and vision to guide their movement </a:t>
            </a:r>
          </a:p>
          <a:p>
            <a:pPr lvl="1"/>
            <a:r>
              <a:rPr lang="en-US" dirty="0"/>
              <a:t>(perception-action cycle)</a:t>
            </a:r>
          </a:p>
          <a:p>
            <a:r>
              <a:rPr lang="en-US" dirty="0"/>
              <a:t>Exploring the environment incurs costs (time, energy, risk)</a:t>
            </a:r>
          </a:p>
          <a:p>
            <a:r>
              <a:rPr lang="en-US" dirty="0"/>
              <a:t> Touch is more costly than vision</a:t>
            </a:r>
          </a:p>
          <a:p>
            <a:r>
              <a:rPr lang="en-US" dirty="0"/>
              <a:t>Infants “ramp-up” to more costly strategies when the environment is trickier</a:t>
            </a:r>
          </a:p>
          <a:p>
            <a:r>
              <a:rPr lang="en-US" dirty="0"/>
              <a:t>Infants also gain experience over time and need to plan 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430962"/>
            <a:ext cx="5508625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Prince presenting </a:t>
            </a:r>
            <a:r>
              <a:rPr lang="en-US" dirty="0" err="1"/>
              <a:t>Kretch</a:t>
            </a:r>
            <a:r>
              <a:rPr lang="en-US" dirty="0"/>
              <a:t> &amp; Adolph 2016</a:t>
            </a:r>
          </a:p>
        </p:txBody>
      </p:sp>
    </p:spTree>
    <p:extLst>
      <p:ext uri="{BB962C8B-B14F-4D97-AF65-F5344CB8AC3E}">
        <p14:creationId xmlns:p14="http://schemas.microsoft.com/office/powerpoint/2010/main" val="1910968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a </a:t>
            </a:r>
            <a:r>
              <a:rPr lang="en-US" dirty="0" err="1"/>
              <a:t>headmounted</a:t>
            </a:r>
            <a:r>
              <a:rPr lang="en-US" dirty="0"/>
              <a:t> </a:t>
            </a:r>
            <a:r>
              <a:rPr lang="en-US" dirty="0" err="1"/>
              <a:t>eyetracker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120"/>
            <a:ext cx="8229600" cy="4625975"/>
          </a:xfrm>
        </p:spPr>
        <p:txBody>
          <a:bodyPr/>
          <a:lstStyle/>
          <a:p>
            <a:r>
              <a:rPr lang="en-US" dirty="0"/>
              <a:t>to determine how infants used vision and touch to plan their movement across a bridge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Does amount of visual and haptic planning differ by bridge width?</a:t>
            </a:r>
          </a:p>
          <a:p>
            <a:pPr lvl="1"/>
            <a:r>
              <a:rPr lang="en-US" dirty="0"/>
              <a:t>Does haptic exploration follow visual?</a:t>
            </a:r>
          </a:p>
          <a:p>
            <a:pPr lvl="1"/>
            <a:r>
              <a:rPr lang="en-US" dirty="0"/>
              <a:t>Does exploration predict motor choices?</a:t>
            </a:r>
          </a:p>
          <a:p>
            <a:pPr lvl="1"/>
            <a:r>
              <a:rPr lang="en-US" dirty="0"/>
              <a:t>What do infants do while crossing the bridge?</a:t>
            </a:r>
          </a:p>
          <a:p>
            <a:pPr lvl="1"/>
            <a:r>
              <a:rPr lang="en-US" dirty="0"/>
              <a:t>Does being a better walker impact this?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53200" y="650748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75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991600" cy="1252728"/>
          </a:xfrm>
        </p:spPr>
        <p:txBody>
          <a:bodyPr>
            <a:noAutofit/>
          </a:bodyPr>
          <a:lstStyle/>
          <a:p>
            <a:r>
              <a:rPr lang="en-US" sz="3200" dirty="0"/>
              <a:t>Infants looked at bridge most trials, but briefly; exploratory touching only for risky bridges, but touches were lengthy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389687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3" y="1874121"/>
            <a:ext cx="7094835" cy="460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1245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https://nyu.databrary.org/volume/193</a:t>
            </a:r>
            <a:r>
              <a:rPr lang="en-US" dirty="0"/>
              <a:t> not authorized...</a:t>
            </a:r>
          </a:p>
        </p:txBody>
      </p:sp>
    </p:spTree>
    <p:extLst>
      <p:ext uri="{BB962C8B-B14F-4D97-AF65-F5344CB8AC3E}">
        <p14:creationId xmlns:p14="http://schemas.microsoft.com/office/powerpoint/2010/main" val="13791802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Infants looked at bridge most trials, but briefly; exploratory touching only for risky bridges, but touches were lengthy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2464612"/>
            <a:ext cx="7513971" cy="3246401"/>
          </a:xfr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389687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8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motor planning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389687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40" y="1774825"/>
            <a:ext cx="6419720" cy="4625975"/>
          </a:xfrm>
        </p:spPr>
      </p:pic>
    </p:spTree>
    <p:extLst>
      <p:ext uri="{BB962C8B-B14F-4D97-AF65-F5344CB8AC3E}">
        <p14:creationId xmlns:p14="http://schemas.microsoft.com/office/powerpoint/2010/main" val="3450271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motor planning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389687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882151" cy="46259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7" y="1644959"/>
            <a:ext cx="4145639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782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Exploration followed a sequential ‘ramping-up’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389687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chemeClr val="tx1">
                    <a:tint val="9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Prince presenting Kretch &amp; Adolph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5"/>
          <a:stretch/>
        </p:blipFill>
        <p:spPr>
          <a:xfrm>
            <a:off x="0" y="1555478"/>
            <a:ext cx="4856701" cy="3549922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9"/>
          <a:stretch/>
        </p:blipFill>
        <p:spPr bwMode="auto">
          <a:xfrm>
            <a:off x="4419600" y="4970152"/>
            <a:ext cx="4648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9302" y="17747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Looking at the bridge occurred early and from 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distance, providing an initial assessment that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prompted subsequent gait modifications and haptic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exploration on risky bridges.</a:t>
            </a:r>
          </a:p>
        </p:txBody>
      </p:sp>
    </p:spTree>
    <p:extLst>
      <p:ext uri="{BB962C8B-B14F-4D97-AF65-F5344CB8AC3E}">
        <p14:creationId xmlns:p14="http://schemas.microsoft.com/office/powerpoint/2010/main" val="20576594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Reaching (robotics video)</a:t>
            </a:r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2935288"/>
            <a:ext cx="3219450" cy="2305050"/>
          </a:xfrm>
          <a:noFill/>
        </p:spPr>
      </p:pic>
      <p:sp>
        <p:nvSpPr>
          <p:cNvPr id="145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Babies have big heads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Newborn head is 25% of own body length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Head length is 40% of mature length at birth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Adult head is only ~15% of body length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  <p:pic>
        <p:nvPicPr>
          <p:cNvPr id="36869" name="Picture 4" descr="body propor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9" b="16457"/>
          <a:stretch>
            <a:fillRect/>
          </a:stretch>
        </p:blipFill>
        <p:spPr bwMode="auto">
          <a:xfrm>
            <a:off x="1219200" y="1600200"/>
            <a:ext cx="6350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077200" cy="3307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243049"/>
            <a:ext cx="5976937" cy="3606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56491-D163-5B0E-E4ED-C6E5184B579A}"/>
              </a:ext>
            </a:extLst>
          </p:cNvPr>
          <p:cNvSpPr txBox="1"/>
          <p:nvPr/>
        </p:nvSpPr>
        <p:spPr>
          <a:xfrm>
            <a:off x="2362200" y="136680"/>
            <a:ext cx="495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https://nyu.databrary.org/volume/943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888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Associated differences:</a:t>
            </a:r>
            <a:br>
              <a:rPr lang="en-US" dirty="0"/>
            </a:br>
            <a:r>
              <a:rPr lang="en-US" dirty="0"/>
              <a:t>Continuity vs. stability…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7" y="1295400"/>
            <a:ext cx="8804489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82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Similarity—difference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84376"/>
            <a:ext cx="8239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17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99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Movement dynamics for one dyad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799"/>
            <a:ext cx="9144000" cy="62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9"/>
            <a:ext cx="8229600" cy="1252728"/>
          </a:xfrm>
        </p:spPr>
        <p:txBody>
          <a:bodyPr/>
          <a:lstStyle/>
          <a:p>
            <a:r>
              <a:rPr lang="en-US" dirty="0"/>
              <a:t>Mother-follow vs. yo-yo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146"/>
            <a:ext cx="9144000" cy="57508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B0DC79-1269-40D7-ACAE-17C45A1BDC91}"/>
              </a:ext>
            </a:extLst>
          </p:cNvPr>
          <p:cNvSpPr txBox="1">
            <a:spLocks/>
          </p:cNvSpPr>
          <p:nvPr/>
        </p:nvSpPr>
        <p:spPr>
          <a:xfrm>
            <a:off x="6305285" y="2989694"/>
            <a:ext cx="3067315" cy="878611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pPr eaLnBrk="1" hangingPunct="1"/>
            <a:r>
              <a:rPr lang="en-US" sz="2800" dirty="0">
                <a:solidFill>
                  <a:schemeClr val="accent1"/>
                </a:solidFill>
              </a:rPr>
              <a:t>Attachment…?</a:t>
            </a:r>
          </a:p>
        </p:txBody>
      </p:sp>
    </p:spTree>
    <p:extLst>
      <p:ext uri="{BB962C8B-B14F-4D97-AF65-F5344CB8AC3E}">
        <p14:creationId xmlns:p14="http://schemas.microsoft.com/office/powerpoint/2010/main" val="29870885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4A98-918F-4F0C-92C5-10BD3FFF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B922-646C-4655-A462-719BF1E5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9139C-EC57-4B6C-B2CD-28CF3D13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D677D-B200-4771-8357-BBBAFA19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80962"/>
            <a:ext cx="8162925" cy="6696075"/>
          </a:xfrm>
          <a:prstGeom prst="rect">
            <a:avLst/>
          </a:prstGeom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81A5EE5B-0CE8-2CAA-D0BD-8DBC9016DDBB}"/>
              </a:ext>
            </a:extLst>
          </p:cNvPr>
          <p:cNvSpPr txBox="1"/>
          <p:nvPr/>
        </p:nvSpPr>
        <p:spPr>
          <a:xfrm>
            <a:off x="3276600" y="345005"/>
            <a:ext cx="460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https://nyu.databrary.org/volume/1116/slot/44828/-?asset=233512</a:t>
            </a:r>
          </a:p>
        </p:txBody>
      </p:sp>
    </p:spTree>
    <p:extLst>
      <p:ext uri="{BB962C8B-B14F-4D97-AF65-F5344CB8AC3E}">
        <p14:creationId xmlns:p14="http://schemas.microsoft.com/office/powerpoint/2010/main" val="813503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F8B0-FA13-42BD-BFCD-5237F3AB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CD7-347B-4FC4-8F02-31878CAE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31E7-FF1F-4983-B5A4-945193BE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80A5A-C01D-41B2-829D-D7334391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2" y="1828800"/>
            <a:ext cx="77057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37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4E7-00A1-4654-94CA-1D55B55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17736-7C6F-468C-9E81-9344B9DA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9F0A-F869-4222-9B7B-40961DB9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D3A22-9E3B-4EE2-A518-4491BDE6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307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FA43-416D-4D42-9166-73D06AAF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A6F320-3CC1-4037-8A26-D96658AAB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409731"/>
            <a:ext cx="3714735" cy="55695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9BA77-C436-4869-8ACF-48438AD3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16270-6613-49E1-B74D-AA32D0313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" y="0"/>
            <a:ext cx="485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57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800-A992-4D99-860D-465E99AF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452E-389D-4DEB-BBCE-34275FF05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ADF06-820F-402B-86EA-49D134F1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Messinger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2376C-6660-4399-A751-A61D5239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052"/>
            <a:ext cx="8943975" cy="49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2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Why?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such large heads?</a:t>
            </a:r>
          </a:p>
          <a:p>
            <a:endParaRPr lang="en-US" altLang="en-US" dirty="0"/>
          </a:p>
          <a:p>
            <a:r>
              <a:rPr lang="en-US" altLang="en-US" dirty="0"/>
              <a:t>Why such rapid, early growth in head size?</a:t>
            </a:r>
          </a:p>
          <a:p>
            <a:endParaRPr lang="en-US" altLang="en-US" dirty="0"/>
          </a:p>
          <a:p>
            <a:r>
              <a:rPr lang="en-US" altLang="en-US" dirty="0"/>
              <a:t>Birth video?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077200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Neonteny:Mickey has a baby face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Flat with small nose and cheekbones</a:t>
            </a:r>
          </a:p>
          <a:p>
            <a:r>
              <a:rPr lang="en-US" altLang="en-US" sz="2800"/>
              <a:t>Small lower jaw</a:t>
            </a:r>
          </a:p>
          <a:p>
            <a:r>
              <a:rPr lang="en-US" altLang="en-US" sz="2800"/>
              <a:t>Big cranium and forehead</a:t>
            </a:r>
          </a:p>
        </p:txBody>
      </p:sp>
      <p:pic>
        <p:nvPicPr>
          <p:cNvPr id="40964" name="Picture 4" descr="mickey mou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0" y="2514600"/>
            <a:ext cx="2425700" cy="2590800"/>
          </a:xfrm>
        </p:spPr>
      </p:pic>
      <p:sp>
        <p:nvSpPr>
          <p:cNvPr id="4096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Messinger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2977</Words>
  <Application>Microsoft Office PowerPoint</Application>
  <PresentationFormat>On-screen Show (4:3)</PresentationFormat>
  <Paragraphs>513</Paragraphs>
  <Slides>79</Slides>
  <Notes>62</Notes>
  <HiddenSlides>29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AdvBdw</vt:lpstr>
      <vt:lpstr>Arial</vt:lpstr>
      <vt:lpstr>Corbel</vt:lpstr>
      <vt:lpstr>Monotype Sorts</vt:lpstr>
      <vt:lpstr>Times New Roman</vt:lpstr>
      <vt:lpstr>Wingdings</vt:lpstr>
      <vt:lpstr>Wingdings 2</vt:lpstr>
      <vt:lpstr>Wingdings 3</vt:lpstr>
      <vt:lpstr>Module</vt:lpstr>
      <vt:lpstr>1_Module</vt:lpstr>
      <vt:lpstr>2_Module</vt:lpstr>
      <vt:lpstr>Physical Growth and Motor Development</vt:lpstr>
      <vt:lpstr>Overview</vt:lpstr>
      <vt:lpstr>Body and Brain Growth</vt:lpstr>
      <vt:lpstr>Infancy is a period of rapid, decelerating physical growth.</vt:lpstr>
      <vt:lpstr>Rapid, decelerating growth: Head circumference</vt:lpstr>
      <vt:lpstr>Head circumference</vt:lpstr>
      <vt:lpstr>Babies have big heads</vt:lpstr>
      <vt:lpstr>Why?</vt:lpstr>
      <vt:lpstr>Neonteny:Mickey has a baby face</vt:lpstr>
      <vt:lpstr>Neoteny: Holding on to infant-like characteristics </vt:lpstr>
      <vt:lpstr>Neoteny characterizes human behavior </vt:lpstr>
      <vt:lpstr>Nervous system&gt;Size&gt;Sexuality</vt:lpstr>
      <vt:lpstr>Head growth allows brain growth</vt:lpstr>
      <vt:lpstr>At the same time - Myelinization </vt:lpstr>
      <vt:lpstr>Infancy is a period of rapid, decelerating physical growth.</vt:lpstr>
      <vt:lpstr>Genes and environment</vt:lpstr>
      <vt:lpstr>Genes and environment example</vt:lpstr>
      <vt:lpstr>Pregnancy coffee &amp; child height…</vt:lpstr>
      <vt:lpstr>Historical increase in body size</vt:lpstr>
      <vt:lpstr>Rapid, decelerating growth: Length </vt:lpstr>
      <vt:lpstr>Rapid, decelerating growth: Weight</vt:lpstr>
      <vt:lpstr>Group curves</vt:lpstr>
      <vt:lpstr>Common view</vt:lpstr>
      <vt:lpstr>One child’s growth</vt:lpstr>
      <vt:lpstr>Saltatory growth</vt:lpstr>
      <vt:lpstr>Growth jumps or spurts</vt:lpstr>
      <vt:lpstr>Saltatory growth is the rule</vt:lpstr>
      <vt:lpstr>Prenatal growth</vt:lpstr>
      <vt:lpstr>Postnatal growth</vt:lpstr>
      <vt:lpstr>Childhood growth</vt:lpstr>
      <vt:lpstr>Adolescent growth</vt:lpstr>
      <vt:lpstr>Individual differences</vt:lpstr>
      <vt:lpstr>Growth occurs at the epiphyses </vt:lpstr>
      <vt:lpstr>Practical consequences</vt:lpstr>
      <vt:lpstr>Developmental moral</vt:lpstr>
      <vt:lpstr>Growth hormone treatment for short stature children?</vt:lpstr>
      <vt:lpstr>Growth principles</vt:lpstr>
      <vt:lpstr>What is the Shape of Developmental Change? Adolph et al, 2008</vt:lpstr>
      <vt:lpstr>Sampling rate can misrepresent both form &amp; age of development</vt:lpstr>
      <vt:lpstr>Present study:</vt:lpstr>
      <vt:lpstr>Guidelines for determining sample rates:</vt:lpstr>
      <vt:lpstr>Motor development </vt:lpstr>
      <vt:lpstr>Motor milestones</vt:lpstr>
      <vt:lpstr>Overall Motor Milestones</vt:lpstr>
      <vt:lpstr>Individual differences (in crawling onset)</vt:lpstr>
      <vt:lpstr>Individual variability in locomotion </vt:lpstr>
      <vt:lpstr>Learning in motor development</vt:lpstr>
      <vt:lpstr>Does sitting help crawling?</vt:lpstr>
      <vt:lpstr>Fewer errors sitting than crawling</vt:lpstr>
      <vt:lpstr>Does one motor milestone  help another?</vt:lpstr>
      <vt:lpstr>Each postural milestone is a different, modularly organized control system</vt:lpstr>
      <vt:lpstr>6 infants crawled into a .9 m gap</vt:lpstr>
      <vt:lpstr>When infants first acquired a new posture, they appeared oblivious to their limits …</vt:lpstr>
      <vt:lpstr>13 infants show calibrated sitting </vt:lpstr>
      <vt:lpstr>Sway model: Bottom up learning</vt:lpstr>
      <vt:lpstr>Extensive experience with each postural milestone in development</vt:lpstr>
      <vt:lpstr>Learning to learn?</vt:lpstr>
      <vt:lpstr>Specificity of Learning: Why Infants Fall Over a Veritable Cliff (Adolph, 2000)</vt:lpstr>
      <vt:lpstr>PowerPoint Presentation</vt:lpstr>
      <vt:lpstr>Results </vt:lpstr>
      <vt:lpstr>PowerPoint Presentation</vt:lpstr>
      <vt:lpstr>Organizing locomotor planning</vt:lpstr>
      <vt:lpstr>Used a headmounted eyetracker</vt:lpstr>
      <vt:lpstr>Infants looked at bridge most trials, but briefly; exploratory touching only for risky bridges, but touches were lengthy</vt:lpstr>
      <vt:lpstr>Infants looked at bridge most trials, but briefly; exploratory touching only for risky bridges, but touches were lengthy</vt:lpstr>
      <vt:lpstr>Organizing motor planning (cont.)</vt:lpstr>
      <vt:lpstr>Organizing motor planning (cont.)</vt:lpstr>
      <vt:lpstr>Exploration followed a sequential ‘ramping-up’ process</vt:lpstr>
      <vt:lpstr>Reaching (robotics video)</vt:lpstr>
      <vt:lpstr>PowerPoint Presentation</vt:lpstr>
      <vt:lpstr>Associated differences: Continuity vs. stability…</vt:lpstr>
      <vt:lpstr>Similarity—difference trajectories</vt:lpstr>
      <vt:lpstr>Movement dynamics for one dyad</vt:lpstr>
      <vt:lpstr>Mother-follow vs. yo-yo cluster</vt:lpstr>
      <vt:lpstr>PowerPoint Presentation</vt:lpstr>
      <vt:lpstr>PowerPoint Presentation</vt:lpstr>
      <vt:lpstr>PowerPoint Presentation</vt:lpstr>
      <vt:lpstr>PowerPoint Presentation</vt:lpstr>
      <vt:lpstr>Strategies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10.</dc:title>
  <dc:creator>DMessinger</dc:creator>
  <cp:lastModifiedBy>Messinger, Daniel S., Ph.D.</cp:lastModifiedBy>
  <cp:revision>291</cp:revision>
  <dcterms:created xsi:type="dcterms:W3CDTF">1999-02-16T19:45:18Z</dcterms:created>
  <dcterms:modified xsi:type="dcterms:W3CDTF">2022-11-15T17:19:08Z</dcterms:modified>
</cp:coreProperties>
</file>