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  <p:sldMasterId id="2147484014" r:id="rId2"/>
  </p:sldMasterIdLst>
  <p:notesMasterIdLst>
    <p:notesMasterId r:id="rId94"/>
  </p:notesMasterIdLst>
  <p:handoutMasterIdLst>
    <p:handoutMasterId r:id="rId95"/>
  </p:handoutMasterIdLst>
  <p:sldIdLst>
    <p:sldId id="256" r:id="rId3"/>
    <p:sldId id="568" r:id="rId4"/>
    <p:sldId id="570" r:id="rId5"/>
    <p:sldId id="569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471" r:id="rId14"/>
    <p:sldId id="540" r:id="rId15"/>
    <p:sldId id="541" r:id="rId16"/>
    <p:sldId id="464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539" r:id="rId28"/>
    <p:sldId id="482" r:id="rId29"/>
    <p:sldId id="483" r:id="rId30"/>
    <p:sldId id="465" r:id="rId31"/>
    <p:sldId id="468" r:id="rId32"/>
    <p:sldId id="466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533" r:id="rId43"/>
    <p:sldId id="534" r:id="rId44"/>
    <p:sldId id="535" r:id="rId45"/>
    <p:sldId id="536" r:id="rId46"/>
    <p:sldId id="532" r:id="rId47"/>
    <p:sldId id="519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42" r:id="rId65"/>
    <p:sldId id="543" r:id="rId66"/>
    <p:sldId id="544" r:id="rId67"/>
    <p:sldId id="599" r:id="rId68"/>
    <p:sldId id="600" r:id="rId69"/>
    <p:sldId id="601" r:id="rId70"/>
    <p:sldId id="602" r:id="rId71"/>
    <p:sldId id="603" r:id="rId72"/>
    <p:sldId id="604" r:id="rId73"/>
    <p:sldId id="605" r:id="rId74"/>
    <p:sldId id="606" r:id="rId75"/>
    <p:sldId id="607" r:id="rId76"/>
    <p:sldId id="608" r:id="rId77"/>
    <p:sldId id="609" r:id="rId78"/>
    <p:sldId id="610" r:id="rId79"/>
    <p:sldId id="611" r:id="rId80"/>
    <p:sldId id="612" r:id="rId81"/>
    <p:sldId id="613" r:id="rId82"/>
    <p:sldId id="614" r:id="rId83"/>
    <p:sldId id="615" r:id="rId84"/>
    <p:sldId id="616" r:id="rId85"/>
    <p:sldId id="545" r:id="rId86"/>
    <p:sldId id="546" r:id="rId87"/>
    <p:sldId id="547" r:id="rId88"/>
    <p:sldId id="548" r:id="rId89"/>
    <p:sldId id="549" r:id="rId90"/>
    <p:sldId id="550" r:id="rId91"/>
    <p:sldId id="551" r:id="rId92"/>
    <p:sldId id="617" r:id="rId9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9821" autoAdjust="0"/>
  </p:normalViewPr>
  <p:slideViewPr>
    <p:cSldViewPr>
      <p:cViewPr>
        <p:scale>
          <a:sx n="50" d="100"/>
          <a:sy n="50" d="100"/>
        </p:scale>
        <p:origin x="624" y="24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6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73" y="1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823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73" y="8829823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1E050C36-5ED4-4259-8601-C3EB4AF6E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9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73" y="1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510"/>
            <a:ext cx="5607679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73" y="8829823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A8B732B4-A220-4D64-89E5-594291243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2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32B4-A220-4D64-89E5-5942912432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9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Cool thing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abt</a:t>
            </a:r>
            <a:r>
              <a:rPr lang="en-US" baseline="0" dirty="0" smtClean="0"/>
              <a:t> this study: representative of children born in 2001, so “Range of ethnicities, incomes, and locations” so high external validity among this cohort in the US</a:t>
            </a:r>
          </a:p>
          <a:p>
            <a:endParaRPr lang="en-US" dirty="0" smtClean="0"/>
          </a:p>
          <a:p>
            <a:r>
              <a:rPr lang="en-US" dirty="0" smtClean="0"/>
              <a:t>Included this</a:t>
            </a:r>
            <a:r>
              <a:rPr lang="en-US" baseline="0" dirty="0" smtClean="0"/>
              <a:t> clip about how </a:t>
            </a:r>
            <a:r>
              <a:rPr lang="en-US" baseline="0" dirty="0" err="1" smtClean="0"/>
              <a:t>zygosity</a:t>
            </a:r>
            <a:r>
              <a:rPr lang="en-US" baseline="0" dirty="0" smtClean="0"/>
              <a:t> was measured: just thought wild!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Twins coded with scores 6-8 “monozygotic”, above = “dizygotic”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Correlated with parents’ report at r=.8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Assume b/c can’t rely on parent report, getting doctors’ report not feasible for all, blood test not feasible for all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Your thoughts?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19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shocker, all hypotheses</a:t>
            </a:r>
            <a:r>
              <a:rPr lang="en-US" baseline="0" dirty="0" smtClean="0"/>
              <a:t> were supported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SD Increase SES = extra</a:t>
            </a:r>
            <a:r>
              <a:rPr lang="en-US" baseline="0" dirty="0" smtClean="0"/>
              <a:t> </a:t>
            </a:r>
            <a:r>
              <a:rPr lang="en-US" dirty="0" smtClean="0"/>
              <a:t>1/3</a:t>
            </a:r>
            <a:r>
              <a:rPr lang="en-US" baseline="30000" dirty="0" smtClean="0"/>
              <a:t>rd</a:t>
            </a:r>
            <a:r>
              <a:rPr lang="en-US" baseline="0" dirty="0" smtClean="0"/>
              <a:t> SD increase in mental ability from baseline</a:t>
            </a:r>
          </a:p>
          <a:p>
            <a:endParaRPr lang="en-US" baseline="0" dirty="0" smtClean="0"/>
          </a:p>
          <a:p>
            <a:r>
              <a:rPr lang="en-US" dirty="0" smtClean="0"/>
              <a:t>High SES:</a:t>
            </a:r>
            <a:r>
              <a:rPr lang="en-US" baseline="0" dirty="0" smtClean="0"/>
              <a:t> steeper positive slope – show greater/faster gains</a:t>
            </a:r>
          </a:p>
          <a:p>
            <a:r>
              <a:rPr lang="en-US" baseline="0" dirty="0" smtClean="0"/>
              <a:t>Low SES: flatter positive slope – show lesser/slower gains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2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r>
              <a:rPr lang="en-US" baseline="0" dirty="0" smtClean="0"/>
              <a:t> were unrelated to individual differences in mental ability at 10 months, but were significantly related to a child’s gains in mental ability over time</a:t>
            </a:r>
          </a:p>
          <a:p>
            <a:endParaRPr lang="en-US" baseline="0" dirty="0" smtClean="0"/>
          </a:p>
          <a:p>
            <a:r>
              <a:rPr lang="en-US" dirty="0" smtClean="0"/>
              <a:t>“high mental ability genes”:</a:t>
            </a:r>
            <a:r>
              <a:rPr lang="en-US" baseline="0" dirty="0" smtClean="0"/>
              <a:t> steeper positive slope</a:t>
            </a:r>
          </a:p>
          <a:p>
            <a:r>
              <a:rPr lang="en-US" baseline="0" dirty="0" smtClean="0"/>
              <a:t>“low mental ability genes”: flatter positive slope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5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we’re thinking about the three-way interaction</a:t>
            </a:r>
          </a:p>
          <a:p>
            <a:endParaRPr lang="en-US" dirty="0" smtClean="0"/>
          </a:p>
          <a:p>
            <a:r>
              <a:rPr lang="en-US" dirty="0" smtClean="0"/>
              <a:t>High SES: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difference between “high ability” and “low ability” genes at 10 months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Big difference between “high ability” and “low ability” genes at 2 years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Low SES: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significant difference between “high ability” and “low ability” genes at 10 months NOR 2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6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CECF6-126F-4B71-81E6-2E8996F561E1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6516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Shown nicely here (same concept displayed differently, whichever one you can wrap your head around best):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Look just at high SES section: most of the variability in children’s gains in mental ability is accounted for by their genes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Now just</a:t>
            </a:r>
            <a:r>
              <a:rPr lang="en-US" baseline="0" dirty="0" smtClean="0"/>
              <a:t> look as low SES section: none of the individual difference in children’s gains in mental ability is accounted for by their genes, but rather by the kids’ shared environment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So, if I’m a child in low SES, I’m going to experience gains if my mom and dad happen to show more attention, there’s less chaos around, more books in our house, etc.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Whereas if I’m a child in high SES, I’m going to see most gains if my genes code for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5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President Obama</a:t>
            </a:r>
            <a:r>
              <a:rPr lang="en-US" baseline="0" dirty="0" smtClean="0"/>
              <a:t> just called for free community college programs … should we all lobby for him to abandon that over to preschool funding?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33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Fig. 1. Path diagram of the behavioral genetic model (Model 3) fit to mental-ability scores at 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 months and age 2 years. Participants were tested with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Bayley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Short Form–Research Edition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Andreassen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&amp; Fletcher, 2007). This diagram represents one half of the model (i.e., one twin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 pair). Single-headed arrows represent regression relations, and curved double-headed arrows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represent variances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covariances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factors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y0 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represent baseline mental ability and change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mental ability, respectively. The factors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A, C, and E represent additive genetic influences,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sharedenvironmental</a:t>
            </a:r>
            <a:endParaRPr lang="en-US" sz="1200" i="1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influences,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nonshared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-environmental influences, respectively. Each biometric path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was modeled as a combination of a main effect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a, c, and e) and an interaction with socioeconomic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status (SES;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a′, c′, and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e′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). The regression of the factor on SES is denoted by s.</a:t>
            </a:r>
            <a:endParaRPr lang="en-US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C32DA-2188-43CE-9EFE-65FA1FB596E4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95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32B4-A220-4D64-89E5-59429124322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8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Fig. 3. Amounts of variance in longitudinal change in infant mental-ability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scores accounted for by genes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A), the shared environment (C), and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nonshared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environment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E) as functions of socioeconomic status. Participants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were tested with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Bayley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Short Form–Research Edition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Andreassen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&amp;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Fletcher, 2007) at ages 10 months and 2 years. These trends are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parameter estimates from Model 3.</a:t>
            </a:r>
            <a:endParaRPr lang="en-US" alt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A1ABE-A555-4746-8A6A-D29FA5C6D021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761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5798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1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Heritability of intelligence will be lower among individuals raised under conditions of greater childhood socioeconomic disadvantage.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1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“high mental ability genes”:</a:t>
            </a:r>
            <a:r>
              <a:rPr lang="en-US" baseline="0" dirty="0" smtClean="0"/>
              <a:t> steeper positive slope</a:t>
            </a:r>
          </a:p>
          <a:p>
            <a:r>
              <a:rPr lang="en-US" baseline="0" dirty="0" smtClean="0"/>
              <a:t>“low mental ability genes”: flatter positive slope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Genes won’t account for differences early in infancy, but will start to account for more of the individual variability in scores as children develop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3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“Inconsistencies among findings. First, reports of Gene × SES interaction on IQ might be false positives resulting from poorly powered studies conducted against a backdrop of bias toward publishing and citing positive findings. Alternatively, Gene × SES interactions might be true effects, but researchers could fail to replicate them because of low power or poor methodology. Finally, multiple authors have suggested that Gene × SES interactions may differ in strength across different populations or societies (Bates,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Hansell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Martin, &amp; Wright, 2015; Bates et al., 2013;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Hanscombe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et al., 2012; Tucker-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Drob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Briley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&amp; Harden, 2013;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Turkheimer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&amp; Horn, 2014). Those supporting this type of explanation have pointed to higher social stratification in access to education (Hauser, 1970) and relatively modest social health (Adler &amp; Newman, 2002) and social-welfare support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DeNavas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-Walt &amp; Proctor, 2014) in the United States compared with Australia and Western Europe.”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Data were relatively evenly split across U.S. (18 effect sizes, 8 studies, 10,831 twin or sibling pairs) and non-U.S. (Western Europe and Australia; 25 effect sizes, 6 studies, 14,095 twin or sibling pairs) samples.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21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an unconditional meta-analytic model,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meta-analytic mean for the Gene × SES interaction was non- significant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􏰀 = .029,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.019,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.136), but there was substantial heterogeneity in the effect (the standard deviation of the random effect was .048;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.019,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.011).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When a dummy-coded nation variable (0 = non–United States, 1 = United States) was added to the meta-regression model,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 was a significant difference between Gene × SES effect sizes from the United States compared with those from Western Europe and Australia (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0.101,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0.032,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.001).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There was a significant Gene × SES effect for U.S. studies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􏰀 = .074,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.020,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&lt; .0005), but a trivial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nonsignificant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Gene × SES effect for non- U.S. studies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􏰀 = −.027,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.022,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 .223). </a:t>
            </a:r>
            <a:endParaRPr lang="en-US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2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4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examined each of the following study characteristics as moderators of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􏰀 effect size in turn, each time controlling for whether or not effect sizes came from U.S. samples: childhood age, single versus composite measure of SES, achievement or knowledge test score versus intelligence test score, and single measure of cognitive ability versus composite cognitive measure.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None of these moderators was statistically significant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“Beyond nation, we did not identify any other significant moderators of Gene × SES effects. We examined whether test performance was measured in childhood or adulthood, childhood age of testing, whether the tests measured either achievement and knowledge or intelligence, whether a single or composite indicator of SES was used, and whether the tests were of single ability or a composite cognitive measure.”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32B4-A220-4D64-89E5-59429124322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1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94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One possibility that we were unable to fully test in our meta-analytic data set is the extent to which the Gene × SES interactions detected in the United States were driven by the </a:t>
            </a:r>
            <a:r>
              <a:rPr lang="en-US" sz="2800" b="1" i="1" dirty="0" smtClean="0"/>
              <a:t>greater racial and ethnic diversity of the U.S. sample </a:t>
            </a:r>
            <a:r>
              <a:rPr lang="en-US" sz="2800" dirty="0" smtClean="0"/>
              <a:t>compared with the non-U.S. samples. </a:t>
            </a:r>
          </a:p>
          <a:p>
            <a:pPr lvl="1"/>
            <a:r>
              <a:rPr lang="en-US" sz="2000" dirty="0" smtClean="0"/>
              <a:t>Tucker-</a:t>
            </a:r>
            <a:r>
              <a:rPr lang="en-US" sz="2000" dirty="0" err="1" smtClean="0"/>
              <a:t>Drob</a:t>
            </a:r>
            <a:r>
              <a:rPr lang="en-US" sz="2000" dirty="0" smtClean="0"/>
              <a:t> et al. (2011) reported that Gene × SES effects persisted in a nationally representative sample of American children even when race, and its inter- action with the biometric components, was controlled.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0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DC91-330A-46F1-BA2D-E3EDEABF6C93}" type="slidenum">
              <a:rPr lang="en-US"/>
              <a:pPr/>
              <a:t>41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 smtClean="0"/>
              <a:t>Functional significance = learning how to use NEW objects (accommodation)</a:t>
            </a:r>
          </a:p>
          <a:p>
            <a:pPr marL="229766" indent="-229766"/>
            <a:endParaRPr lang="en-US" dirty="0" smtClean="0"/>
          </a:p>
          <a:p>
            <a:pPr marL="229766" indent="-229766"/>
            <a:r>
              <a:rPr lang="en-US" dirty="0" smtClean="0"/>
              <a:t>Western—learning</a:t>
            </a:r>
            <a:r>
              <a:rPr lang="en-US" baseline="0" dirty="0" smtClean="0"/>
              <a:t> via demonstration which characterizes much of parent-child interaction; therefore children can assume these actions are attempts to transmit relevant knowledge; so over-imitation might simply be reaction to this teaching approach– children shown things and taught how to use via ordered, guided instruction</a:t>
            </a:r>
          </a:p>
          <a:p>
            <a:pPr marL="229766" indent="-229766"/>
            <a:r>
              <a:rPr lang="en-US" baseline="0" dirty="0" smtClean="0"/>
              <a:t>Non-Western – children expected to learn largely through observation and caregivers rarely explore object use with children (therefore, </a:t>
            </a:r>
            <a:r>
              <a:rPr lang="en-US" baseline="0" dirty="0" err="1" smtClean="0"/>
              <a:t>overimitation</a:t>
            </a:r>
            <a:r>
              <a:rPr lang="en-US" baseline="0" dirty="0" smtClean="0"/>
              <a:t> might be less likely)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7303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DC91-330A-46F1-BA2D-E3EDEABF6C93}" type="slidenum">
              <a:rPr lang="en-US"/>
              <a:pPr/>
              <a:t>42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 smtClean="0"/>
              <a:t>2-6 </a:t>
            </a:r>
            <a:r>
              <a:rPr lang="en-US" dirty="0" err="1" smtClean="0"/>
              <a:t>yrs</a:t>
            </a:r>
            <a:r>
              <a:rPr lang="en-US" dirty="0" smtClean="0"/>
              <a:t> old; between subjects design with 2 conditions demonstration (irrelevant</a:t>
            </a:r>
            <a:r>
              <a:rPr lang="en-US" baseline="0" dirty="0" smtClean="0"/>
              <a:t> action vs. causally related by unnecessary action</a:t>
            </a:r>
            <a:r>
              <a:rPr lang="en-US" dirty="0" smtClean="0"/>
              <a:t> vs. no demonstration</a:t>
            </a:r>
          </a:p>
          <a:p>
            <a:pPr marL="229766" indent="-229766"/>
            <a:r>
              <a:rPr lang="en-US" dirty="0" smtClean="0"/>
              <a:t>Blue</a:t>
            </a:r>
            <a:r>
              <a:rPr lang="en-US" baseline="0" dirty="0" smtClean="0"/>
              <a:t> box (open door with knob), switch box (slide switch to open mallet provides distraction), artificial fruit</a:t>
            </a:r>
          </a:p>
          <a:p>
            <a:pPr marL="229766" indent="-229766"/>
            <a:endParaRPr lang="en-US" dirty="0" smtClean="0"/>
          </a:p>
          <a:p>
            <a:pPr marL="229766" indent="-229766"/>
            <a:r>
              <a:rPr lang="en-US" dirty="0" smtClean="0"/>
              <a:t>DVs = perform</a:t>
            </a:r>
            <a:r>
              <a:rPr lang="en-US" baseline="0" dirty="0" smtClean="0"/>
              <a:t> irrelevant action; use object to open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0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DC91-330A-46F1-BA2D-E3EDEABF6C93}" type="slidenum">
              <a:rPr lang="en-US"/>
              <a:pPr/>
              <a:t>43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 smtClean="0"/>
              <a:t>2-6 </a:t>
            </a:r>
            <a:r>
              <a:rPr lang="en-US" dirty="0" err="1" smtClean="0"/>
              <a:t>yrs</a:t>
            </a:r>
            <a:r>
              <a:rPr lang="en-US" dirty="0" smtClean="0"/>
              <a:t> old; between subjects design with 2 conditions demonstration vs. no demonstration</a:t>
            </a:r>
          </a:p>
          <a:p>
            <a:pPr marL="229766" indent="-229766"/>
            <a:r>
              <a:rPr lang="en-US" dirty="0" smtClean="0"/>
              <a:t>Blue</a:t>
            </a:r>
            <a:r>
              <a:rPr lang="en-US" baseline="0" dirty="0" smtClean="0"/>
              <a:t> box, switch box, artificial fruit</a:t>
            </a:r>
          </a:p>
          <a:p>
            <a:pPr marL="229766" indent="-22976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08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DC91-330A-46F1-BA2D-E3EDEABF6C93}" type="slidenum">
              <a:rPr lang="en-US"/>
              <a:pPr/>
              <a:t>44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 smtClean="0"/>
              <a:t>Broader age range (2-13 years)</a:t>
            </a:r>
          </a:p>
          <a:p>
            <a:pPr marL="229766" indent="-229766"/>
            <a:r>
              <a:rPr lang="en-US" baseline="0" dirty="0" smtClean="0"/>
              <a:t>Addition of no-demonstration + demonstration (baseline) condition</a:t>
            </a:r>
          </a:p>
          <a:p>
            <a:pPr marL="229766" indent="-229766"/>
            <a:r>
              <a:rPr lang="en-US" baseline="0" dirty="0" smtClean="0"/>
              <a:t>Added familiar vs. unfamiliar demonstrator conditions---made no difference in performance</a:t>
            </a:r>
          </a:p>
          <a:p>
            <a:pPr marL="229766" indent="-229766"/>
            <a:endParaRPr lang="en-US" dirty="0" smtClean="0"/>
          </a:p>
          <a:p>
            <a:pPr marL="229766" indent="-229766"/>
            <a:r>
              <a:rPr lang="en-US" dirty="0" smtClean="0"/>
              <a:t>Importantly---no age related</a:t>
            </a:r>
            <a:r>
              <a:rPr lang="en-US" baseline="0" dirty="0" smtClean="0"/>
              <a:t> differences – in fact older children MORE likely to imitate; and even the 10 children who figured out simple solution in no-demonstration phase; all imitated after demonstration phase.</a:t>
            </a:r>
          </a:p>
          <a:p>
            <a:pPr marL="229766" indent="-22976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51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DC91-330A-46F1-BA2D-E3EDEABF6C93}" type="slidenum">
              <a:rPr lang="en-US"/>
              <a:pPr/>
              <a:t>45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 smtClean="0"/>
              <a:t>Study of individual</a:t>
            </a:r>
            <a:r>
              <a:rPr lang="en-US" baseline="0" dirty="0" smtClean="0"/>
              <a:t> differences and </a:t>
            </a:r>
            <a:r>
              <a:rPr lang="en-US" baseline="0" dirty="0" err="1" smtClean="0"/>
              <a:t>intercorrelations</a:t>
            </a:r>
            <a:r>
              <a:rPr lang="en-US" baseline="0" dirty="0" smtClean="0"/>
              <a:t> gives info about underlying structure of 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719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DC91-330A-46F1-BA2D-E3EDEABF6C93}" type="slidenum">
              <a:rPr lang="en-US"/>
              <a:pPr/>
              <a:t>46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 smtClean="0"/>
              <a:t>May not find support for</a:t>
            </a:r>
            <a:r>
              <a:rPr lang="en-US" baseline="0" dirty="0" smtClean="0"/>
              <a:t> “g” because used an especially wide range of cognitive tasks (compared to most standardized assessments)</a:t>
            </a:r>
          </a:p>
          <a:p>
            <a:pPr marL="229766" indent="-229766"/>
            <a:endParaRPr lang="en-US" baseline="0" dirty="0" smtClean="0"/>
          </a:p>
          <a:p>
            <a:pPr marL="229766" indent="-229766"/>
            <a:r>
              <a:rPr lang="en-US" baseline="0" dirty="0" smtClean="0"/>
              <a:t>Mean differences and unique integrated social processing for humans may suggest that humans have evolved a coherent and specialized set of social-cognitive skills</a:t>
            </a:r>
            <a:endParaRPr lang="en-US" dirty="0" smtClean="0"/>
          </a:p>
          <a:p>
            <a:pPr marL="229766" indent="-229766"/>
            <a:r>
              <a:rPr lang="en-US" dirty="0" smtClean="0"/>
              <a:t>Limitations? </a:t>
            </a:r>
          </a:p>
          <a:p>
            <a:pPr marL="229766" indent="-229766"/>
            <a:endParaRPr lang="en-US" dirty="0" smtClean="0"/>
          </a:p>
          <a:p>
            <a:pPr marL="229766" indent="-229766"/>
            <a:r>
              <a:rPr lang="en-US" dirty="0" smtClean="0"/>
              <a:t>Interpretation</a:t>
            </a:r>
            <a:r>
              <a:rPr lang="en-US" baseline="0" dirty="0" smtClean="0"/>
              <a:t> of underlying structure is entirely dependent on tests used </a:t>
            </a:r>
          </a:p>
          <a:p>
            <a:pPr marL="229766" indent="-229766"/>
            <a:r>
              <a:rPr lang="en-US" baseline="0" dirty="0" smtClean="0"/>
              <a:t>Low variability in performance on some test items</a:t>
            </a:r>
          </a:p>
          <a:p>
            <a:pPr marL="229766" indent="-229766"/>
            <a:endParaRPr lang="en-US" baseline="0" dirty="0" smtClean="0"/>
          </a:p>
          <a:p>
            <a:pPr marL="229766" indent="-229766"/>
            <a:r>
              <a:rPr lang="en-US" baseline="0" dirty="0" smtClean="0"/>
              <a:t>Different age ranges for human and chimp groups (chimps ranged from juvenile to adult) vs. children (2 yrs old)</a:t>
            </a:r>
          </a:p>
          <a:p>
            <a:pPr marL="229766" indent="-229766"/>
            <a:endParaRPr lang="en-US" baseline="0" dirty="0" smtClean="0"/>
          </a:p>
          <a:p>
            <a:pPr marL="229766" indent="-229766"/>
            <a:r>
              <a:rPr lang="en-US" baseline="0" dirty="0" smtClean="0"/>
              <a:t>**different species evolve different cognitive skills for dealing with ecological and social problems they face; therefore humans = social 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138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1F1CD-A2E7-467F-8F98-9C1981FAB99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570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7DC99-4E9C-4F9C-A0D6-A60F9EC46A06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9688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6BF19-0289-43CD-BB50-9D6D9C26AF4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4370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5094C-1F56-4401-B69B-97809AA8E0D0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3487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DC91-330A-46F1-BA2D-E3EDEABF6C93}" type="slidenum">
              <a:rPr lang="en-US"/>
              <a:pPr/>
              <a:t>51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5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78B01-688A-442B-8D6E-DF6B1E5D92C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6773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894F4-0169-45AE-817A-6D263546958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21447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C99E7-08F7-4B27-867C-7C0DF98A7D54}" type="slidenum">
              <a:rPr lang="en-US"/>
              <a:pPr/>
              <a:t>53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74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BBB38-581A-4DBC-A9EC-951028C0438A}" type="slidenum">
              <a:rPr lang="en-US"/>
              <a:pPr/>
              <a:t>54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886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043F6-5825-447E-AC61-40F0AE8F9AE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95910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DE620-900E-4817-A4A9-6B1A02100E1D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73012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76060-E246-4CDD-9546-DBAF807B1B5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14012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BB72B-E000-4BAC-8B4B-11183C005E34}" type="slidenum">
              <a:rPr lang="en-US"/>
              <a:pPr/>
              <a:t>58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/>
              <a:t>Main effect of intervention</a:t>
            </a:r>
          </a:p>
        </p:txBody>
      </p:sp>
    </p:spTree>
    <p:extLst>
      <p:ext uri="{BB962C8B-B14F-4D97-AF65-F5344CB8AC3E}">
        <p14:creationId xmlns:p14="http://schemas.microsoft.com/office/powerpoint/2010/main" val="27100571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695F1-1826-411A-9C8A-C0BDF5F99823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0443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42731-BBF1-4A71-B826-FD7A475977F6}" type="slidenum">
              <a:rPr lang="en-US"/>
              <a:pPr/>
              <a:t>60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/>
              <a:t>More importance for later intervention;</a:t>
            </a:r>
          </a:p>
          <a:p>
            <a:pPr marL="229766" indent="-229766"/>
            <a:r>
              <a:rPr lang="en-US" dirty="0"/>
              <a:t>Suggests environmental enrichment FOLLOWING deprivation not likely to have effect; but later enrichment may prevent FURTHER declines</a:t>
            </a:r>
          </a:p>
        </p:txBody>
      </p:sp>
    </p:spTree>
    <p:extLst>
      <p:ext uri="{BB962C8B-B14F-4D97-AF65-F5344CB8AC3E}">
        <p14:creationId xmlns:p14="http://schemas.microsoft.com/office/powerpoint/2010/main" val="3603021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32B4-A220-4D64-89E5-59429124322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7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Cumulative environmental damage: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Kids in advantaged homes can select experiences that allow them to maximize their genetic potential/in line with their genetic propensities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E.g., kids with genes coding for extraordinary intelligence can do all these stimulating activities that encourages their development vs. kids not blessed in that area may not select those opportunities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Kids in disadvantaged homes don’t have access to stimulating activities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E.g., regardless of whether you have genes coding for extraordinary intelligence or not, you can’t access stimulating activities</a:t>
            </a:r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0" lvl="0" indent="0">
              <a:buFontTx/>
              <a:buNone/>
            </a:pPr>
            <a:r>
              <a:rPr lang="en-US" baseline="0" dirty="0" smtClean="0"/>
              <a:t>Idea supported by genetics work: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Overall heritability (genetic influence) of cognitive ability = 50%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Among upper SES, see much higher influence of genes on cognitive ability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Among lower SES, see much higher influence of environment on cognitive 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223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AD335-B269-497B-8E5A-4A6A4DE33E69}" type="slidenum">
              <a:rPr lang="en-US"/>
              <a:pPr/>
              <a:t>62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117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3CB0C3-9A76-416D-A2AE-9CB43E80EE5F}" type="slidenum">
              <a:rPr lang="en-US" altLang="en-US" sz="1200">
                <a:solidFill>
                  <a:srgbClr val="000000"/>
                </a:solidFill>
              </a:rPr>
              <a:pPr/>
              <a:t>66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82057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3BE912-758B-49A6-AFF6-26227B70F5E4}" type="slidenum">
              <a:rPr lang="en-US" altLang="en-US" sz="1200">
                <a:solidFill>
                  <a:srgbClr val="000000"/>
                </a:solidFill>
              </a:rPr>
              <a:pPr/>
              <a:t>67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2944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20367E-861B-4E23-B2C1-0448FE4C9E69}" type="slidenum">
              <a:rPr lang="en-US" altLang="en-US" sz="1200">
                <a:solidFill>
                  <a:srgbClr val="000000"/>
                </a:solidFill>
              </a:rPr>
              <a:pPr/>
              <a:t>68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29334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B997F6-ED0B-4C8F-B174-91FBA1774451}" type="slidenum">
              <a:rPr lang="en-US" altLang="en-US" sz="1200">
                <a:solidFill>
                  <a:srgbClr val="000000"/>
                </a:solidFill>
              </a:rPr>
              <a:pPr/>
              <a:t>69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7524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7" tIns="45295" rIns="92207" bIns="45295" anchor="b"/>
          <a:lstStyle>
            <a:lvl1pPr defTabSz="931863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75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/>
        </p:spPr>
      </p:sp>
      <p:sp>
        <p:nvSpPr>
          <p:cNvPr id="1075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7" tIns="45295" rIns="92207" bIns="45295"/>
          <a:lstStyle/>
          <a:p>
            <a:r>
              <a:rPr lang="en-US" altLang="en-US" sz="1600" smtClean="0"/>
              <a:t>BAYLEY PERHAPS MOST COMMoNLY USED index of cognitive and motor development in applied developmental research</a:t>
            </a:r>
          </a:p>
          <a:p>
            <a:r>
              <a:rPr lang="en-US" altLang="en-US" sz="1600" smtClean="0"/>
              <a:t>for the age group for which it is designed - kids under 3</a:t>
            </a:r>
          </a:p>
          <a:p>
            <a:pPr lvl="1"/>
            <a:r>
              <a:rPr lang="en-US" altLang="en-US" sz="1600" smtClean="0"/>
              <a:t>Extensively normed WITH A REPRESENTATIVE census SAMPLE</a:t>
            </a:r>
          </a:p>
          <a:p>
            <a:pPr lvl="1"/>
            <a:r>
              <a:rPr lang="en-US" altLang="en-US" sz="1600" smtClean="0"/>
              <a:t>MEASURE IN APPLIED DEVELOPMENTAL RESEARCH ON YOUNG CHILDRE</a:t>
            </a:r>
          </a:p>
          <a:p>
            <a:pPr lvl="1"/>
            <a:r>
              <a:rPr lang="en-US" altLang="en-US" sz="1600" smtClean="0"/>
              <a:t>CLINICALLY, Basis for early referral </a:t>
            </a:r>
          </a:p>
          <a:p>
            <a:pPr lvl="1"/>
            <a:r>
              <a:rPr lang="en-US" altLang="en-US" sz="1600" smtClean="0"/>
              <a:t>Test-Retest reliability .5 - .7</a:t>
            </a:r>
          </a:p>
          <a:p>
            <a:r>
              <a:rPr lang="en-US" altLang="en-US" sz="1600" smtClean="0"/>
              <a:t>SCALED SCORES </a:t>
            </a:r>
          </a:p>
          <a:p>
            <a:r>
              <a:rPr lang="en-US" altLang="en-US" sz="1600" smtClean="0"/>
              <a:t>OF MEAN=100, SD 15, INDEX OF MMR IS 2 SD</a:t>
            </a:r>
          </a:p>
        </p:txBody>
      </p:sp>
    </p:spTree>
    <p:extLst>
      <p:ext uri="{BB962C8B-B14F-4D97-AF65-F5344CB8AC3E}">
        <p14:creationId xmlns:p14="http://schemas.microsoft.com/office/powerpoint/2010/main" val="29550009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69DC83-D647-4B31-B334-7B86EB384A64}" type="slidenum">
              <a:rPr lang="en-US" altLang="en-US" sz="1200">
                <a:solidFill>
                  <a:srgbClr val="000000"/>
                </a:solidFill>
              </a:rPr>
              <a:pPr/>
              <a:t>70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4" tIns="45190" rIns="91994" bIns="45190" anchor="b"/>
          <a:lstStyle>
            <a:lvl1pPr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85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1650" y="704850"/>
            <a:ext cx="8013700" cy="6010275"/>
          </a:xfrm>
          <a:ln w="12700" cap="flat"/>
        </p:spPr>
      </p:sp>
      <p:sp>
        <p:nvSpPr>
          <p:cNvPr id="10855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4" tIns="45190" rIns="91994" bIns="45190"/>
          <a:lstStyle/>
          <a:p>
            <a:endParaRPr lang="en-US" altLang="en-US" sz="18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22170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domain = tasks involving</a:t>
            </a:r>
            <a:r>
              <a:rPr lang="en-US" baseline="0" dirty="0" smtClean="0"/>
              <a:t> space, quantities, and causality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Social domain = communication, social learning, theory of mind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F79E7-03D2-6649-97B0-EBF1377759B3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500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r>
              <a:rPr lang="en-US" baseline="0" dirty="0" smtClean="0"/>
              <a:t> were recruited by telephone from existing database from Hermann et al., 2007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F79E7-03D2-6649-97B0-EBF1377759B3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896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32B4-A220-4D64-89E5-594291243225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963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F79E7-03D2-6649-97B0-EBF1377759B3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7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Unknown when these SES splits</a:t>
            </a:r>
            <a:r>
              <a:rPr lang="en-US" baseline="0" dirty="0" smtClean="0"/>
              <a:t> in cognitive ability begin</a:t>
            </a:r>
          </a:p>
          <a:p>
            <a:r>
              <a:rPr lang="en-US" baseline="0" dirty="0" smtClean="0"/>
              <a:t>Youngest documented split in cognitive ability due to SES measured in 7 year olds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Evidence to suggest split may occur earlier than formal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4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F79E7-03D2-6649-97B0-EBF1377759B3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473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Theoretical models</a:t>
            </a:r>
            <a:r>
              <a:rPr lang="en-US" baseline="0" dirty="0" smtClean="0"/>
              <a:t> used in data 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F79E7-03D2-6649-97B0-EBF1377759B3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31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r>
              <a:rPr lang="en-US" baseline="0" dirty="0" smtClean="0"/>
              <a:t> and social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F79E7-03D2-6649-97B0-EBF1377759B3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04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r>
              <a:rPr lang="en-US" baseline="0" dirty="0" smtClean="0"/>
              <a:t> posits that physical cognition evolved mainly in response to demands of foraging and comprises of skills involving </a:t>
            </a:r>
            <a:r>
              <a:rPr lang="en-US" b="1" baseline="0" dirty="0" smtClean="0"/>
              <a:t>space</a:t>
            </a:r>
            <a:r>
              <a:rPr lang="en-US" b="0" baseline="0" dirty="0" smtClean="0"/>
              <a:t> (for finding food), </a:t>
            </a:r>
            <a:r>
              <a:rPr lang="en-US" b="1" baseline="0" dirty="0" smtClean="0"/>
              <a:t>quantity</a:t>
            </a:r>
            <a:r>
              <a:rPr lang="en-US" b="0" baseline="0" dirty="0" smtClean="0"/>
              <a:t> (for comparing yields of different foraging locations), and </a:t>
            </a:r>
            <a:r>
              <a:rPr lang="en-US" b="1" baseline="0" dirty="0" smtClean="0"/>
              <a:t>causality</a:t>
            </a:r>
            <a:r>
              <a:rPr lang="en-US" b="0" baseline="0" dirty="0" smtClean="0"/>
              <a:t> (for extracting food from different places).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Social cognition evolved in response to demands of social interaction and comprises skills of </a:t>
            </a:r>
            <a:r>
              <a:rPr lang="en-US" b="1" i="0" baseline="0" dirty="0" smtClean="0"/>
              <a:t>social learning</a:t>
            </a:r>
            <a:r>
              <a:rPr lang="en-US" b="0" i="0" baseline="0" dirty="0" smtClean="0"/>
              <a:t> (for learning important things vicariously), </a:t>
            </a:r>
            <a:r>
              <a:rPr lang="en-US" b="1" i="0" baseline="0" dirty="0" smtClean="0"/>
              <a:t>communication</a:t>
            </a:r>
            <a:r>
              <a:rPr lang="en-US" b="0" i="0" baseline="0" dirty="0" smtClean="0"/>
              <a:t> (for manipulating other individuals), and </a:t>
            </a:r>
            <a:r>
              <a:rPr lang="en-US" b="1" i="0" baseline="0" dirty="0" smtClean="0"/>
              <a:t>theory of mind</a:t>
            </a:r>
            <a:r>
              <a:rPr lang="en-US" b="0" i="0" baseline="0" dirty="0" smtClean="0"/>
              <a:t> (for predicting the behaviors of others)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F79E7-03D2-6649-97B0-EBF1377759B3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76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DC91-330A-46F1-BA2D-E3EDEABF6C93}" type="slidenum">
              <a:rPr lang="en-US"/>
              <a:pPr/>
              <a:t>82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 smtClean="0"/>
              <a:t>Study of individual</a:t>
            </a:r>
            <a:r>
              <a:rPr lang="en-US" baseline="0" dirty="0" smtClean="0"/>
              <a:t> 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Fig. 2. The best-fitting model from the confirmatory factor analysis of the human children’s performance on the Primate Cognition Test Battery.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this model, performance on 13 tasks loaded onto three factors (e = error). The numbers alongside the arrows are standardized parameter estimates.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numbers in italics are the squared multiple correlation values, which represent the lower bounds of the proportion of variance accounted for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factors.</a:t>
            </a:r>
            <a:endParaRPr lang="en-US" baseline="0" dirty="0" smtClean="0"/>
          </a:p>
          <a:p>
            <a:pPr marL="229766" indent="-229766"/>
            <a:endParaRPr lang="en-US" baseline="0" dirty="0" smtClean="0"/>
          </a:p>
          <a:p>
            <a:pPr lvl="1"/>
            <a:r>
              <a:rPr lang="en-US" dirty="0" smtClean="0"/>
              <a:t>Battery of 15 cognitive tasks spanning 3 domains</a:t>
            </a:r>
          </a:p>
          <a:p>
            <a:pPr lvl="2"/>
            <a:r>
              <a:rPr lang="en-US" dirty="0" smtClean="0"/>
              <a:t>Spatial</a:t>
            </a:r>
          </a:p>
          <a:p>
            <a:pPr lvl="2"/>
            <a:r>
              <a:rPr lang="en-US" dirty="0" smtClean="0"/>
              <a:t>Physical</a:t>
            </a:r>
          </a:p>
          <a:p>
            <a:pPr lvl="2"/>
            <a:r>
              <a:rPr lang="en-US" dirty="0" smtClean="0"/>
              <a:t>Social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Tested fit of 1, 2, and 3-factor models separately by species (see Figure 1)</a:t>
            </a:r>
          </a:p>
          <a:p>
            <a:pPr marL="229766" indent="-229766"/>
            <a:r>
              <a:rPr lang="en-US" baseline="0" dirty="0" smtClean="0"/>
              <a:t>differences and </a:t>
            </a:r>
            <a:r>
              <a:rPr lang="en-US" baseline="0" dirty="0" err="1" smtClean="0"/>
              <a:t>intercorrelations</a:t>
            </a:r>
            <a:r>
              <a:rPr lang="en-US" baseline="0" dirty="0" smtClean="0"/>
              <a:t> gives info about underlying structure of 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955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6DC91-330A-46F1-BA2D-E3EDEABF6C93}" type="slidenum">
              <a:rPr lang="en-US"/>
              <a:pPr/>
              <a:t>83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766" indent="-229766"/>
            <a:r>
              <a:rPr lang="en-US" dirty="0" smtClean="0"/>
              <a:t>No factor that identified</a:t>
            </a:r>
            <a:r>
              <a:rPr lang="en-US" baseline="0" dirty="0" smtClean="0"/>
              <a:t> social cognition skills apart from physical cognition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227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specialized regions BUT</a:t>
            </a:r>
            <a:r>
              <a:rPr lang="en-US" baseline="0" dirty="0" smtClean="0"/>
              <a:t> we now know that there’s a high level of cooperation.</a:t>
            </a:r>
          </a:p>
          <a:p>
            <a:r>
              <a:rPr lang="en-US" baseline="0" dirty="0" smtClean="0"/>
              <a:t>Found during resting state task-free brain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32B4-A220-4D64-89E5-594291243225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480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Behavior in turn evokes neural activity</a:t>
            </a:r>
            <a:r>
              <a:rPr lang="en-US" baseline="0" dirty="0" smtClean="0"/>
              <a:t> that changes connectivity</a:t>
            </a:r>
          </a:p>
          <a:p>
            <a:r>
              <a:rPr lang="en-US" baseline="0" dirty="0" smtClean="0"/>
              <a:t>Longer tasks produce longer perturbations, reverberations. Juggling (practice)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32B4-A220-4D64-89E5-594291243225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239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examples: literacy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32B4-A220-4D64-89E5-594291243225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12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Hypo: increased reaching increases functional coupling </a:t>
            </a:r>
            <a:r>
              <a:rPr lang="en-US" dirty="0" err="1" smtClean="0"/>
              <a:t>btwn</a:t>
            </a:r>
            <a:r>
              <a:rPr lang="en-US" baseline="0" dirty="0" smtClean="0"/>
              <a:t> neural networks for vision, spatial orienting of </a:t>
            </a:r>
            <a:r>
              <a:rPr lang="en-US" baseline="0" dirty="0" err="1" smtClean="0"/>
              <a:t>attn</a:t>
            </a:r>
            <a:r>
              <a:rPr lang="en-US" baseline="0" dirty="0" smtClean="0"/>
              <a:t>, and manual action. Strengthens structural connectivity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732B4-A220-4D64-89E5-594291243225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you to think in interactions: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We know for all kids, mental ability will</a:t>
            </a:r>
            <a:r>
              <a:rPr lang="en-US" baseline="0" dirty="0" smtClean="0"/>
              <a:t> increase with age (MAIN EFFECT of age)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hypothesis suggests a MODERATION of the effect of age on mental ability such that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Higher SES = greater gains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Lower SES = less gains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purposes of grasping</a:t>
            </a:r>
            <a:r>
              <a:rPr lang="en-US" baseline="0" dirty="0" smtClean="0"/>
              <a:t> concept, I’m dichotomizing, but the analyses allowed them to run with continuous variables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 SES:</a:t>
            </a:r>
            <a:r>
              <a:rPr lang="en-US" baseline="0" dirty="0" smtClean="0"/>
              <a:t> steeper positive slope – show greater/faster gains</a:t>
            </a:r>
          </a:p>
          <a:p>
            <a:r>
              <a:rPr lang="en-US" baseline="0" dirty="0" smtClean="0"/>
              <a:t>Low SES: flatter positive slope – show lesser/slower gains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“high mental ability genes”:</a:t>
            </a:r>
            <a:r>
              <a:rPr lang="en-US" baseline="0" dirty="0" smtClean="0"/>
              <a:t> steeper positive slope</a:t>
            </a:r>
          </a:p>
          <a:p>
            <a:r>
              <a:rPr lang="en-US" baseline="0" dirty="0" smtClean="0"/>
              <a:t>“low mental ability genes”: flatter positive slope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Genes won’t account for differences early in infancy, but will start to account for more of the individual variability in scores as children develop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think three way interaction: the effect of</a:t>
            </a:r>
            <a:r>
              <a:rPr lang="en-US" baseline="0" dirty="0" smtClean="0"/>
              <a:t> genes on development over time is DIFFERENT across SES levels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 SES: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difference between “high ability” and “low ability” genes at 10 months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Big difference between “high ability” and “low ability” genes at 2 years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Low SES: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significant difference between “high ability” and “low ability” genes at 10 months NOR 2 years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B4C9-0D44-4F15-9AC1-A0DAF3B109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5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3F5-8C59-4848-8490-C8A4B0913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E25B-BE97-452E-9164-F76544E9B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6034-0D4B-4027-8F75-A1FA45412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Messinger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9859-6C9D-4615-8220-3297A7788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43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A3F5-8C59-4848-8490-C8A4B0913F81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68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7FBE-02EE-4C27-AE49-1816F48D0D4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0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096-1C6C-4569-BC47-F93CD06CC6E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05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995-2486-4762-999B-FB34B4D03C8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8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7C20-BCFD-429C-B067-29BD4D23FD9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5D24-58C7-4290-8CA6-B401B30A491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7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FE9-5834-4D99-A97C-0285798C7FAF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7FBE-02EE-4C27-AE49-1816F48D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418-D92C-48F6-81BA-14416208442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53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BF06BC5-FDD8-4FE7-883B-6F85FF4D547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54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E25B-BE97-452E-9164-F76544E9B0FB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30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6034-0D4B-4027-8F75-A1FA454125B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E096-1C6C-4569-BC47-F93CD06CC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0995-2486-4762-999B-FB34B4D03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7C20-BCFD-429C-B067-29BD4D23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5D24-58C7-4290-8CA6-B401B30A4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FE9-5834-4D99-A97C-0285798C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A418-D92C-48F6-81BA-144162084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BF06BC5-FDD8-4FE7-883B-6F85FF4D5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8BF006-A872-4FBD-BC7A-CF0DF1F16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2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8BF006-A872-4FBD-BC7A-CF0DF1F168E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1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.miami.edu/faculty/dmessinger/c_c/rsrcs/rdgs/cognitive/Tucker-Drob.GxE.Psychsci.201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sy.miami.edu/faculty/dmessinger/c_c/rsrcs/rdgs/cognitive/Tucker-Drob.GxE.Psychsci.2011.pdf" TargetMode="Externa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infantest.com/ftii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youtube.com/watch?v=y1-ANMq1Cwo&amp;feature=relmfu" TargetMode="External"/><Relationship Id="rId5" Type="http://schemas.openxmlformats.org/officeDocument/2006/relationships/hyperlink" Target="http://www.youtube.com/watch?v=kpx4AgO-Oxw&amp;feature=relmfu" TargetMode="External"/><Relationship Id="rId4" Type="http://schemas.openxmlformats.org/officeDocument/2006/relationships/hyperlink" Target="http://www.youtube.com/watch?v=76SRamqYn0A&amp;feature=relat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GRM4LFJjU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hyperlink" Target="https://nyu.databrary.org/search?q=mittens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3mNHcPVOnI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81200"/>
            <a:ext cx="8001000" cy="609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Cognition</a:t>
            </a:r>
            <a:endParaRPr lang="en-US" sz="6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648200"/>
            <a:ext cx="6400800" cy="17526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Messinger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Racial differences due to environment…genetics and adoption studies support this</a:t>
            </a:r>
          </a:p>
          <a:p>
            <a:r>
              <a:rPr lang="en-US" dirty="0" smtClean="0"/>
              <a:t>Stereotype Threat – robust findings</a:t>
            </a:r>
          </a:p>
          <a:p>
            <a:r>
              <a:rPr lang="en-US" dirty="0" smtClean="0"/>
              <a:t>Asian vs Non-Asian differences may be due to culture and motivation</a:t>
            </a:r>
          </a:p>
          <a:p>
            <a:r>
              <a:rPr lang="en-US" dirty="0" smtClean="0"/>
              <a:t>Jewish vs. Non-Jewish differences may be due to sphingolipids?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5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Working memory = fluid intelligence?</a:t>
            </a:r>
          </a:p>
          <a:p>
            <a:r>
              <a:rPr lang="en-US" dirty="0" smtClean="0"/>
              <a:t>The Flynn effect</a:t>
            </a:r>
          </a:p>
          <a:p>
            <a:r>
              <a:rPr lang="en-US" dirty="0" smtClean="0"/>
              <a:t>The concept of </a:t>
            </a:r>
            <a:r>
              <a:rPr lang="en-US" i="1" dirty="0" smtClean="0"/>
              <a:t>g</a:t>
            </a:r>
          </a:p>
          <a:p>
            <a:pPr lvl="1"/>
            <a:r>
              <a:rPr lang="en-US" dirty="0" smtClean="0"/>
              <a:t>Is Cattell’s claim true? (1971): more fluid g = more crystallized g</a:t>
            </a:r>
          </a:p>
          <a:p>
            <a:r>
              <a:rPr lang="en-US" dirty="0" smtClean="0"/>
              <a:t>Self-regulation and self control</a:t>
            </a:r>
          </a:p>
          <a:p>
            <a:r>
              <a:rPr lang="en-US" dirty="0" smtClean="0"/>
              <a:t>Stress on the CNS and attention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SO…where should we focus?</a:t>
            </a:r>
          </a:p>
          <a:p>
            <a:r>
              <a:rPr lang="en-US" dirty="0" smtClean="0"/>
              <a:t>Applications to your own research?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12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14400"/>
            <a:ext cx="74295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096" y="6513052"/>
            <a:ext cx="13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Kelly Shaffer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Messinger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genetic influence</a:t>
            </a:r>
          </a:p>
        </p:txBody>
      </p:sp>
      <p:graphicFrame>
        <p:nvGraphicFramePr>
          <p:cNvPr id="36868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89000" y="1803400"/>
          <a:ext cx="7670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7669433" imgH="4011516" progId="Excel.Chart.8">
                  <p:embed/>
                </p:oleObj>
              </mc:Choice>
              <mc:Fallback>
                <p:oleObj r:id="rId4" imgW="7669433" imgH="4011516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803400"/>
                        <a:ext cx="7670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6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Messinger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Genetic influence</a:t>
            </a:r>
          </a:p>
        </p:txBody>
      </p:sp>
      <p:graphicFrame>
        <p:nvGraphicFramePr>
          <p:cNvPr id="3891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7526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3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686800" cy="1104900"/>
          </a:xfrm>
        </p:spPr>
        <p:txBody>
          <a:bodyPr/>
          <a:lstStyle/>
          <a:p>
            <a:r>
              <a:rPr lang="en-US" altLang="en-US" dirty="0" smtClean="0"/>
              <a:t>Gene x SES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Mental Ability (MA)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411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SES-related disparities in MA increase from 10 </a:t>
            </a:r>
            <a:r>
              <a:rPr lang="en-US" dirty="0" err="1" smtClean="0"/>
              <a:t>mos</a:t>
            </a:r>
            <a:r>
              <a:rPr lang="en-US" dirty="0" smtClean="0"/>
              <a:t> to 2yrs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General contribution of genes &amp; environment </a:t>
            </a:r>
          </a:p>
          <a:p>
            <a:pPr marL="971550" lvl="1" indent="-514350">
              <a:defRPr/>
            </a:pPr>
            <a:r>
              <a:rPr lang="en-US" dirty="0" smtClean="0"/>
              <a:t>Heritability higher at age 2</a:t>
            </a:r>
          </a:p>
          <a:p>
            <a:pPr>
              <a:defRPr/>
            </a:pPr>
            <a:r>
              <a:rPr lang="en-US" dirty="0" smtClean="0"/>
              <a:t>SES moderates genetic contribution to MA change </a:t>
            </a:r>
          </a:p>
          <a:p>
            <a:pPr lvl="1">
              <a:defRPr/>
            </a:pPr>
            <a:r>
              <a:rPr lang="en-US" dirty="0" smtClean="0"/>
              <a:t>Increasing heritability of MA in infancy most evident for high SES</a:t>
            </a:r>
          </a:p>
          <a:p>
            <a:pPr lvl="2">
              <a:buFont typeface="Monotype Sorts"/>
              <a:buChar char="n"/>
              <a:defRPr/>
            </a:pPr>
            <a:r>
              <a:rPr lang="en-US" sz="1200" u="sng" dirty="0">
                <a:hlinkClick r:id="rId3"/>
              </a:rPr>
              <a:t>Tucker-</a:t>
            </a:r>
            <a:r>
              <a:rPr lang="en-US" sz="1200" u="sng" dirty="0" err="1">
                <a:hlinkClick r:id="rId3"/>
              </a:rPr>
              <a:t>Drob</a:t>
            </a:r>
            <a:r>
              <a:rPr lang="en-US" sz="1200" u="sng" dirty="0">
                <a:hlinkClick r:id="rId3"/>
              </a:rPr>
              <a:t>, E. M., </a:t>
            </a:r>
            <a:r>
              <a:rPr lang="en-US" sz="1200" u="sng" dirty="0" err="1">
                <a:hlinkClick r:id="rId3"/>
              </a:rPr>
              <a:t>Rhemtulla</a:t>
            </a:r>
            <a:r>
              <a:rPr lang="en-US" sz="1200" u="sng" dirty="0">
                <a:hlinkClick r:id="rId3"/>
              </a:rPr>
              <a:t>, M., Harden, K. P., </a:t>
            </a:r>
            <a:r>
              <a:rPr lang="en-US" sz="1200" u="sng" dirty="0" err="1">
                <a:hlinkClick r:id="rId3"/>
              </a:rPr>
              <a:t>Turkheimer</a:t>
            </a:r>
            <a:r>
              <a:rPr lang="en-US" sz="1200" u="sng" dirty="0">
                <a:hlinkClick r:id="rId3"/>
              </a:rPr>
              <a:t>, E., &amp; </a:t>
            </a:r>
            <a:r>
              <a:rPr lang="en-US" sz="1200" u="sng" dirty="0" err="1">
                <a:hlinkClick r:id="rId3"/>
              </a:rPr>
              <a:t>Fask</a:t>
            </a:r>
            <a:r>
              <a:rPr lang="en-US" sz="1200" u="sng" dirty="0">
                <a:hlinkClick r:id="rId3"/>
              </a:rPr>
              <a:t>, D. </a:t>
            </a:r>
            <a:r>
              <a:rPr lang="en-US" sz="1200" u="sng" dirty="0" smtClean="0">
                <a:hlinkClick r:id="rId3"/>
              </a:rPr>
              <a:t>(2011). Emergence </a:t>
            </a:r>
            <a:r>
              <a:rPr lang="en-US" sz="1200" u="sng" dirty="0">
                <a:hlinkClick r:id="rId3"/>
              </a:rPr>
              <a:t>of a Gene Ã— Socioeconomic Status Interaction on Infant Mental Ability Between 10 Months and 2 Years. </a:t>
            </a:r>
            <a:r>
              <a:rPr lang="en-US" sz="1200" i="1" u="sng" dirty="0">
                <a:hlinkClick r:id="rId3"/>
              </a:rPr>
              <a:t>Psychological Science, 22</a:t>
            </a:r>
            <a:r>
              <a:rPr lang="en-US" sz="1200" u="sng" dirty="0">
                <a:hlinkClick r:id="rId3"/>
              </a:rPr>
              <a:t>(1), 125-133.</a:t>
            </a:r>
            <a:endParaRPr lang="en-US" sz="1200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812088" y="6492875"/>
            <a:ext cx="1311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Fernandez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 vs. Environment in Child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567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SES-related disparities widen over course of childhood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 </a:t>
            </a:r>
            <a:r>
              <a:rPr lang="en-US" i="1" dirty="0" smtClean="0">
                <a:sym typeface="Wingdings" panose="05000000000000000000" pitchFamily="2" charset="2"/>
              </a:rPr>
              <a:t>Cumulative environmental damage</a:t>
            </a: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1300" y="3819116"/>
            <a:ext cx="3314700" cy="1669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Heritability of Cognitive Ability = 50% in General Population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9451664">
            <a:off x="3608753" y="39919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77982">
            <a:off x="3607030" y="4768987"/>
            <a:ext cx="978408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36468" y="3619499"/>
            <a:ext cx="23749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72% high SES families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36468" y="4716981"/>
            <a:ext cx="23749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10% low SES families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150100" y="3619499"/>
            <a:ext cx="171546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Greater influence of genes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50100" y="4716981"/>
            <a:ext cx="1715468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Greater influence of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SES vs. Environment in Child </a:t>
            </a:r>
            <a:r>
              <a:rPr lang="en-US" dirty="0" smtClean="0"/>
              <a:t>Development: Timing?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do childhood Gene x SES effects emerge</a:t>
            </a:r>
          </a:p>
          <a:p>
            <a:endParaRPr lang="en-US" dirty="0" smtClean="0"/>
          </a:p>
          <a:p>
            <a:r>
              <a:rPr lang="en-US" dirty="0" smtClean="0"/>
              <a:t>Youngest documented SES differences = 7 </a:t>
            </a:r>
            <a:r>
              <a:rPr lang="en-US" dirty="0" err="1" smtClean="0"/>
              <a:t>yo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Parenting differences related to SES:</a:t>
            </a:r>
          </a:p>
          <a:p>
            <a:pPr lvl="1"/>
            <a:r>
              <a:rPr lang="en-US" dirty="0" smtClean="0"/>
              <a:t>Time spent with children: high SES &gt; low SES</a:t>
            </a:r>
          </a:p>
          <a:p>
            <a:pPr lvl="1"/>
            <a:r>
              <a:rPr lang="en-US" dirty="0" smtClean="0"/>
              <a:t>Sensitivity to children's signals: </a:t>
            </a:r>
            <a:r>
              <a:rPr lang="en-US" dirty="0"/>
              <a:t>high SES &gt; low </a:t>
            </a:r>
            <a:r>
              <a:rPr lang="en-US" dirty="0" smtClean="0"/>
              <a:t>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SES will be positively related to change in mental ability (SES x Age)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55900" y="30607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16200" y="52705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8382" y="54229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680431" y="3998642"/>
            <a:ext cx="15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 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Genes will influence change in mental ability (Genes x Age)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55900" y="30607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16200" y="52705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8382" y="54229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680431" y="3998642"/>
            <a:ext cx="15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 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Intelligence: New Findings and Theoretical Developments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Nisbett</a:t>
            </a:r>
            <a:r>
              <a:rPr lang="en-US" dirty="0" smtClean="0"/>
              <a:t> et al (2012)</a:t>
            </a:r>
            <a:endParaRPr lang="en-US" dirty="0"/>
          </a:p>
        </p:txBody>
      </p:sp>
      <p:pic>
        <p:nvPicPr>
          <p:cNvPr id="1028" name="Picture 4" descr="https://thenypost.files.wordpress.com/2013/08/ipad_baby045410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isk.net/IMG/482/256482/smart-geek-chil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256853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hequalityfactory.com/wordpress/wp-content/uploads/2008/10/smartchi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1600200" cy="16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hizbit.files.wordpress.com/2010/06/smartgirlwithbook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301979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There will be an interaction between SES and genes related to change in mental ability      (SES x Genes x Age)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38300" y="33909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98600" y="5600700"/>
            <a:ext cx="269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9882" y="56846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62831" y="4328842"/>
            <a:ext cx="15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 Ability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24991" y="33909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5291" y="5600700"/>
            <a:ext cx="269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76573" y="56846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249522" y="4328842"/>
            <a:ext cx="15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 Ability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75716" y="3206234"/>
            <a:ext cx="105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46788" y="3206234"/>
            <a:ext cx="100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750 twin pairs from Early Childhood Longitudinal Study, Birth Cohort (ECLS-B)</a:t>
            </a:r>
          </a:p>
          <a:p>
            <a:r>
              <a:rPr lang="en-US" dirty="0" smtClean="0"/>
              <a:t>Assessed at 10 months and 2 years old</a:t>
            </a:r>
          </a:p>
          <a:p>
            <a:r>
              <a:rPr lang="en-US" dirty="0" err="1" smtClean="0"/>
              <a:t>Zygosity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43" y="4001294"/>
            <a:ext cx="6894513" cy="1999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Ability: Bayley Short Form-Research Edition (Mental Scale only)</a:t>
            </a:r>
          </a:p>
          <a:p>
            <a:r>
              <a:rPr lang="en-US" dirty="0" smtClean="0"/>
              <a:t>SES: composite of</a:t>
            </a:r>
          </a:p>
          <a:p>
            <a:pPr lvl="1"/>
            <a:r>
              <a:rPr lang="en-US" dirty="0" smtClean="0"/>
              <a:t>Paternal education</a:t>
            </a:r>
          </a:p>
          <a:p>
            <a:pPr lvl="1"/>
            <a:r>
              <a:rPr lang="en-US" dirty="0" smtClean="0"/>
              <a:t>Maternal education</a:t>
            </a:r>
          </a:p>
          <a:p>
            <a:pPr lvl="1"/>
            <a:r>
              <a:rPr lang="en-US" dirty="0" smtClean="0"/>
              <a:t>Paternal occupation</a:t>
            </a:r>
          </a:p>
          <a:p>
            <a:pPr lvl="1"/>
            <a:r>
              <a:rPr lang="en-US" dirty="0" smtClean="0"/>
              <a:t>Maternal occupation</a:t>
            </a:r>
          </a:p>
          <a:p>
            <a:pPr lvl="1"/>
            <a:r>
              <a:rPr lang="en-US" dirty="0" smtClean="0"/>
              <a:t>Family income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Hypothesis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“SES-related disparities in mental ability emerge over the course of infant development”</a:t>
            </a:r>
          </a:p>
          <a:p>
            <a:pPr lvl="1"/>
            <a:r>
              <a:rPr lang="en-US" dirty="0" smtClean="0"/>
              <a:t>SES was unrelated to mental ability at 10 </a:t>
            </a:r>
            <a:r>
              <a:rPr lang="en-US" dirty="0" err="1" smtClean="0"/>
              <a:t>mn</a:t>
            </a:r>
            <a:endParaRPr lang="en-US" dirty="0" smtClean="0"/>
          </a:p>
          <a:p>
            <a:pPr lvl="1"/>
            <a:r>
              <a:rPr lang="en-US" dirty="0" smtClean="0"/>
              <a:t>SES was related to change in mental ability from 10 </a:t>
            </a:r>
            <a:r>
              <a:rPr lang="en-US" dirty="0" err="1" smtClean="0"/>
              <a:t>mn</a:t>
            </a:r>
            <a:r>
              <a:rPr lang="en-US" dirty="0" smtClean="0"/>
              <a:t> to 2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30500" y="3810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90800" y="60198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32982" y="6172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655031" y="4747942"/>
            <a:ext cx="15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 Ability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Hypothesis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“Genes begin to play a role in the development of mental ability between 10 </a:t>
            </a:r>
            <a:r>
              <a:rPr lang="en-US" dirty="0" err="1" smtClean="0"/>
              <a:t>mn</a:t>
            </a:r>
            <a:r>
              <a:rPr lang="en-US" dirty="0" smtClean="0"/>
              <a:t> and 2 years”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30500" y="3810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90800" y="60198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32982" y="6172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655031" y="4747942"/>
            <a:ext cx="15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 Ability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Hypothesis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5" y="1647809"/>
            <a:ext cx="5500945" cy="4625609"/>
          </a:xfrm>
        </p:spPr>
        <p:txBody>
          <a:bodyPr/>
          <a:lstStyle/>
          <a:p>
            <a:r>
              <a:rPr lang="en-US" dirty="0" smtClean="0"/>
              <a:t>“The extent to which genes influence mental development differs according to SES”</a:t>
            </a:r>
          </a:p>
          <a:p>
            <a:pPr lvl="1"/>
            <a:r>
              <a:rPr lang="en-US" dirty="0" smtClean="0"/>
              <a:t>By 2 years: genetic influences on mental ability are larger among children from high SES vs. low 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43632" y="3514695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03932" y="5724495"/>
            <a:ext cx="269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95214" y="580839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9568163" y="4452637"/>
            <a:ext cx="15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 Ability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330323" y="3514695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190623" y="5724495"/>
            <a:ext cx="269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81905" y="580839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3254854" y="4452637"/>
            <a:ext cx="150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Mental Ability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081048" y="3206998"/>
            <a:ext cx="105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352120" y="3206998"/>
            <a:ext cx="100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SES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616" y="111744"/>
            <a:ext cx="2853284" cy="67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95250"/>
            <a:ext cx="46101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438" y="2244725"/>
            <a:ext cx="46958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7812088" y="6492875"/>
            <a:ext cx="1311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Fernandez</a:t>
            </a:r>
          </a:p>
        </p:txBody>
      </p:sp>
      <p:sp>
        <p:nvSpPr>
          <p:cNvPr id="41989" name="Rectangle 1"/>
          <p:cNvSpPr>
            <a:spLocks noChangeArrowheads="1"/>
          </p:cNvSpPr>
          <p:nvPr/>
        </p:nvSpPr>
        <p:spPr bwMode="auto">
          <a:xfrm>
            <a:off x="4374653" y="401638"/>
            <a:ext cx="48768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51435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defRPr/>
            </a:pPr>
            <a:r>
              <a:rPr lang="en-US" altLang="en-US" sz="2800" dirty="0" smtClean="0">
                <a:solidFill>
                  <a:srgbClr val="FFC000"/>
                </a:solidFill>
                <a:latin typeface="+mj-lt"/>
              </a:rPr>
              <a:t>Effect of genes on mental ability increases over infant development in high SES case </a:t>
            </a:r>
            <a:r>
              <a:rPr lang="en-US" altLang="en-US" sz="1800" dirty="0" smtClean="0">
                <a:solidFill>
                  <a:srgbClr val="FFC000"/>
                </a:solidFill>
                <a:latin typeface="+mj-lt"/>
              </a:rPr>
              <a:t>(</a:t>
            </a:r>
            <a:r>
              <a:rPr lang="en-US" sz="1800" u="sng" dirty="0" smtClean="0">
                <a:solidFill>
                  <a:srgbClr val="FFC000"/>
                </a:solidFill>
                <a:hlinkClick r:id="rId5"/>
              </a:rPr>
              <a:t>Tucker-</a:t>
            </a:r>
            <a:r>
              <a:rPr lang="en-US" sz="1800" u="sng" dirty="0" err="1" smtClean="0">
                <a:solidFill>
                  <a:srgbClr val="FFC000"/>
                </a:solidFill>
                <a:hlinkClick r:id="rId5"/>
              </a:rPr>
              <a:t>Drob</a:t>
            </a:r>
            <a:r>
              <a:rPr lang="en-US" sz="1800" u="sng" dirty="0" smtClean="0">
                <a:solidFill>
                  <a:srgbClr val="FFC000"/>
                </a:solidFill>
                <a:hlinkClick r:id="rId5"/>
              </a:rPr>
              <a:t>, et al.. (2011) </a:t>
            </a:r>
            <a:endParaRPr lang="en-US" sz="18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450" y="1408176"/>
            <a:ext cx="5543550" cy="547611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Hypothesis 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“We overinvest in most schooling and post-schooling programs and underinvest in preschool programs for disadvantaged persons”</a:t>
            </a:r>
          </a:p>
          <a:p>
            <a:pPr marL="0" indent="0">
              <a:buNone/>
            </a:pPr>
            <a:r>
              <a:rPr lang="en-US" sz="2600" dirty="0" smtClean="0">
                <a:sym typeface="Wingdings" panose="05000000000000000000" pitchFamily="2" charset="2"/>
              </a:rPr>
              <a:t>	 </a:t>
            </a:r>
            <a:r>
              <a:rPr lang="en-US" sz="2600" i="1" dirty="0" smtClean="0">
                <a:sym typeface="Wingdings" panose="05000000000000000000" pitchFamily="2" charset="2"/>
              </a:rPr>
              <a:t>Do you agree?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-6096" y="6513052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Shaffer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2011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19075" y="89871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“Although SES is often conceived of as a purely environmental variable, socioeconomic groups may differ in the frequencies of specific genetic polymorphisms”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en-US" i="1" dirty="0"/>
              <a:t>Are SES and genes confounding variables?</a:t>
            </a:r>
          </a:p>
        </p:txBody>
      </p:sp>
    </p:spTree>
    <p:extLst>
      <p:ext uri="{BB962C8B-B14F-4D97-AF65-F5344CB8AC3E}">
        <p14:creationId xmlns:p14="http://schemas.microsoft.com/office/powerpoint/2010/main" val="40554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altLang="en-US" sz="3900" smtClean="0">
                <a:solidFill>
                  <a:srgbClr val="000000"/>
                </a:solidFill>
                <a:latin typeface="Arial" pitchFamily="34" charset="0"/>
              </a:rPr>
              <a:t>Method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sz="half" idx="1"/>
          </p:nvPr>
        </p:nvSpPr>
        <p:spPr/>
        <p:txBody>
          <a:bodyPr lIns="0" tIns="0" rIns="0" bIns="0"/>
          <a:lstStyle/>
          <a:p>
            <a:pPr marL="41116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750 pairs of twins (from ECLS-B)</a:t>
            </a:r>
            <a:endParaRPr lang="en-US" alt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altLang="en-US" dirty="0" smtClean="0"/>
          </a:p>
          <a:p>
            <a:pPr marL="41116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dirty="0" err="1" smtClean="0">
                <a:solidFill>
                  <a:srgbClr val="000000"/>
                </a:solidFill>
                <a:latin typeface="Arial" pitchFamily="34" charset="0"/>
              </a:rPr>
              <a:t>Zygosity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 score </a:t>
            </a:r>
            <a:endParaRPr lang="en-US" altLang="en-US" dirty="0" smtClean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Monozygotic (MZ)</a:t>
            </a:r>
            <a:endParaRPr lang="en-US" altLang="en-US" dirty="0" smtClean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en-US" dirty="0" err="1" smtClean="0">
                <a:solidFill>
                  <a:srgbClr val="000000"/>
                </a:solidFill>
                <a:latin typeface="Arial" pitchFamily="34" charset="0"/>
              </a:rPr>
              <a:t>Dizygotic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 (DZ) </a:t>
            </a:r>
            <a:endParaRPr lang="en-US" alt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altLang="en-US" dirty="0" smtClean="0"/>
          </a:p>
          <a:p>
            <a:pPr marL="41116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Analytic Method</a:t>
            </a:r>
            <a:endParaRPr lang="en-US" altLang="en-US" dirty="0" smtClean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US" altLang="en-US" dirty="0" err="1" smtClean="0">
                <a:solidFill>
                  <a:srgbClr val="000000"/>
                </a:solidFill>
                <a:latin typeface="Arial" pitchFamily="34" charset="0"/>
              </a:rPr>
              <a:t>latents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: BSF-R initial (10mos) &amp; change (10 </a:t>
            </a:r>
            <a:r>
              <a:rPr lang="en-US" altLang="en-US" dirty="0" err="1" smtClean="0">
                <a:solidFill>
                  <a:srgbClr val="000000"/>
                </a:solidFill>
                <a:latin typeface="Arial" pitchFamily="34" charset="0"/>
              </a:rPr>
              <a:t>mos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 to 2 yrs)</a:t>
            </a:r>
            <a:endParaRPr lang="en-US" altLang="en-US" dirty="0" smtClean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Regressed on MA</a:t>
            </a:r>
            <a:endParaRPr lang="en-US" alt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812088" y="6492875"/>
            <a:ext cx="1311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Fernandez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0895"/>
            <a:ext cx="4752901" cy="465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IQ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Biological: Breast feeding increased IQ by 8 points</a:t>
            </a:r>
          </a:p>
          <a:p>
            <a:pPr lvl="1"/>
            <a:r>
              <a:rPr lang="en-US" dirty="0" smtClean="0"/>
              <a:t>Fatty </a:t>
            </a:r>
            <a:r>
              <a:rPr lang="en-US" dirty="0" smtClean="0"/>
              <a:t>acids in breast milk?</a:t>
            </a:r>
          </a:p>
          <a:p>
            <a:r>
              <a:rPr lang="en-US" dirty="0" smtClean="0"/>
              <a:t>Social: SES, Adoption, hearing more words (</a:t>
            </a:r>
            <a:r>
              <a:rPr lang="en-US" dirty="0" smtClean="0"/>
              <a:t>10-30 </a:t>
            </a:r>
            <a:r>
              <a:rPr lang="en-US" dirty="0" smtClean="0"/>
              <a:t>million word gap)</a:t>
            </a:r>
          </a:p>
          <a:p>
            <a:r>
              <a:rPr lang="en-US" dirty="0" smtClean="0"/>
              <a:t>Shared environment effects higher in childhood/adolescence than adulthood</a:t>
            </a:r>
          </a:p>
          <a:p>
            <a:pPr lvl="1"/>
            <a:r>
              <a:rPr lang="en-US" dirty="0" smtClean="0"/>
              <a:t>Birth order  (3 points) – More attention to older child?</a:t>
            </a:r>
          </a:p>
        </p:txBody>
      </p:sp>
    </p:spTree>
    <p:extLst>
      <p:ext uri="{BB962C8B-B14F-4D97-AF65-F5344CB8AC3E}">
        <p14:creationId xmlns:p14="http://schemas.microsoft.com/office/powerpoint/2010/main" val="13015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 differences in change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893" y="1774825"/>
            <a:ext cx="507621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altLang="en-US" sz="3900" smtClean="0">
                <a:solidFill>
                  <a:srgbClr val="000000"/>
                </a:solidFill>
                <a:latin typeface="Arial" pitchFamily="34" charset="0"/>
              </a:rPr>
              <a:t>Results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half" idx="1"/>
          </p:nvPr>
        </p:nvSpPr>
        <p:spPr/>
        <p:txBody>
          <a:bodyPr lIns="0" tIns="0" rIns="0" bIns="0"/>
          <a:lstStyle/>
          <a:p>
            <a:pPr marL="41116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Model 1</a:t>
            </a:r>
            <a:endParaRPr lang="en-US" altLang="en-US" dirty="0" smtClean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10 </a:t>
            </a:r>
            <a:r>
              <a:rPr lang="en-US" altLang="en-US" dirty="0" err="1" smtClean="0">
                <a:solidFill>
                  <a:srgbClr val="000000"/>
                </a:solidFill>
                <a:latin typeface="Arial" pitchFamily="34" charset="0"/>
              </a:rPr>
              <a:t>mos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, SES not related to MA</a:t>
            </a:r>
            <a:endParaRPr lang="en-US" altLang="en-US" dirty="0" smtClean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MA increased dramatically between 10mos &amp; 2yrs </a:t>
            </a:r>
            <a:endParaRPr lang="en-US" altLang="en-US" dirty="0" smtClean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Significant relation between SES &amp; magnitude of change </a:t>
            </a:r>
            <a:endParaRPr lang="en-US" altLang="en-US" dirty="0" smtClean="0"/>
          </a:p>
          <a:p>
            <a:pPr marL="41116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Model 2</a:t>
            </a:r>
            <a:endParaRPr lang="en-US" altLang="en-US" dirty="0" smtClean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Effect of genes on mental ability increases over infant development </a:t>
            </a:r>
            <a:endParaRPr lang="en-US" altLang="en-US" dirty="0" smtClean="0"/>
          </a:p>
          <a:p>
            <a:pPr marL="41116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Model 3…</a:t>
            </a:r>
            <a:endParaRPr lang="en-US" altLang="en-US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Monotype Sorts" pitchFamily="2" charset="2"/>
              <a:buNone/>
            </a:pPr>
            <a:endParaRPr lang="en-US" altLang="en-US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 cstate="print"/>
          <a:srcRect b="22491"/>
          <a:stretch>
            <a:fillRect/>
          </a:stretch>
        </p:blipFill>
        <p:spPr bwMode="auto">
          <a:xfrm>
            <a:off x="4572000" y="1803650"/>
            <a:ext cx="4572000" cy="3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7812088" y="6492875"/>
            <a:ext cx="1311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itchFamily="34" charset="0"/>
              </a:rPr>
              <a:t>Fernandez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01" y="1752600"/>
            <a:ext cx="9269506" cy="3581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36901" y="6497034"/>
            <a:ext cx="1484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Devika Jutagir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Theories of genetic and environmental influence on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0550" cy="48037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ndividual differences </a:t>
            </a:r>
            <a:r>
              <a:rPr lang="en-US" dirty="0"/>
              <a:t>in </a:t>
            </a:r>
            <a:r>
              <a:rPr lang="en-US" dirty="0" smtClean="0"/>
              <a:t>intelligence:</a:t>
            </a:r>
          </a:p>
          <a:p>
            <a:pPr lvl="1"/>
            <a:r>
              <a:rPr lang="en-US" b="1" i="1" dirty="0" err="1" smtClean="0"/>
              <a:t>Hereditarian</a:t>
            </a:r>
            <a:r>
              <a:rPr lang="en-US" b="1" i="1" dirty="0" smtClean="0"/>
              <a:t> perspective</a:t>
            </a:r>
            <a:r>
              <a:rPr lang="en-US" dirty="0" smtClean="0"/>
              <a:t>: Individual </a:t>
            </a:r>
            <a:r>
              <a:rPr lang="en-US" dirty="0"/>
              <a:t>differences in intelligence </a:t>
            </a:r>
            <a:r>
              <a:rPr lang="en-US" dirty="0" smtClean="0"/>
              <a:t>are primarily genetic.</a:t>
            </a:r>
            <a:endParaRPr lang="en-US" dirty="0"/>
          </a:p>
          <a:p>
            <a:pPr lvl="1"/>
            <a:r>
              <a:rPr lang="en-US" b="1" i="1" dirty="0" smtClean="0"/>
              <a:t>Sociological perspective</a:t>
            </a:r>
            <a:r>
              <a:rPr lang="en-US" dirty="0" smtClean="0"/>
              <a:t>: Differences primarily </a:t>
            </a:r>
            <a:r>
              <a:rPr lang="en-US" dirty="0"/>
              <a:t>rooted in </a:t>
            </a:r>
            <a:r>
              <a:rPr lang="en-US" dirty="0" smtClean="0"/>
              <a:t>environmental experience.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i="1" dirty="0" err="1" smtClean="0"/>
              <a:t>Scarr</a:t>
            </a:r>
            <a:r>
              <a:rPr lang="en-US" b="1" i="1" dirty="0"/>
              <a:t>-Rowe </a:t>
            </a:r>
            <a:r>
              <a:rPr lang="en-US" b="1" i="1" dirty="0" smtClean="0"/>
              <a:t>hypothesis</a:t>
            </a:r>
            <a:r>
              <a:rPr lang="en-US" i="1" dirty="0" smtClean="0"/>
              <a:t>: </a:t>
            </a:r>
            <a:r>
              <a:rPr lang="en-US" dirty="0"/>
              <a:t>“IQ scores within advantaged groups will show larger proportions of genetic variance and smaller proportions of environmental variance than IQ scores for disadvantaged groups. Environmental </a:t>
            </a:r>
            <a:r>
              <a:rPr lang="en-US" dirty="0" smtClean="0"/>
              <a:t>disadvantage </a:t>
            </a:r>
            <a:r>
              <a:rPr lang="en-US" dirty="0"/>
              <a:t>is predicated [sic] to reduce the genotype-</a:t>
            </a:r>
            <a:r>
              <a:rPr lang="en-US" dirty="0" smtClean="0"/>
              <a:t>phenotype </a:t>
            </a:r>
            <a:r>
              <a:rPr lang="en-US" dirty="0"/>
              <a:t>correlation in lower-class </a:t>
            </a:r>
            <a:r>
              <a:rPr lang="en-US" dirty="0" smtClean="0"/>
              <a:t>groups.”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Results of studies on the </a:t>
            </a:r>
            <a:r>
              <a:rPr lang="en-US" dirty="0" err="1" smtClean="0"/>
              <a:t>Scarr</a:t>
            </a:r>
            <a:r>
              <a:rPr lang="en-US" dirty="0" smtClean="0"/>
              <a:t>-Rowe hypothesis are mixed.</a:t>
            </a:r>
            <a:endParaRPr lang="en-US" dirty="0"/>
          </a:p>
          <a:p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96" y="6513052"/>
            <a:ext cx="3442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Jutagir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Bates, 2015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25609"/>
          </a:xfrm>
        </p:spPr>
        <p:txBody>
          <a:bodyPr>
            <a:normAutofit fontScale="85000" lnSpcReduction="10000"/>
          </a:bodyPr>
          <a:lstStyle/>
          <a:p>
            <a:pPr marL="633222" indent="-514350">
              <a:buFont typeface="+mj-lt"/>
              <a:buAutoNum type="arabicParenR"/>
            </a:pPr>
            <a:r>
              <a:rPr lang="en-US" i="1" dirty="0" smtClean="0"/>
              <a:t>Does </a:t>
            </a:r>
            <a:r>
              <a:rPr lang="en-US" i="1" dirty="0"/>
              <a:t>the range of </a:t>
            </a:r>
            <a:r>
              <a:rPr lang="en-US" i="1" dirty="0" smtClean="0"/>
              <a:t>studies </a:t>
            </a:r>
            <a:r>
              <a:rPr lang="en-US" i="1" dirty="0"/>
              <a:t>from the United States support a positive estimate of Gene × SES interaction on achieved IQ? </a:t>
            </a:r>
            <a:endParaRPr lang="en-US" i="1" dirty="0" smtClean="0"/>
          </a:p>
          <a:p>
            <a:pPr marL="633222" indent="-514350">
              <a:buFont typeface="+mj-lt"/>
              <a:buAutoNum type="arabicParenR"/>
            </a:pPr>
            <a:endParaRPr lang="en-US" dirty="0" smtClean="0"/>
          </a:p>
          <a:p>
            <a:pPr marL="633222" indent="-514350">
              <a:buFont typeface="+mj-lt"/>
              <a:buAutoNum type="arabicParenR"/>
            </a:pPr>
            <a:r>
              <a:rPr lang="en-US" i="1" dirty="0"/>
              <a:t>D</a:t>
            </a:r>
            <a:r>
              <a:rPr lang="en-US" i="1" dirty="0" smtClean="0"/>
              <a:t>o studies </a:t>
            </a:r>
            <a:r>
              <a:rPr lang="en-US" i="1" dirty="0"/>
              <a:t>on participants outside the United States show a </a:t>
            </a:r>
            <a:r>
              <a:rPr lang="en-US" i="1" dirty="0" smtClean="0"/>
              <a:t>similar </a:t>
            </a:r>
            <a:r>
              <a:rPr lang="en-US" i="1" dirty="0"/>
              <a:t>greater-than-zero Gene × SES effect</a:t>
            </a:r>
            <a:r>
              <a:rPr lang="en-US" i="1" dirty="0" smtClean="0"/>
              <a:t>?</a:t>
            </a:r>
          </a:p>
          <a:p>
            <a:pPr marL="633222" indent="-514350">
              <a:buFont typeface="+mj-lt"/>
              <a:buAutoNum type="arabicParenR"/>
            </a:pPr>
            <a:endParaRPr lang="en-US" dirty="0" smtClean="0"/>
          </a:p>
          <a:p>
            <a:pPr marL="633222" indent="-514350">
              <a:buFont typeface="+mj-lt"/>
              <a:buAutoNum type="arabicParenR"/>
            </a:pPr>
            <a:r>
              <a:rPr lang="en-US" i="1" dirty="0" smtClean="0"/>
              <a:t>Can </a:t>
            </a:r>
            <a:r>
              <a:rPr lang="en-US" i="1" dirty="0"/>
              <a:t>a single estimate adequately account for all of the observed effect sizes, or are separate estimates necessary to </a:t>
            </a:r>
            <a:r>
              <a:rPr lang="en-US" i="1" dirty="0" smtClean="0"/>
              <a:t>represent </a:t>
            </a:r>
            <a:r>
              <a:rPr lang="en-US" i="1" dirty="0"/>
              <a:t>effect sizes from the United States and from Western Europe and Australia?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096" y="6513052"/>
            <a:ext cx="3442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Jutagir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Bates, 2015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Meta-Analysis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839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Search terms</a:t>
            </a:r>
            <a:r>
              <a:rPr lang="en-US" dirty="0" smtClean="0"/>
              <a:t>: twin, gene, socioeconomic status, education, income.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b="1" dirty="0" smtClean="0"/>
              <a:t>Inclusion criteria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Intelligence/achievement continuously measured with objective </a:t>
            </a:r>
            <a:r>
              <a:rPr lang="en-US" dirty="0"/>
              <a:t>performance</a:t>
            </a:r>
            <a:r>
              <a:rPr lang="en-US" dirty="0" smtClean="0"/>
              <a:t>-based test.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Inference </a:t>
            </a:r>
            <a:r>
              <a:rPr lang="en-US" dirty="0"/>
              <a:t>of genetic influence had to be made using siblings (preferably twins) with varying degrees of genetic relatedness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Degree </a:t>
            </a:r>
            <a:r>
              <a:rPr lang="en-US" dirty="0"/>
              <a:t>of genetic relatedness </a:t>
            </a:r>
            <a:r>
              <a:rPr lang="en-US" dirty="0" smtClean="0"/>
              <a:t>known </a:t>
            </a:r>
            <a:r>
              <a:rPr lang="en-US" dirty="0"/>
              <a:t>to a high degree of </a:t>
            </a:r>
            <a:r>
              <a:rPr lang="en-US" dirty="0" smtClean="0"/>
              <a:t>certainty.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Ordered categorical/continuous </a:t>
            </a:r>
            <a:r>
              <a:rPr lang="en-US" dirty="0"/>
              <a:t>measure of </a:t>
            </a:r>
            <a:r>
              <a:rPr lang="en-US" dirty="0" smtClean="0"/>
              <a:t>childhood family </a:t>
            </a:r>
            <a:r>
              <a:rPr lang="en-US" dirty="0"/>
              <a:t>SES </a:t>
            </a:r>
            <a:r>
              <a:rPr lang="en-US" dirty="0" smtClean="0"/>
              <a:t>examined as moderator </a:t>
            </a:r>
            <a:r>
              <a:rPr lang="en-US" dirty="0"/>
              <a:t>of genetic variance in </a:t>
            </a:r>
            <a:r>
              <a:rPr lang="en-US" dirty="0" smtClean="0"/>
              <a:t>intelligence/achievement.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Participants not selected </a:t>
            </a:r>
            <a:r>
              <a:rPr lang="en-US" dirty="0"/>
              <a:t>on the basis of </a:t>
            </a:r>
            <a:r>
              <a:rPr lang="en-US" dirty="0" smtClean="0"/>
              <a:t>psychiatric </a:t>
            </a:r>
            <a:r>
              <a:rPr lang="en-US" dirty="0"/>
              <a:t>or medical diagnoses, patient status, or </a:t>
            </a:r>
            <a:r>
              <a:rPr lang="en-US" dirty="0" smtClean="0"/>
              <a:t>intelligence/achievement </a:t>
            </a:r>
            <a:r>
              <a:rPr lang="en-US" dirty="0"/>
              <a:t>test scores.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14 independent studies</a:t>
            </a:r>
          </a:p>
          <a:p>
            <a:pPr lvl="1"/>
            <a:r>
              <a:rPr lang="en-US" dirty="0" smtClean="0"/>
              <a:t>43 effect sizes.</a:t>
            </a:r>
          </a:p>
          <a:p>
            <a:pPr lvl="1"/>
            <a:r>
              <a:rPr lang="en-US" dirty="0" smtClean="0"/>
              <a:t>24,926 pairs of twins and siblings.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096" y="6513052"/>
            <a:ext cx="3442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Jutagir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Bates, 2015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6096" y="6513052"/>
            <a:ext cx="3442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Jutagir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Bates, 2015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2600"/>
            <a:ext cx="895071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United States Sample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96" y="6513052"/>
            <a:ext cx="3442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Jutagir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Bates, 2015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00200"/>
            <a:ext cx="5029200" cy="47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8433981" cy="4495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096" y="6513052"/>
            <a:ext cx="3442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Jutagir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Bates, 2015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25609"/>
          </a:xfrm>
        </p:spPr>
        <p:txBody>
          <a:bodyPr>
            <a:normAutofit fontScale="85000" lnSpcReduction="10000"/>
          </a:bodyPr>
          <a:lstStyle/>
          <a:p>
            <a:pPr marL="633222" indent="-514350">
              <a:buFont typeface="+mj-lt"/>
              <a:buAutoNum type="arabicParenR"/>
            </a:pPr>
            <a:r>
              <a:rPr lang="en-US" dirty="0" smtClean="0"/>
              <a:t>Does </a:t>
            </a:r>
            <a:r>
              <a:rPr lang="en-US" dirty="0"/>
              <a:t>the range of </a:t>
            </a:r>
            <a:r>
              <a:rPr lang="en-US" dirty="0" smtClean="0"/>
              <a:t>studies </a:t>
            </a:r>
            <a:r>
              <a:rPr lang="en-US" dirty="0"/>
              <a:t>from the United States support a positive estimate of Gene × SES interaction on achieved IQ? </a:t>
            </a:r>
            <a:r>
              <a:rPr lang="en-US" dirty="0" smtClean="0">
                <a:solidFill>
                  <a:schemeClr val="accent1"/>
                </a:solidFill>
              </a:rPr>
              <a:t>Yes</a:t>
            </a:r>
          </a:p>
          <a:p>
            <a:pPr marL="633222" indent="-514350">
              <a:buFont typeface="+mj-lt"/>
              <a:buAutoNum type="arabicParenR"/>
            </a:pPr>
            <a:endParaRPr lang="en-US" dirty="0" smtClean="0"/>
          </a:p>
          <a:p>
            <a:pPr marL="633222" indent="-514350">
              <a:buFont typeface="+mj-lt"/>
              <a:buAutoNum type="arabicParenR"/>
            </a:pPr>
            <a:r>
              <a:rPr lang="en-US" dirty="0"/>
              <a:t>D</a:t>
            </a:r>
            <a:r>
              <a:rPr lang="en-US" dirty="0" smtClean="0"/>
              <a:t>o studies </a:t>
            </a:r>
            <a:r>
              <a:rPr lang="en-US" dirty="0"/>
              <a:t>on participants outside the United States show a </a:t>
            </a:r>
            <a:r>
              <a:rPr lang="en-US" dirty="0" smtClean="0"/>
              <a:t>similar </a:t>
            </a:r>
            <a:r>
              <a:rPr lang="en-US" dirty="0"/>
              <a:t>greater-than-zero Gene × SES effect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F0AD00"/>
                </a:solidFill>
              </a:rPr>
              <a:t>No</a:t>
            </a:r>
          </a:p>
          <a:p>
            <a:pPr marL="633222" indent="-514350">
              <a:buFont typeface="+mj-lt"/>
              <a:buAutoNum type="arabicParenR"/>
            </a:pPr>
            <a:endParaRPr lang="en-US" dirty="0" smtClean="0"/>
          </a:p>
          <a:p>
            <a:pPr marL="633222" indent="-514350">
              <a:buFont typeface="+mj-lt"/>
              <a:buAutoNum type="arabicParenR"/>
            </a:pPr>
            <a:r>
              <a:rPr lang="en-US" dirty="0" smtClean="0"/>
              <a:t>Can </a:t>
            </a:r>
            <a:r>
              <a:rPr lang="en-US" dirty="0"/>
              <a:t>a single estimate adequately account for all of the observed effect sizes, or are </a:t>
            </a:r>
            <a:r>
              <a:rPr lang="en-US" dirty="0">
                <a:solidFill>
                  <a:srgbClr val="F0AD00"/>
                </a:solidFill>
              </a:rPr>
              <a:t>separate estimates necessary to </a:t>
            </a:r>
            <a:r>
              <a:rPr lang="en-US" dirty="0" smtClean="0">
                <a:solidFill>
                  <a:srgbClr val="F0AD00"/>
                </a:solidFill>
              </a:rPr>
              <a:t>represent </a:t>
            </a:r>
            <a:r>
              <a:rPr lang="en-US" dirty="0">
                <a:solidFill>
                  <a:srgbClr val="F0AD00"/>
                </a:solidFill>
              </a:rPr>
              <a:t>effect sizes from the United States and from Western Europe and Australia</a:t>
            </a:r>
            <a:r>
              <a:rPr lang="en-US" dirty="0"/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096" y="6513052"/>
            <a:ext cx="3442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Jutagir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Bates, 2015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Heritability </a:t>
            </a:r>
            <a:r>
              <a:rPr lang="en-US" dirty="0" smtClean="0"/>
              <a:t>between </a:t>
            </a:r>
            <a:r>
              <a:rPr lang="en-US" dirty="0" smtClean="0"/>
              <a:t>.4 - .8</a:t>
            </a:r>
          </a:p>
          <a:p>
            <a:r>
              <a:rPr lang="en-US" dirty="0" smtClean="0"/>
              <a:t>6 genetic markers </a:t>
            </a:r>
            <a:r>
              <a:rPr lang="en-US" dirty="0" smtClean="0"/>
              <a:t>related to cognitive </a:t>
            </a:r>
            <a:r>
              <a:rPr lang="en-US" dirty="0" smtClean="0"/>
              <a:t>ability</a:t>
            </a:r>
          </a:p>
          <a:p>
            <a:pPr lvl="1"/>
            <a:r>
              <a:rPr lang="en-US" dirty="0" smtClean="0"/>
              <a:t>but they only explain 1% of variance in cog ability</a:t>
            </a:r>
          </a:p>
          <a:p>
            <a:r>
              <a:rPr lang="en-US" dirty="0" smtClean="0"/>
              <a:t>Heritability varies </a:t>
            </a:r>
            <a:r>
              <a:rPr lang="en-US" dirty="0" smtClean="0"/>
              <a:t>based on SES for children</a:t>
            </a:r>
          </a:p>
          <a:p>
            <a:pPr lvl="1"/>
            <a:r>
              <a:rPr lang="en-US" dirty="0"/>
              <a:t>Heritability </a:t>
            </a:r>
            <a:r>
              <a:rPr lang="en-US" dirty="0" smtClean="0"/>
              <a:t>higher </a:t>
            </a:r>
            <a:r>
              <a:rPr lang="en-US" dirty="0" smtClean="0"/>
              <a:t>in families with high SES</a:t>
            </a:r>
          </a:p>
          <a:p>
            <a:pPr lvl="1"/>
            <a:r>
              <a:rPr lang="en-US" dirty="0" smtClean="0"/>
              <a:t>For low SES, more variability in IQ can be traced to the shared environment</a:t>
            </a:r>
          </a:p>
          <a:p>
            <a:pPr lvl="1"/>
            <a:r>
              <a:rPr lang="en-US" dirty="0" smtClean="0"/>
              <a:t>Mixed results for European studies. </a:t>
            </a:r>
            <a:endParaRPr lang="en-US" dirty="0" smtClean="0"/>
          </a:p>
          <a:p>
            <a:pPr lvl="2"/>
            <a:r>
              <a:rPr lang="en-US" dirty="0" smtClean="0"/>
              <a:t>Low SES children showed </a:t>
            </a:r>
            <a:r>
              <a:rPr lang="en-US" dirty="0" smtClean="0"/>
              <a:t>higher </a:t>
            </a:r>
            <a:r>
              <a:rPr lang="en-US" dirty="0" smtClean="0"/>
              <a:t>heritability?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“Gene </a:t>
            </a:r>
            <a:r>
              <a:rPr lang="en-US" sz="2400" dirty="0"/>
              <a:t>× SES effects are not uniform but can rather take positive, zero, and even </a:t>
            </a:r>
            <a:r>
              <a:rPr lang="en-US" sz="2400" dirty="0" smtClean="0"/>
              <a:t>negative </a:t>
            </a:r>
            <a:r>
              <a:rPr lang="en-US" sz="2400" dirty="0"/>
              <a:t>values depending on factors that differ at the national level</a:t>
            </a:r>
            <a:r>
              <a:rPr lang="en-US" sz="2400" dirty="0" smtClean="0"/>
              <a:t>.” </a:t>
            </a:r>
          </a:p>
          <a:p>
            <a:endParaRPr lang="en-US" sz="2400" dirty="0"/>
          </a:p>
          <a:p>
            <a:r>
              <a:rPr lang="en-US" sz="2400" dirty="0" smtClean="0"/>
              <a:t>“Further </a:t>
            </a:r>
            <a:r>
              <a:rPr lang="en-US" sz="2400" dirty="0"/>
              <a:t>research on between-nations variability in the effects of family SES on cognitive development is particularly </a:t>
            </a:r>
            <a:r>
              <a:rPr lang="en-US" sz="2400" dirty="0" smtClean="0"/>
              <a:t>important.” </a:t>
            </a:r>
          </a:p>
          <a:p>
            <a:pPr marL="118872" indent="0">
              <a:buNone/>
            </a:pPr>
            <a:endParaRPr lang="en-US" sz="2400" dirty="0" smtClean="0"/>
          </a:p>
          <a:p>
            <a:r>
              <a:rPr lang="en-US" sz="2400" dirty="0" smtClean="0"/>
              <a:t>Possible mechanisms underlying variability:</a:t>
            </a:r>
          </a:p>
          <a:p>
            <a:pPr lvl="1"/>
            <a:r>
              <a:rPr lang="en-US" sz="1400" dirty="0" smtClean="0"/>
              <a:t>National differences in how concepts of letter and number that underpin literacy and numeracy are imparted (</a:t>
            </a:r>
            <a:r>
              <a:rPr lang="en-US" sz="1400" dirty="0" err="1" smtClean="0"/>
              <a:t>Ramani</a:t>
            </a:r>
            <a:r>
              <a:rPr lang="en-US" sz="1400" dirty="0" smtClean="0"/>
              <a:t> &amp; </a:t>
            </a:r>
            <a:r>
              <a:rPr lang="en-US" sz="1400" dirty="0" err="1" smtClean="0"/>
              <a:t>Siegler</a:t>
            </a:r>
            <a:r>
              <a:rPr lang="en-US" sz="1400" dirty="0" smtClean="0"/>
              <a:t>, 2008). </a:t>
            </a:r>
          </a:p>
          <a:p>
            <a:pPr lvl="1"/>
            <a:r>
              <a:rPr lang="en-US" sz="1400" dirty="0" smtClean="0"/>
              <a:t>Educational quality (Taylor, </a:t>
            </a:r>
            <a:r>
              <a:rPr lang="en-US" sz="1400" dirty="0" err="1" smtClean="0"/>
              <a:t>Roehrig</a:t>
            </a:r>
            <a:r>
              <a:rPr lang="en-US" sz="1400" dirty="0" smtClean="0"/>
              <a:t>, </a:t>
            </a:r>
            <a:r>
              <a:rPr lang="en-US" sz="1400" dirty="0" err="1" smtClean="0"/>
              <a:t>Soden</a:t>
            </a:r>
            <a:r>
              <a:rPr lang="en-US" sz="1400" dirty="0" smtClean="0"/>
              <a:t> </a:t>
            </a:r>
            <a:r>
              <a:rPr lang="en-US" sz="1400" dirty="0" err="1" smtClean="0"/>
              <a:t>Hensler</a:t>
            </a:r>
            <a:r>
              <a:rPr lang="en-US" sz="1400" dirty="0" smtClean="0"/>
              <a:t>, Connor, &amp; </a:t>
            </a:r>
            <a:r>
              <a:rPr lang="en-US" sz="1400" dirty="0" err="1" smtClean="0"/>
              <a:t>Schatschneider</a:t>
            </a:r>
            <a:r>
              <a:rPr lang="en-US" sz="1400" dirty="0" smtClean="0"/>
              <a:t>, 2010).</a:t>
            </a:r>
          </a:p>
          <a:p>
            <a:pPr lvl="1"/>
            <a:r>
              <a:rPr lang="en-US" sz="1400" dirty="0"/>
              <a:t>M</a:t>
            </a:r>
            <a:r>
              <a:rPr lang="en-US" sz="1400" dirty="0" smtClean="0"/>
              <a:t>edical and educational access (Bates et al., 2013; Tucker-</a:t>
            </a:r>
            <a:r>
              <a:rPr lang="en-US" sz="1400" dirty="0" err="1" smtClean="0"/>
              <a:t>Drob</a:t>
            </a:r>
            <a:r>
              <a:rPr lang="en-US" sz="1400" dirty="0" smtClean="0"/>
              <a:t> et al., 2013).</a:t>
            </a:r>
          </a:p>
          <a:p>
            <a:pPr lvl="1"/>
            <a:r>
              <a:rPr lang="en-US" sz="1400" dirty="0" err="1"/>
              <a:t>M</a:t>
            </a:r>
            <a:r>
              <a:rPr lang="en-US" sz="1400" dirty="0" err="1" smtClean="0"/>
              <a:t>acrosocietal</a:t>
            </a:r>
            <a:r>
              <a:rPr lang="en-US" sz="1400" dirty="0" smtClean="0"/>
              <a:t> characteristics (e.g., upward social mobility; Ritchie, Bates, &amp; </a:t>
            </a:r>
            <a:r>
              <a:rPr lang="en-US" sz="1400" dirty="0" err="1" smtClean="0"/>
              <a:t>Plomin</a:t>
            </a:r>
            <a:r>
              <a:rPr lang="en-US" sz="1400" dirty="0" smtClean="0"/>
              <a:t>, 2014).</a:t>
            </a:r>
          </a:p>
          <a:p>
            <a:pPr lvl="1"/>
            <a:r>
              <a:rPr lang="en-US" sz="1400" dirty="0"/>
              <a:t>I</a:t>
            </a:r>
            <a:r>
              <a:rPr lang="en-US" sz="1400" dirty="0" smtClean="0"/>
              <a:t>ncome support (Duncan, Morris, &amp; Rodrigues, 2011). </a:t>
            </a:r>
          </a:p>
          <a:p>
            <a:endParaRPr lang="en-US" sz="2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6096" y="6519446"/>
            <a:ext cx="3442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Jutagir | Tucker-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Drob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Bates, 2015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Functional significance of imitation?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Nielsen &amp; </a:t>
            </a:r>
            <a:r>
              <a:rPr lang="en-US" dirty="0" err="1" smtClean="0"/>
              <a:t>Tomaselli</a:t>
            </a:r>
            <a:r>
              <a:rPr lang="en-US" dirty="0" smtClean="0"/>
              <a:t> (2010)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Why expect cultural differences in children’s tendency to </a:t>
            </a:r>
            <a:r>
              <a:rPr lang="en-US" dirty="0" err="1" smtClean="0"/>
              <a:t>overimitate</a:t>
            </a:r>
            <a:r>
              <a:rPr lang="en-US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243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433834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273585" cy="488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2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Experiment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273585" cy="488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4286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 Applications</a:t>
            </a:r>
            <a:endParaRPr lang="en-US" sz="400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Experiment 2</a:t>
            </a:r>
          </a:p>
          <a:p>
            <a:pPr lvl="1"/>
            <a:r>
              <a:rPr lang="en-US" dirty="0" smtClean="0"/>
              <a:t>Participants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Conditions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Interpretation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89696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36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Hermann et al. (</a:t>
            </a:r>
            <a:r>
              <a:rPr lang="en-US" i="1" dirty="0" smtClean="0"/>
              <a:t>2009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Good example of application of psychometric approach to studying intelligence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Interpretations of </a:t>
            </a:r>
          </a:p>
          <a:p>
            <a:pPr lvl="2"/>
            <a:r>
              <a:rPr lang="en-US" dirty="0" smtClean="0"/>
              <a:t>group differences vs  individual differences and inter-correlations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Hermann et al. (</a:t>
            </a:r>
            <a:r>
              <a:rPr lang="en-US" i="1" dirty="0" smtClean="0"/>
              <a:t>2009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No support for “g” in either species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social cognition uniquely human?</a:t>
            </a:r>
          </a:p>
          <a:p>
            <a:pPr lvl="2"/>
            <a:r>
              <a:rPr lang="en-US" dirty="0" smtClean="0"/>
              <a:t>Humans have higher mean scores</a:t>
            </a:r>
          </a:p>
          <a:p>
            <a:pPr lvl="2"/>
            <a:r>
              <a:rPr lang="en-US" dirty="0" smtClean="0"/>
              <a:t>Unique &amp; separable structure</a:t>
            </a:r>
          </a:p>
        </p:txBody>
      </p:sp>
    </p:spTree>
    <p:extLst>
      <p:ext uri="{BB962C8B-B14F-4D97-AF65-F5344CB8AC3E}">
        <p14:creationId xmlns:p14="http://schemas.microsoft.com/office/powerpoint/2010/main" val="16833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Messinger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Agree?</a:t>
            </a:r>
            <a:endParaRPr lang="en-US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5800" dirty="0" smtClean="0"/>
              <a:t>“It is in contrast to severe deprivation that enrichment shows its statistically significant effects.”</a:t>
            </a:r>
          </a:p>
          <a:p>
            <a:pPr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Gottlieb &amp; Blair, 2004</a:t>
            </a:r>
          </a:p>
        </p:txBody>
      </p:sp>
    </p:spTree>
    <p:extLst>
      <p:ext uri="{BB962C8B-B14F-4D97-AF65-F5344CB8AC3E}">
        <p14:creationId xmlns:p14="http://schemas.microsoft.com/office/powerpoint/2010/main" val="357564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Gottlieb &amp; Blair 2004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410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Rodent research: early experiences avert the deterioration of learning ability seen when rodents are reared in impoverished conditions</a:t>
            </a:r>
          </a:p>
          <a:p>
            <a:r>
              <a:rPr lang="en-US" dirty="0" smtClean="0"/>
              <a:t>It is only in comparison to impoverished conditions that enrichment shows an influence</a:t>
            </a:r>
          </a:p>
          <a:p>
            <a:r>
              <a:rPr lang="en-US" dirty="0" smtClean="0"/>
              <a:t>Exposure to enriched conditions after exposure to impoverished conditions does not matter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Bell</a:t>
            </a:r>
          </a:p>
        </p:txBody>
      </p:sp>
    </p:spTree>
    <p:extLst>
      <p:ext uri="{BB962C8B-B14F-4D97-AF65-F5344CB8AC3E}">
        <p14:creationId xmlns:p14="http://schemas.microsoft.com/office/powerpoint/2010/main" val="265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Messinger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17538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Early visual experience &amp; exploration!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20875"/>
            <a:ext cx="8229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81000" y="4559300"/>
            <a:ext cx="891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From about 27 days of age to 100 days of age:</a:t>
            </a:r>
          </a:p>
          <a:p>
            <a:pPr marL="342900" indent="-342900">
              <a:buFontTx/>
              <a:buAutoNum type="arabicParenBoth"/>
              <a:defRPr/>
            </a:pPr>
            <a:r>
              <a:rPr lang="en-US" sz="1400" dirty="0"/>
              <a:t>a stovepipe cage (little motor or visual experience), </a:t>
            </a:r>
          </a:p>
          <a:p>
            <a:pPr marL="342900" indent="-342900">
              <a:buFontTx/>
              <a:buAutoNum type="arabicParenBoth"/>
              <a:defRPr/>
            </a:pPr>
            <a:r>
              <a:rPr lang="en-US" sz="1400" dirty="0"/>
              <a:t>an enclosed running wheel (motor activity but little variation in visual experience), </a:t>
            </a:r>
            <a:endParaRPr lang="en-US" sz="1400" dirty="0" smtClean="0"/>
          </a:p>
          <a:p>
            <a:pPr marL="342900" indent="-342900">
              <a:buFontTx/>
              <a:buAutoNum type="arabicParenBoth"/>
              <a:defRPr/>
            </a:pPr>
            <a:r>
              <a:rPr lang="en-US" sz="1400" dirty="0" smtClean="0"/>
              <a:t>a </a:t>
            </a:r>
            <a:r>
              <a:rPr lang="en-US" sz="1400" dirty="0"/>
              <a:t>mesh cage </a:t>
            </a:r>
            <a:r>
              <a:rPr lang="en-US" sz="1400" dirty="0" smtClean="0"/>
              <a:t>restricted </a:t>
            </a:r>
            <a:r>
              <a:rPr lang="en-US" sz="1400" dirty="0"/>
              <a:t>motor activity but </a:t>
            </a:r>
            <a:r>
              <a:rPr lang="en-US" sz="1400" dirty="0" smtClean="0"/>
              <a:t>variation </a:t>
            </a:r>
            <a:r>
              <a:rPr lang="en-US" sz="1400" dirty="0"/>
              <a:t>in visual  experience as </a:t>
            </a:r>
            <a:r>
              <a:rPr lang="en-US" sz="1400" dirty="0" smtClean="0"/>
              <a:t>cage moved </a:t>
            </a:r>
            <a:r>
              <a:rPr lang="en-US" sz="1400" dirty="0"/>
              <a:t>daily </a:t>
            </a:r>
            <a:r>
              <a:rPr lang="en-US" sz="1400" dirty="0" smtClean="0"/>
              <a:t>in lab. 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(4) </a:t>
            </a:r>
            <a:r>
              <a:rPr lang="en-US" sz="1400" dirty="0" smtClean="0"/>
              <a:t>  large </a:t>
            </a:r>
            <a:r>
              <a:rPr lang="en-US" sz="1400" dirty="0"/>
              <a:t>free environment box – socially and physically stimulating</a:t>
            </a:r>
          </a:p>
        </p:txBody>
      </p:sp>
    </p:spTree>
    <p:extLst>
      <p:ext uri="{BB962C8B-B14F-4D97-AF65-F5344CB8AC3E}">
        <p14:creationId xmlns:p14="http://schemas.microsoft.com/office/powerpoint/2010/main" val="109046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 again – High SES children increase in IQ over the summer, lose SES children decrease</a:t>
            </a:r>
          </a:p>
          <a:p>
            <a:r>
              <a:rPr lang="en-US" dirty="0" smtClean="0"/>
              <a:t>Good preschool programs’ effects fade out by late elementary school</a:t>
            </a:r>
          </a:p>
          <a:p>
            <a:r>
              <a:rPr lang="en-US" dirty="0" smtClean="0"/>
              <a:t>Still…. adults in these programs more likely to graduate, own homes,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29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/>
              <a:t>Its </a:t>
            </a:r>
            <a:r>
              <a:rPr lang="en-US" sz="4400" i="1" dirty="0"/>
              <a:t>early</a:t>
            </a:r>
            <a:r>
              <a:rPr lang="en-US" sz="4400" dirty="0"/>
              <a:t> experience that’s important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048000"/>
          <a:ext cx="8077200" cy="171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11885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Free</a:t>
                      </a:r>
                      <a:r>
                        <a:rPr lang="en-US" sz="1800" baseline="0" dirty="0" smtClean="0"/>
                        <a:t> environment/</a:t>
                      </a:r>
                    </a:p>
                    <a:p>
                      <a:r>
                        <a:rPr lang="en-US" sz="1800" baseline="0" dirty="0" smtClean="0"/>
                        <a:t>Stovepipe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Stovepipe/</a:t>
                      </a:r>
                    </a:p>
                    <a:p>
                      <a:r>
                        <a:rPr lang="en-US" sz="1800" dirty="0" smtClean="0"/>
                        <a:t>Free</a:t>
                      </a:r>
                      <a:r>
                        <a:rPr lang="en-US" sz="1800" baseline="0" dirty="0" smtClean="0"/>
                        <a:t> environment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Free environment/</a:t>
                      </a:r>
                      <a:r>
                        <a:rPr lang="en-US" sz="1800" baseline="0" dirty="0" smtClean="0"/>
                        <a:t> Free environment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Normal Cage/ Normal</a:t>
                      </a:r>
                      <a:r>
                        <a:rPr lang="en-US" sz="1800" baseline="0" dirty="0" smtClean="0"/>
                        <a:t> Cage</a:t>
                      </a:r>
                      <a:endParaRPr lang="en-US" sz="1800" dirty="0"/>
                    </a:p>
                  </a:txBody>
                  <a:tcPr marT="45707" marB="45707"/>
                </a:tc>
              </a:tr>
              <a:tr h="5275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161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248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152</a:t>
                      </a:r>
                      <a:endParaRPr lang="en-US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221</a:t>
                      </a:r>
                      <a:endParaRPr lang="en-US" sz="1800" dirty="0"/>
                    </a:p>
                  </a:txBody>
                  <a:tcPr marT="45707" marB="45707"/>
                </a:tc>
              </a:tr>
            </a:tbl>
          </a:graphicData>
        </a:graphic>
      </p:graphicFrame>
      <p:sp>
        <p:nvSpPr>
          <p:cNvPr id="17428" name="TextBox 8"/>
          <p:cNvSpPr txBox="1">
            <a:spLocks noChangeArrowheads="1"/>
          </p:cNvSpPr>
          <p:nvPr/>
        </p:nvSpPr>
        <p:spPr bwMode="auto">
          <a:xfrm>
            <a:off x="457200" y="22098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Table 2. Mean Errors in Hebb-Williams Maze of Rats With Different Early and Late Environmental Experiences</a:t>
            </a:r>
          </a:p>
        </p:txBody>
      </p:sp>
      <p:sp>
        <p:nvSpPr>
          <p:cNvPr id="17429" name="TextBox 9"/>
          <p:cNvSpPr txBox="1">
            <a:spLocks noChangeArrowheads="1"/>
          </p:cNvSpPr>
          <p:nvPr/>
        </p:nvSpPr>
        <p:spPr bwMode="auto">
          <a:xfrm>
            <a:off x="457200" y="48006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Note. </a:t>
            </a:r>
            <a:r>
              <a:rPr lang="en-US" sz="1400"/>
              <a:t>Data from Hymovitch (1952). The Stovepipe/Free Environment and Normal Cage groups made significant more errors than the other two groups (</a:t>
            </a:r>
            <a:r>
              <a:rPr lang="en-US" sz="1400" i="1"/>
              <a:t>p</a:t>
            </a:r>
            <a:r>
              <a:rPr lang="en-US" sz="1400"/>
              <a:t> &lt;.001).</a:t>
            </a:r>
            <a:endParaRPr lang="en-US" sz="1400" i="1"/>
          </a:p>
        </p:txBody>
      </p:sp>
      <p:sp>
        <p:nvSpPr>
          <p:cNvPr id="17430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Bell</a:t>
            </a:r>
          </a:p>
        </p:txBody>
      </p:sp>
      <p:sp>
        <p:nvSpPr>
          <p:cNvPr id="174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Early vs. late experience</a:t>
            </a:r>
          </a:p>
        </p:txBody>
      </p:sp>
      <p:sp>
        <p:nvSpPr>
          <p:cNvPr id="17432" name="Up Arrow 5"/>
          <p:cNvSpPr>
            <a:spLocks noChangeArrowheads="1"/>
          </p:cNvSpPr>
          <p:nvPr/>
        </p:nvSpPr>
        <p:spPr bwMode="auto">
          <a:xfrm>
            <a:off x="1295400" y="4648200"/>
            <a:ext cx="304800" cy="1905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alpha val="3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3" name="Up Arrow 6"/>
          <p:cNvSpPr>
            <a:spLocks noChangeArrowheads="1"/>
          </p:cNvSpPr>
          <p:nvPr/>
        </p:nvSpPr>
        <p:spPr bwMode="auto">
          <a:xfrm>
            <a:off x="5334000" y="4648200"/>
            <a:ext cx="304800" cy="1905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alpha val="3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07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Gottlieb &amp; Blair (2004)</a:t>
            </a:r>
          </a:p>
          <a:p>
            <a:pPr lvl="1"/>
            <a:r>
              <a:rPr lang="en-US" dirty="0"/>
              <a:t>Summary of impact of environmental variation in later learning in rodents</a:t>
            </a:r>
          </a:p>
          <a:p>
            <a:pPr lvl="2"/>
            <a:r>
              <a:rPr lang="en-US" dirty="0"/>
              <a:t>Role of experience type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timing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14512"/>
            <a:ext cx="3511213" cy="20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612" y="4800600"/>
            <a:ext cx="4069001" cy="193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5253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Messinger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Abecedarian project:</a:t>
            </a:r>
            <a:br>
              <a:rPr lang="en-US" dirty="0" smtClean="0"/>
            </a:br>
            <a:r>
              <a:rPr lang="en-US" dirty="0" smtClean="0"/>
              <a:t>2 timed intervention </a:t>
            </a:r>
            <a:r>
              <a:rPr lang="en-US" dirty="0" smtClean="0"/>
              <a:t>components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Birth – 5 years: “comprehensive educational daycare intervention”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“utilized developmentally appropriate curricula designed to facilitate children’s language, motor, social, and cognitive growth.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Full-day care, 50-weeks per year, 93% enrolled by 3 months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5 – 8: “school age intervention delivered through home visitors,  liaisons between home and school.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designed to increase parent involvement in the educational process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0700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r>
              <a:rPr lang="en-US" sz="2800"/>
              <a:t>Gottlieb &amp; Blair (2004) (cont)</a:t>
            </a:r>
          </a:p>
          <a:p>
            <a:pPr lvl="1"/>
            <a:r>
              <a:rPr lang="en-US" sz="2400"/>
              <a:t>Applications to Early Intervention</a:t>
            </a:r>
          </a:p>
          <a:p>
            <a:pPr lvl="2"/>
            <a:r>
              <a:rPr lang="en-US" sz="2000"/>
              <a:t>The Abecedarian Project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Multiple risks</a:t>
            </a:r>
          </a:p>
          <a:p>
            <a:pPr lvl="3"/>
            <a:r>
              <a:rPr lang="en-US" sz="1800"/>
              <a:t>Low parental education</a:t>
            </a:r>
          </a:p>
          <a:p>
            <a:pPr lvl="3"/>
            <a:r>
              <a:rPr lang="en-US" sz="1800"/>
              <a:t>Low income</a:t>
            </a:r>
          </a:p>
          <a:p>
            <a:pPr lvl="3"/>
            <a:r>
              <a:rPr lang="en-US" sz="1800"/>
              <a:t>Father absence</a:t>
            </a:r>
          </a:p>
          <a:p>
            <a:pPr lvl="3"/>
            <a:r>
              <a:rPr lang="en-US" sz="1800"/>
              <a:t>Unstable work history</a:t>
            </a:r>
          </a:p>
          <a:p>
            <a:pPr lvl="3"/>
            <a:r>
              <a:rPr lang="en-US" sz="1800"/>
              <a:t>Family members with low IQ</a:t>
            </a:r>
          </a:p>
          <a:p>
            <a:pPr lvl="3"/>
            <a:r>
              <a:rPr lang="en-US" sz="1800"/>
              <a:t>History of social service contacts</a:t>
            </a:r>
          </a:p>
          <a:p>
            <a:pPr lvl="3"/>
            <a:r>
              <a:rPr lang="en-US" sz="1800"/>
              <a:t>Family history of school failure and psychopathology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5927725" y="6361113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(Ramey </a:t>
            </a:r>
            <a:r>
              <a:rPr lang="en-US" dirty="0"/>
              <a:t>&amp; Campbell, 1984)</a:t>
            </a:r>
          </a:p>
        </p:txBody>
      </p:sp>
    </p:spTree>
    <p:extLst>
      <p:ext uri="{BB962C8B-B14F-4D97-AF65-F5344CB8AC3E}">
        <p14:creationId xmlns:p14="http://schemas.microsoft.com/office/powerpoint/2010/main" val="6940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Gottlieb &amp; Blair (2004) (cont)</a:t>
            </a:r>
          </a:p>
          <a:p>
            <a:pPr lvl="2"/>
            <a:r>
              <a:rPr lang="en-US"/>
              <a:t>The Abecedarian Project</a:t>
            </a:r>
          </a:p>
          <a:p>
            <a:pPr lvl="3"/>
            <a:r>
              <a:rPr lang="en-US"/>
              <a:t>Daycare Intervention (birth – 5 years) vs. no treatment</a:t>
            </a:r>
          </a:p>
          <a:p>
            <a:pPr lvl="3"/>
            <a:r>
              <a:rPr lang="en-US"/>
              <a:t>School age home-visiting intervention vs. no treatment</a:t>
            </a:r>
          </a:p>
          <a:p>
            <a:pPr lvl="2"/>
            <a:endParaRPr lang="en-US"/>
          </a:p>
          <a:p>
            <a:pPr lvl="2"/>
            <a:r>
              <a:rPr lang="en-US"/>
              <a:t>Random assignment to each = 4 conditions</a:t>
            </a: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5927725" y="6361113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Ramey &amp; Campbell, </a:t>
            </a:r>
            <a:r>
              <a:rPr lang="en-US" dirty="0" smtClean="0"/>
              <a:t>1984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Messinger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Abecedarian intervention conditions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Early daycare intervention (birth – 5) with follow through services to 8 years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Only the educational daycare intervention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Only the school age follow through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An untreated control group.</a:t>
            </a:r>
          </a:p>
          <a:p>
            <a:pPr marL="609600" indent="-60960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709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Messinger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1004888"/>
            <a:ext cx="720725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50938" y="1073150"/>
            <a:ext cx="7793037" cy="230188"/>
          </a:xfrm>
        </p:spPr>
      </p:pic>
    </p:spTree>
    <p:extLst>
      <p:ext uri="{BB962C8B-B14F-4D97-AF65-F5344CB8AC3E}">
        <p14:creationId xmlns:p14="http://schemas.microsoft.com/office/powerpoint/2010/main" val="1510521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Messinger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Early</a:t>
            </a:r>
            <a:r>
              <a:rPr lang="en-US" dirty="0" smtClean="0"/>
              <a:t> intervention counts!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 b="17307"/>
          <a:stretch>
            <a:fillRect/>
          </a:stretch>
        </p:blipFill>
        <p:spPr bwMode="auto">
          <a:xfrm>
            <a:off x="1206500" y="1955800"/>
            <a:ext cx="672941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573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/>
              <a:t>Early</a:t>
            </a:r>
            <a:r>
              <a:rPr lang="en-US" sz="3600" dirty="0"/>
              <a:t> intervention counts!</a:t>
            </a:r>
            <a:endParaRPr lang="en-US" sz="4000" dirty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98789"/>
            <a:ext cx="4267200" cy="411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800" dirty="0" smtClean="0"/>
              <a:t>Short-term </a:t>
            </a:r>
            <a:r>
              <a:rPr lang="en-US" sz="2800" dirty="0" smtClean="0"/>
              <a:t>Effects </a:t>
            </a:r>
            <a:r>
              <a:rPr lang="en-US" sz="2800" dirty="0"/>
              <a:t>of Early </a:t>
            </a:r>
            <a:r>
              <a:rPr lang="en-US" sz="2800" dirty="0" smtClean="0"/>
              <a:t>Intervention </a:t>
            </a:r>
            <a:r>
              <a:rPr lang="en-US" sz="2800" dirty="0"/>
              <a:t>on </a:t>
            </a:r>
            <a:r>
              <a:rPr lang="en-US" sz="2800" dirty="0" smtClean="0"/>
              <a:t>IQ</a:t>
            </a:r>
            <a:endParaRPr lang="en-US" sz="2800" dirty="0"/>
          </a:p>
        </p:txBody>
      </p:sp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0222"/>
            <a:ext cx="4894262" cy="28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570" y="3038161"/>
            <a:ext cx="4710110" cy="279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410200" y="6225912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Gottlieb &amp; Blair (2004)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4909502" y="1912203"/>
            <a:ext cx="4005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sz="2400" dirty="0"/>
              <a:t>Longer-term Effects of Early vs. Later Intervention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0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Messinger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life: % retained in grade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 b="9683"/>
          <a:stretch>
            <a:fillRect/>
          </a:stretch>
        </p:blipFill>
        <p:spPr bwMode="auto">
          <a:xfrm>
            <a:off x="1143000" y="1819275"/>
            <a:ext cx="66579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7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62" y="1676400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School 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uality of teaching, longer school day, smaller classes, interactive computer programs</a:t>
            </a:r>
          </a:p>
          <a:p>
            <a:r>
              <a:rPr lang="en-US" dirty="0" smtClean="0"/>
              <a:t>Increases in working memory (e.g. n-back test training)</a:t>
            </a:r>
          </a:p>
          <a:p>
            <a:r>
              <a:rPr lang="en-US" dirty="0"/>
              <a:t>Drugs and exercise </a:t>
            </a:r>
            <a:r>
              <a:rPr lang="en-US" dirty="0" smtClean="0"/>
              <a:t>(physical &amp; cognitive) have </a:t>
            </a:r>
            <a:r>
              <a:rPr lang="en-US" dirty="0"/>
              <a:t>modest </a:t>
            </a:r>
            <a:r>
              <a:rPr lang="en-US" dirty="0" smtClean="0"/>
              <a:t>effects</a:t>
            </a:r>
            <a:endParaRPr lang="en-US" dirty="0"/>
          </a:p>
        </p:txBody>
      </p:sp>
      <p:pic>
        <p:nvPicPr>
          <p:cNvPr id="2050" name="Picture 2" descr="http://www.wpclipart.com/education/bus/bus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2" y="4724400"/>
            <a:ext cx="2857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Gottlieb &amp; Blair (2004)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Longer term effects </a:t>
            </a:r>
            <a:r>
              <a:rPr lang="en-US" dirty="0"/>
              <a:t>of Early &amp; Later Intervention on Academic Achievement</a:t>
            </a:r>
          </a:p>
        </p:txBody>
      </p:sp>
      <p:pic>
        <p:nvPicPr>
          <p:cNvPr id="439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16300"/>
            <a:ext cx="40386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9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588" y="3429000"/>
            <a:ext cx="39354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5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school: Reading level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56285"/>
            <a:ext cx="6705600" cy="49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62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Gottlieb &amp; Blair (2004) (cont)</a:t>
            </a:r>
          </a:p>
          <a:p>
            <a:pPr lvl="1"/>
            <a:r>
              <a:rPr lang="en-US"/>
              <a:t>Interpretations?</a:t>
            </a:r>
          </a:p>
          <a:p>
            <a:pPr lvl="2"/>
            <a:r>
              <a:rPr lang="en-US"/>
              <a:t>Species-typical development vs. enriched development</a:t>
            </a:r>
          </a:p>
        </p:txBody>
      </p:sp>
    </p:spTree>
    <p:extLst>
      <p:ext uri="{BB962C8B-B14F-4D97-AF65-F5344CB8AC3E}">
        <p14:creationId xmlns:p14="http://schemas.microsoft.com/office/powerpoint/2010/main" val="14850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networks: anatomical connections linking cortical and subcortical brain regions</a:t>
            </a:r>
          </a:p>
          <a:p>
            <a:r>
              <a:rPr lang="en-US" dirty="0" smtClean="0"/>
              <a:t>Functional networks: Set of connections among brain regions derived by observing neural activity during tasks and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400" dirty="0" smtClean="0">
                <a:solidFill>
                  <a:srgbClr val="FFC000"/>
                </a:solidFill>
              </a:rPr>
              <a:t>Dynamic Reconfiguration of Structural and Functional Connectivity Across Core Neurocognitive Brain Networks with Development.</a:t>
            </a:r>
            <a:r>
              <a:rPr lang="sv-SE" sz="2400" dirty="0" smtClean="0">
                <a:solidFill>
                  <a:srgbClr val="FFC000"/>
                </a:solidFill>
              </a:rPr>
              <a:t> Uddin, et al., 2011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3810000" cy="4623816"/>
          </a:xfrm>
        </p:spPr>
        <p:txBody>
          <a:bodyPr>
            <a:noAutofit/>
          </a:bodyPr>
          <a:lstStyle/>
          <a:p>
            <a:r>
              <a:rPr lang="en-US" sz="2000" dirty="0" smtClean="0"/>
              <a:t>’Right </a:t>
            </a:r>
            <a:r>
              <a:rPr lang="en-US" sz="2000" dirty="0" err="1"/>
              <a:t>fronto</a:t>
            </a:r>
            <a:r>
              <a:rPr lang="en-US" sz="2000" dirty="0"/>
              <a:t>-insular cortex (</a:t>
            </a:r>
            <a:r>
              <a:rPr lang="en-US" sz="2000" dirty="0" err="1"/>
              <a:t>rFIC</a:t>
            </a:r>
            <a:r>
              <a:rPr lang="en-US" sz="2000" dirty="0"/>
              <a:t>) is a </a:t>
            </a:r>
            <a:r>
              <a:rPr lang="en-US" sz="2000" dirty="0" smtClean="0"/>
              <a:t>component </a:t>
            </a:r>
            <a:r>
              <a:rPr lang="en-US" sz="2000" dirty="0"/>
              <a:t>of a salience network (SN) </a:t>
            </a:r>
            <a:r>
              <a:rPr lang="en-US" sz="2000" dirty="0" smtClean="0"/>
              <a:t>mediating </a:t>
            </a:r>
            <a:r>
              <a:rPr lang="en-US" sz="2000" dirty="0"/>
              <a:t>interactions between large-scale brain networks involved in externally oriented attention [central executive network (CEN</a:t>
            </a:r>
            <a:r>
              <a:rPr lang="en-US" sz="2000" dirty="0" smtClean="0"/>
              <a:t>)] and </a:t>
            </a:r>
            <a:r>
              <a:rPr lang="en-US" sz="2000" dirty="0"/>
              <a:t>internally oriented cognition [default mode network (DMN</a:t>
            </a:r>
            <a:r>
              <a:rPr lang="en-US" sz="2000" dirty="0" smtClean="0"/>
              <a:t>)].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causal influence of the </a:t>
            </a:r>
            <a:r>
              <a:rPr lang="en-US" sz="2000" dirty="0" err="1"/>
              <a:t>rFIC</a:t>
            </a:r>
            <a:r>
              <a:rPr lang="en-US" sz="2000" dirty="0"/>
              <a:t> on nodes of the SN and CEN was </a:t>
            </a:r>
            <a:r>
              <a:rPr lang="en-US" sz="2000" dirty="0" smtClean="0"/>
              <a:t>greater </a:t>
            </a:r>
            <a:r>
              <a:rPr lang="en-US" sz="2000" dirty="0"/>
              <a:t>in adults </a:t>
            </a:r>
            <a:r>
              <a:rPr lang="en-US" sz="2000" dirty="0" smtClean="0"/>
              <a:t>than children.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5334000" cy="52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0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Changes in Task-Related Functional Connectivity </a:t>
            </a:r>
            <a:r>
              <a:rPr lang="en-US" sz="2400" dirty="0" smtClean="0"/>
              <a:t>across Multiple </a:t>
            </a:r>
            <a:r>
              <a:rPr lang="en-US" sz="2400" dirty="0"/>
              <a:t>Spatial Scales Are Related to </a:t>
            </a:r>
            <a:r>
              <a:rPr lang="en-US" sz="2400" dirty="0" smtClean="0"/>
              <a:t>Reading Performance. Wang, et al., 2013. </a:t>
            </a:r>
            <a:r>
              <a:rPr lang="en-US" sz="2400" dirty="0" err="1" smtClean="0"/>
              <a:t>PlosOne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38400" cy="4623816"/>
          </a:xfrm>
        </p:spPr>
        <p:txBody>
          <a:bodyPr>
            <a:noAutofit/>
          </a:bodyPr>
          <a:lstStyle/>
          <a:p>
            <a:r>
              <a:rPr lang="en-US" sz="700" dirty="0"/>
              <a:t>Figure 2. Determination of task-responsive network and hierarchical partitioning to form three levels of functional hierarchy. (</a:t>
            </a:r>
            <a:r>
              <a:rPr lang="en-US" sz="700" dirty="0" smtClean="0"/>
              <a:t>A) We </a:t>
            </a:r>
            <a:r>
              <a:rPr lang="en-US" sz="700" dirty="0"/>
              <a:t>determine group-level GLM random effects contrasts of lexical minus fixation trials (task-positive) and fixation minus lexical trials (task-negative</a:t>
            </a:r>
            <a:r>
              <a:rPr lang="en-US" sz="700" dirty="0" smtClean="0"/>
              <a:t>) to </a:t>
            </a:r>
            <a:r>
              <a:rPr lang="en-US" sz="700" dirty="0"/>
              <a:t>define two functional systems encompassing task-responsive brain regions. Voxels within these regions are coarse-grained to 66666 mm3 ROIs </a:t>
            </a:r>
            <a:r>
              <a:rPr lang="en-US" sz="700" dirty="0" smtClean="0"/>
              <a:t>to form </a:t>
            </a:r>
            <a:r>
              <a:rPr lang="en-US" sz="700" dirty="0"/>
              <a:t>the highest-resolution units of our network, called nodes. Time series of hemodynamic response are extracted from these nodes and </a:t>
            </a:r>
            <a:r>
              <a:rPr lang="en-US" sz="700" dirty="0" smtClean="0"/>
              <a:t>are pairwise </a:t>
            </a:r>
            <a:r>
              <a:rPr lang="en-US" sz="700" dirty="0"/>
              <a:t>cross-correlated to define a weighted connectivity matrix for all subjects. (B) Schematic illustration and </a:t>
            </a:r>
            <a:r>
              <a:rPr lang="en-US" sz="700" dirty="0" err="1"/>
              <a:t>dendrogram</a:t>
            </a:r>
            <a:r>
              <a:rPr lang="en-US" sz="700" dirty="0"/>
              <a:t> of </a:t>
            </a:r>
            <a:r>
              <a:rPr lang="en-US" sz="700" dirty="0" smtClean="0"/>
              <a:t>hierarchical partitioning</a:t>
            </a:r>
            <a:r>
              <a:rPr lang="en-US" sz="700" dirty="0"/>
              <a:t>. All nodes are pooled together and iteratively partitioned using modularity-based clustering algorithms to form a hierarchical network </a:t>
            </a:r>
            <a:r>
              <a:rPr lang="en-US" sz="700" dirty="0" smtClean="0"/>
              <a:t>of relations</a:t>
            </a:r>
            <a:r>
              <a:rPr lang="en-US" sz="700" dirty="0"/>
              <a:t>. Each group on a higher level is partitioned to yield subgroups on the next lower level. Three levels of partitioning are defined, with </a:t>
            </a:r>
            <a:r>
              <a:rPr lang="en-US" sz="700" dirty="0" smtClean="0"/>
              <a:t>various numbers </a:t>
            </a:r>
            <a:r>
              <a:rPr lang="en-US" sz="700" dirty="0"/>
              <a:t>of groups on each level: 2 ‘‘systems,’’ 9 ‘‘blocks,’’ and 33 ‘‘clusters.’’ (C) Matrix of Fisher’s Z-transformed correlation coefficients averaged </a:t>
            </a:r>
            <a:r>
              <a:rPr lang="en-US" sz="700" dirty="0" smtClean="0"/>
              <a:t>over all </a:t>
            </a:r>
            <a:r>
              <a:rPr lang="en-US" sz="700" dirty="0"/>
              <a:t>subjects. Nodes are ordered to keep clusters, blocks, and systems contiguous. Colored bars and </a:t>
            </a:r>
            <a:r>
              <a:rPr lang="en-US" sz="700" dirty="0" err="1"/>
              <a:t>dendrogram</a:t>
            </a:r>
            <a:r>
              <a:rPr lang="en-US" sz="700" dirty="0"/>
              <a:t> along the sides indicate </a:t>
            </a:r>
            <a:r>
              <a:rPr lang="en-US" sz="700" dirty="0" smtClean="0"/>
              <a:t>group membership </a:t>
            </a:r>
            <a:r>
              <a:rPr lang="en-US" sz="700" dirty="0"/>
              <a:t>of nodes at all three levels and correspond to those from (B). (D) Categorization of link type depends on the lowest level at which </a:t>
            </a:r>
            <a:r>
              <a:rPr lang="en-US" sz="700" dirty="0" smtClean="0"/>
              <a:t>the two </a:t>
            </a:r>
            <a:r>
              <a:rPr lang="en-US" sz="700" dirty="0"/>
              <a:t>associated nodes are classified in the same group; i.e. same cluster (‘‘cluster links,’’ brown), same block but different clusters (‘‘block links,’’ tan</a:t>
            </a:r>
            <a:r>
              <a:rPr lang="en-US" sz="700" dirty="0" smtClean="0"/>
              <a:t>), same </a:t>
            </a:r>
            <a:r>
              <a:rPr lang="en-US" sz="700" dirty="0"/>
              <a:t>system but different blocks (‘‘system links,’’ beige), or between systems (‘‘cross links,’’ white). Colored bars illustrate the partition of nodes </a:t>
            </a:r>
            <a:r>
              <a:rPr lang="en-US" sz="700" dirty="0" smtClean="0"/>
              <a:t>into different </a:t>
            </a:r>
            <a:r>
              <a:rPr lang="en-US" sz="700" dirty="0"/>
              <a:t>groups at the three levels, similar to (B) and (C), but the specific groupings in (D) are conceptual only and do not represent real </a:t>
            </a:r>
            <a:r>
              <a:rPr lang="en-US" sz="700" dirty="0" smtClean="0"/>
              <a:t>data doi:10.1371/journal.pone.0059204.g002</a:t>
            </a:r>
            <a:endParaRPr lang="en-US" sz="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3878"/>
            <a:ext cx="5613162" cy="4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1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Difficulties in assessing cognitive development in infancy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Infants may become distracted, tired, or bored.</a:t>
            </a:r>
          </a:p>
          <a:p>
            <a:r>
              <a:rPr lang="en-US" altLang="en-US" smtClean="0"/>
              <a:t>It’s hard to motivate infants to perform at their best. </a:t>
            </a:r>
          </a:p>
          <a:p>
            <a:r>
              <a:rPr lang="en-US" altLang="en-US" smtClean="0"/>
              <a:t>Interpretation of measurable dependent variables (e.g., looking time) is key</a:t>
            </a:r>
          </a:p>
          <a:p>
            <a:pPr lvl="4"/>
            <a:endParaRPr lang="en-US" altLang="en-US" sz="3200" smtClean="0"/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A6E355-F210-453F-A131-23F3A907D3F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Fagan Test of Infant Intelligence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Assesses cognitive development in infancy.</a:t>
            </a:r>
          </a:p>
          <a:p>
            <a:r>
              <a:rPr lang="en-US" altLang="en-US" sz="2800" dirty="0" smtClean="0"/>
              <a:t>Composed of habituation-dishabituation items.</a:t>
            </a:r>
          </a:p>
          <a:p>
            <a:pPr lvl="1"/>
            <a:r>
              <a:rPr lang="en-US" altLang="en-US" sz="2400" dirty="0" smtClean="0"/>
              <a:t>“a “novelty score” -- amount of fixation during the test phase devoted to the novel picture </a:t>
            </a:r>
            <a:endParaRPr lang="en-US" altLang="en-US" sz="2400" dirty="0" smtClean="0"/>
          </a:p>
          <a:p>
            <a:pPr lvl="3"/>
            <a:r>
              <a:rPr lang="en-US" altLang="en-US" sz="1600" dirty="0" smtClean="0"/>
              <a:t>divided </a:t>
            </a:r>
            <a:r>
              <a:rPr lang="en-US" altLang="en-US" sz="1600" dirty="0" smtClean="0"/>
              <a:t>by the total fixation time to both the novel and familiar picture.” </a:t>
            </a:r>
          </a:p>
          <a:p>
            <a:pPr lvl="2"/>
            <a:r>
              <a:rPr lang="en-US" altLang="en-US" sz="1200" dirty="0">
                <a:hlinkClick r:id="rId3"/>
              </a:rPr>
              <a:t>http://</a:t>
            </a:r>
            <a:r>
              <a:rPr lang="en-US" altLang="en-US" sz="1200" dirty="0" smtClean="0">
                <a:hlinkClick r:id="rId3"/>
              </a:rPr>
              <a:t>infantest.com/ftii.pdf</a:t>
            </a:r>
            <a:r>
              <a:rPr lang="en-US" altLang="en-US" sz="1200" dirty="0" smtClean="0"/>
              <a:t> </a:t>
            </a:r>
            <a:endParaRPr lang="en-US" altLang="en-US" sz="1200" dirty="0"/>
          </a:p>
          <a:p>
            <a:r>
              <a:rPr lang="en-US" altLang="en-US" sz="2800" dirty="0" smtClean="0"/>
              <a:t>Used </a:t>
            </a:r>
            <a:r>
              <a:rPr lang="en-US" altLang="en-US" sz="2800" dirty="0" smtClean="0"/>
              <a:t>for research studies—index of the relative level of functioning in group being studied </a:t>
            </a:r>
          </a:p>
          <a:p>
            <a:pPr lvl="1"/>
            <a:r>
              <a:rPr lang="en-US" altLang="en-US" sz="2400" dirty="0" smtClean="0"/>
              <a:t>Does not determine an individual child’s performance relative to </a:t>
            </a:r>
            <a:r>
              <a:rPr lang="en-US" altLang="en-US" sz="2400" dirty="0" smtClean="0"/>
              <a:t>children </a:t>
            </a:r>
            <a:r>
              <a:rPr lang="en-US" altLang="en-US" sz="2400" dirty="0" smtClean="0"/>
              <a:t>in the norming sample – like in the Bayley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6DAA40-412D-41FB-99E0-1E964DC4361C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Normed assessments of cognitive development in infancy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</a:t>
            </a:r>
          </a:p>
          <a:p>
            <a:pPr lvl="1"/>
            <a:r>
              <a:rPr lang="en-US" altLang="en-US" dirty="0" smtClean="0"/>
              <a:t>Exposure, prematurity, autism risk, ZIKA…</a:t>
            </a:r>
            <a:endParaRPr lang="en-US" altLang="en-US" dirty="0" smtClean="0"/>
          </a:p>
          <a:p>
            <a:r>
              <a:rPr lang="en-US" altLang="en-US" dirty="0" smtClean="0"/>
              <a:t>Identification of infants at risk for developmental delay in order to provide early intervention services.</a:t>
            </a:r>
          </a:p>
          <a:p>
            <a:r>
              <a:rPr lang="en-US" altLang="en-US" dirty="0" smtClean="0"/>
              <a:t>Scaled scores used at every age</a:t>
            </a:r>
          </a:p>
          <a:p>
            <a:endParaRPr lang="en-US" altLang="en-US" dirty="0" smtClean="0"/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DA1B8F-2AE5-46E1-913B-14AA52D838DC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en-US" smtClean="0"/>
              <a:t>Bayley Scales of Infant Development II (1993)</a:t>
            </a:r>
          </a:p>
        </p:txBody>
      </p:sp>
      <p:sp>
        <p:nvSpPr>
          <p:cNvPr id="49158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Permits observation of concepts noted by Piaget: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 not B search error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intentional, goal-directed behavior.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performance is compared with large group of infants on whom the test was normed. </a:t>
            </a:r>
          </a:p>
          <a:p>
            <a:pPr lvl="4">
              <a:lnSpc>
                <a:spcPct val="90000"/>
              </a:lnSpc>
            </a:pPr>
            <a:r>
              <a:rPr lang="en-US" altLang="en-US" sz="1800" dirty="0" smtClean="0"/>
              <a:t>Applied developmental research</a:t>
            </a:r>
          </a:p>
          <a:p>
            <a:pPr lvl="4">
              <a:lnSpc>
                <a:spcPct val="90000"/>
              </a:lnSpc>
            </a:pPr>
            <a:r>
              <a:rPr lang="en-US" altLang="en-US" sz="1800" dirty="0" smtClean="0"/>
              <a:t>1 through 3 ½ years </a:t>
            </a:r>
          </a:p>
          <a:p>
            <a:pPr lvl="4">
              <a:lnSpc>
                <a:spcPct val="90000"/>
              </a:lnSpc>
            </a:pPr>
            <a:r>
              <a:rPr lang="en-US" altLang="en-US" sz="1800" dirty="0" smtClean="0"/>
              <a:t>Extensively normed</a:t>
            </a:r>
          </a:p>
          <a:p>
            <a:pPr lvl="4">
              <a:lnSpc>
                <a:spcPct val="90000"/>
              </a:lnSpc>
            </a:pPr>
            <a:r>
              <a:rPr lang="en-US" altLang="en-US" sz="1800" dirty="0" smtClean="0"/>
              <a:t>Basis for early referral </a:t>
            </a:r>
          </a:p>
          <a:p>
            <a:pPr lvl="4">
              <a:lnSpc>
                <a:spcPct val="90000"/>
              </a:lnSpc>
            </a:pPr>
            <a:r>
              <a:rPr lang="en-US" altLang="en-US" sz="1800" dirty="0" smtClean="0"/>
              <a:t>Test-retest </a:t>
            </a:r>
            <a:r>
              <a:rPr lang="en-US" altLang="en-US" sz="1800" dirty="0" smtClean="0"/>
              <a:t>reliability</a:t>
            </a:r>
            <a:endParaRPr lang="en-US" altLang="en-US" sz="1800" dirty="0" smtClean="0"/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B0505-4B61-4EF1-B0BC-42733B0E798C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5274"/>
            <a:ext cx="161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0" name="Rectangle 1"/>
          <p:cNvSpPr>
            <a:spLocks noChangeArrowheads="1"/>
          </p:cNvSpPr>
          <p:nvPr/>
        </p:nvSpPr>
        <p:spPr bwMode="auto">
          <a:xfrm>
            <a:off x="4133850" y="5775325"/>
            <a:ext cx="3105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</a:rPr>
              <a:t>Mullen Scales are alternate assessment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6750" y="7442274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800" dirty="0" smtClean="0">
                <a:hlinkClick r:id="rId4"/>
              </a:rPr>
              <a:t>Links unavailable 9/2016</a:t>
            </a:r>
          </a:p>
          <a:p>
            <a:pPr>
              <a:lnSpc>
                <a:spcPct val="90000"/>
              </a:lnSpc>
            </a:pPr>
            <a:r>
              <a:rPr lang="en-US" altLang="en-US" sz="800" dirty="0" smtClean="0">
                <a:hlinkClick r:id="rId4"/>
              </a:rPr>
              <a:t>http</a:t>
            </a:r>
            <a:r>
              <a:rPr lang="en-US" altLang="en-US" sz="800" dirty="0">
                <a:hlinkClick r:id="rId4"/>
              </a:rPr>
              <a:t>://www.youtube.com/watch?v=76SRamqYn0A&amp;feature=related</a:t>
            </a:r>
            <a:r>
              <a:rPr lang="en-US" altLang="en-US" sz="800" dirty="0"/>
              <a:t> </a:t>
            </a:r>
            <a:r>
              <a:rPr lang="en-US" altLang="en-US" sz="4400" dirty="0"/>
              <a:t>blue </a:t>
            </a:r>
            <a:r>
              <a:rPr lang="en-US" altLang="en-US" sz="4400" dirty="0" smtClean="0"/>
              <a:t>puzzle</a:t>
            </a:r>
            <a:r>
              <a:rPr lang="en-US" altLang="en-US" sz="100" dirty="0">
                <a:hlinkClick r:id="rId5"/>
              </a:rPr>
              <a:t>http://www.youtube.com/watch?v=kpx4AgO-Oxw&amp;feature=relmfu</a:t>
            </a:r>
            <a:r>
              <a:rPr lang="en-US" altLang="en-US" sz="100" dirty="0"/>
              <a:t> </a:t>
            </a:r>
            <a:r>
              <a:rPr lang="en-US" altLang="en-US" sz="3600" dirty="0"/>
              <a:t>yellow pegs</a:t>
            </a:r>
          </a:p>
          <a:p>
            <a:pPr>
              <a:lnSpc>
                <a:spcPct val="90000"/>
              </a:lnSpc>
            </a:pPr>
            <a:r>
              <a:rPr lang="en-US" altLang="en-US" sz="100" dirty="0">
                <a:hlinkClick r:id="rId6"/>
              </a:rPr>
              <a:t>http://www.youtube.com/watch?v=y1-ANMq1Cwo&amp;feature=relmfu</a:t>
            </a:r>
            <a:r>
              <a:rPr lang="en-US" altLang="en-US" sz="100" dirty="0"/>
              <a:t> </a:t>
            </a:r>
            <a:r>
              <a:rPr lang="en-US" altLang="en-US" sz="3600" dirty="0"/>
              <a:t>doll</a:t>
            </a:r>
          </a:p>
          <a:p>
            <a:pPr>
              <a:lnSpc>
                <a:spcPct val="90000"/>
              </a:lnSpc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39529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 effect fun!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impact of industrialized nations</a:t>
            </a:r>
          </a:p>
        </p:txBody>
      </p:sp>
      <p:pic>
        <p:nvPicPr>
          <p:cNvPr id="2050" name="Picture 2" descr="http://www.ourprg.com/wp-content/uploads/2012/09/smallm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514600"/>
            <a:ext cx="27908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 fontScale="90000"/>
          </a:bodyPr>
          <a:lstStyle/>
          <a:p>
            <a:pPr algn="ctr"/>
            <a:r>
              <a:rPr lang="en-US" altLang="en-US" smtClean="0"/>
              <a:t>What’s on the test? </a:t>
            </a:r>
            <a:br>
              <a:rPr lang="en-US" altLang="en-US" smtClean="0"/>
            </a:br>
            <a:r>
              <a:rPr lang="en-US" altLang="en-US" sz="3200" smtClean="0"/>
              <a:t>A series of difficulty-graded items</a:t>
            </a:r>
            <a:endParaRPr lang="en-US" altLang="en-US" smtClean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38200" y="1752600"/>
            <a:ext cx="3810000" cy="2590800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1800" smtClean="0"/>
              <a:t>One Year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Mental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Making speech sounds and words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Fitting a piece in puzzle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Basic motor tasks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Motor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Standing, walking, &amp; throwing</a:t>
            </a:r>
          </a:p>
        </p:txBody>
      </p:sp>
      <p:sp>
        <p:nvSpPr>
          <p:cNvPr id="5018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00600" y="1752600"/>
            <a:ext cx="3810000" cy="3048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Two &amp; three year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Mental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Uses multiple words in phrases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Completing puzzle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Counting &amp; concepts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Motor 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Runs, jumps, copies shapes</a:t>
            </a:r>
          </a:p>
        </p:txBody>
      </p:sp>
      <p:sp>
        <p:nvSpPr>
          <p:cNvPr id="501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6E48BE-EFC5-4CC7-A312-9A44A71B9CA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744538" y="5715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1066800" y="48006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50185" name="Rectangle 2"/>
          <p:cNvSpPr txBox="1">
            <a:spLocks noChangeArrowheads="1"/>
          </p:cNvSpPr>
          <p:nvPr/>
        </p:nvSpPr>
        <p:spPr bwMode="auto">
          <a:xfrm>
            <a:off x="838200" y="48387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Cognitive performance becomes more verbal.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Children have to make verbal responses and understand more complex verbal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444687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90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Structure of Individual</a:t>
            </a:r>
            <a:br>
              <a:rPr lang="en-US" dirty="0"/>
            </a:br>
            <a:r>
              <a:rPr lang="en-US" dirty="0"/>
              <a:t>Differences in the Cognitive Abilities</a:t>
            </a:r>
            <a:br>
              <a:rPr lang="en-US" dirty="0"/>
            </a:br>
            <a:r>
              <a:rPr lang="en-US" dirty="0"/>
              <a:t>of Children and Chimpanzees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77200" cy="1499616"/>
          </a:xfrm>
        </p:spPr>
        <p:txBody>
          <a:bodyPr/>
          <a:lstStyle/>
          <a:p>
            <a:r>
              <a:rPr lang="en-US" dirty="0" smtClean="0"/>
              <a:t>Hermann et al.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Ni Sun-Suslow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approaches to studying </a:t>
            </a:r>
            <a:r>
              <a:rPr lang="en-US" dirty="0" smtClean="0"/>
              <a:t>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Compare experimentally constituted groups on some cognitive task. </a:t>
            </a:r>
          </a:p>
          <a:p>
            <a:pPr marL="1371600" lvl="2" indent="-514350"/>
            <a:r>
              <a:rPr lang="en-US" dirty="0" smtClean="0"/>
              <a:t>Individual differences = “error variance”</a:t>
            </a:r>
          </a:p>
          <a:p>
            <a:pPr marL="857250" lvl="2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Analysis of individual difference and their </a:t>
            </a:r>
            <a:r>
              <a:rPr lang="en-US" dirty="0" err="1" smtClean="0"/>
              <a:t>intercorrelations</a:t>
            </a:r>
            <a:r>
              <a:rPr lang="en-US" dirty="0" smtClean="0"/>
              <a:t> (Sternberg, 1999, 2004). </a:t>
            </a:r>
          </a:p>
          <a:p>
            <a:pPr marL="1371600" lvl="2" indent="-514350"/>
            <a:r>
              <a:rPr lang="en-US" dirty="0" smtClean="0"/>
              <a:t>Look for underlying factors that might be responsible for individual variation in cognitive performance on multiple cognitive tasks.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Ni Sun-Suslow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cognitive performance of chimpanzees, orangutans, and 2-year-old humans on a wide-ranging battery of cognitive tasks:</a:t>
            </a:r>
          </a:p>
          <a:p>
            <a:pPr lvl="1"/>
            <a:r>
              <a:rPr lang="en-US" dirty="0" smtClean="0"/>
              <a:t>All species has same basic cognitive skills in physical domain</a:t>
            </a:r>
          </a:p>
          <a:p>
            <a:pPr lvl="1"/>
            <a:r>
              <a:rPr lang="en-US" dirty="0" smtClean="0"/>
              <a:t>Human children showed more skills in social domain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Ni Sun-Suslow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Interspecies analysis </a:t>
            </a:r>
            <a:r>
              <a:rPr lang="en-US" dirty="0"/>
              <a:t>of individual difference and </a:t>
            </a:r>
            <a:r>
              <a:rPr lang="en-US" dirty="0" err="1" smtClean="0"/>
              <a:t>intercorrelations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Hypothesis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Children would show a distinct factor for social intelligence,</a:t>
            </a:r>
            <a:r>
              <a:rPr lang="en-US" dirty="0"/>
              <a:t> </a:t>
            </a:r>
            <a:r>
              <a:rPr lang="en-US" dirty="0" smtClean="0"/>
              <a:t>whereas chimpanzees would not.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Population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82399" y="4438043"/>
          <a:ext cx="78774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323"/>
                <a:gridCol w="2897463"/>
                <a:gridCol w="286169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Chimpanzees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3-21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years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(ethnicity?)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Uganda, Republic</a:t>
                      </a:r>
                      <a:r>
                        <a:rPr lang="en-US" baseline="0" dirty="0" smtClean="0"/>
                        <a:t> of Congo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</a:t>
                      </a:r>
                      <a:r>
                        <a:rPr lang="en-US" baseline="0" dirty="0" smtClean="0"/>
                        <a:t> German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Ni Sun-Suslow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Primate Cognition Test Battery (PCTB)</a:t>
            </a:r>
          </a:p>
          <a:p>
            <a:r>
              <a:rPr lang="en-US" dirty="0" smtClean="0"/>
              <a:t>3-5 hour battery</a:t>
            </a:r>
          </a:p>
          <a:p>
            <a:r>
              <a:rPr lang="en-US" dirty="0" smtClean="0"/>
              <a:t>Chimpanzees tested in familiar room, humans tested in laboratory accompanied by parent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Ni Sun-Suslow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Primate Cognition Test Battery </a:t>
            </a:r>
            <a:r>
              <a:rPr lang="en-US" sz="4000" dirty="0" smtClean="0"/>
              <a:t>(Mean Proportion of Correct Responses)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610" y="1774825"/>
            <a:ext cx="602277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Physical Cognition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00"/>
            <a:ext cx="9144000" cy="3969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78910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Mean Proportion (SD) of correct responses by Chimpanzees and Human Children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Ni Sun-Suslow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Cognition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025"/>
          <a:stretch/>
        </p:blipFill>
        <p:spPr>
          <a:xfrm>
            <a:off x="0" y="1931957"/>
            <a:ext cx="9144000" cy="31498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03036" y="2236061"/>
            <a:ext cx="429253" cy="39354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968396" y="2191687"/>
            <a:ext cx="429253" cy="39354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85150" y="4123644"/>
            <a:ext cx="429253" cy="39354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04166" y="4123644"/>
            <a:ext cx="429253" cy="39354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20920" y="2782008"/>
            <a:ext cx="429253" cy="39354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8396" y="2782008"/>
            <a:ext cx="429253" cy="39354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20920" y="3479658"/>
            <a:ext cx="429253" cy="39354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68396" y="3479658"/>
            <a:ext cx="429253" cy="393547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Ni Sun-Suslow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eneral intelligence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300"/>
            <a:ext cx="9144000" cy="3833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823068"/>
            <a:ext cx="840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CFA model based on </a:t>
            </a:r>
            <a:r>
              <a:rPr lang="en-US" dirty="0" err="1" smtClean="0">
                <a:solidFill>
                  <a:prstClr val="black"/>
                </a:solidFill>
              </a:rPr>
              <a:t>Tomasello</a:t>
            </a:r>
            <a:r>
              <a:rPr lang="en-US" dirty="0" smtClean="0">
                <a:solidFill>
                  <a:prstClr val="black"/>
                </a:solidFill>
              </a:rPr>
              <a:t> &amp; Call (1997)’s theoretical analysis of primate cognition.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Ni Sun-Suslow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Underpinnings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Links between the PFC and performance on fluid reasoning tasks</a:t>
            </a:r>
          </a:p>
          <a:p>
            <a:pPr lvl="1"/>
            <a:r>
              <a:rPr lang="en-US" dirty="0" smtClean="0"/>
              <a:t>PFC needed for solution of visuospatial reasoning</a:t>
            </a:r>
          </a:p>
          <a:p>
            <a:r>
              <a:rPr lang="en-US" dirty="0" smtClean="0"/>
              <a:t>PFC less involved in tasks that require crystallized intelligence</a:t>
            </a:r>
          </a:p>
          <a:p>
            <a:r>
              <a:rPr lang="en-US" dirty="0" smtClean="0"/>
              <a:t>No consistent neural pattern of activation in the brain for reasoning</a:t>
            </a:r>
          </a:p>
          <a:p>
            <a:r>
              <a:rPr lang="en-US" dirty="0" smtClean="0"/>
              <a:t>How do we interpret this?</a:t>
            </a:r>
          </a:p>
        </p:txBody>
      </p:sp>
    </p:spTree>
    <p:extLst>
      <p:ext uri="{BB962C8B-B14F-4D97-AF65-F5344CB8AC3E}">
        <p14:creationId xmlns:p14="http://schemas.microsoft.com/office/powerpoint/2010/main" val="6903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Two-factor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300"/>
            <a:ext cx="9144000" cy="3827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Ni Sun-Suslow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Three-factor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8900"/>
            <a:ext cx="9144000" cy="4125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9805" y="3286611"/>
            <a:ext cx="504239" cy="1363197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390" y="3286611"/>
            <a:ext cx="504239" cy="1363197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829" y="6365736"/>
            <a:ext cx="151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Ni Sun-Suslow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Is the underlying structure of cognitive abilities comparable in humans and chimpanzees? </a:t>
            </a:r>
            <a:endParaRPr lang="en-US" sz="540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Best fitting model for children 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9715"/>
            <a:ext cx="7800975" cy="356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33800" y="6096000"/>
            <a:ext cx="5187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3312" lvl="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solidFill>
                  <a:prstClr val="black"/>
                </a:solidFill>
                <a:latin typeface="Corbel"/>
              </a:rPr>
              <a:t>Hermann et al. (</a:t>
            </a:r>
            <a:r>
              <a:rPr lang="en-US" sz="2800" i="1" dirty="0" smtClean="0">
                <a:solidFill>
                  <a:prstClr val="black"/>
                </a:solidFill>
                <a:latin typeface="Corbel"/>
              </a:rPr>
              <a:t>2009</a:t>
            </a:r>
            <a:r>
              <a:rPr lang="en-US" sz="2800" dirty="0" smtClean="0">
                <a:solidFill>
                  <a:prstClr val="black"/>
                </a:solidFill>
                <a:latin typeface="Corbel"/>
              </a:rPr>
              <a:t>)</a:t>
            </a:r>
            <a:endParaRPr lang="en-US" sz="28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461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Cognitive Development - </a:t>
            </a:r>
            <a:r>
              <a:rPr lang="en-US" sz="4000" dirty="0" smtClean="0"/>
              <a:t>Applications</a:t>
            </a:r>
            <a:endParaRPr lang="en-US" sz="400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Best fitting model for chimpanzees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19721"/>
            <a:ext cx="6248400" cy="473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346700"/>
            <a:ext cx="2590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3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462560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Cognition and behavior results from interconnected structural and functional brain networks</a:t>
            </a:r>
          </a:p>
          <a:p>
            <a:r>
              <a:rPr lang="en-US" dirty="0" smtClean="0"/>
              <a:t>Changing brain connectivity causes AND results from developmental changes in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8"/>
            <a:ext cx="68294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4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Brain-Body-Behavior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Brain-Body-Behavior networks </a:t>
            </a:r>
          </a:p>
          <a:p>
            <a:pPr lvl="1"/>
            <a:r>
              <a:rPr lang="en-US" dirty="0" smtClean="0"/>
              <a:t>Explain interaction between neural connectivity, behavior, sensorimotor experiences</a:t>
            </a:r>
          </a:p>
          <a:p>
            <a:pPr lvl="1"/>
            <a:r>
              <a:rPr lang="en-US" dirty="0" smtClean="0"/>
              <a:t>“Actively select and create information that in turn modifies the brain’s internal structure”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and Functional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networks: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emain connected even when not specifically engaged</a:t>
            </a:r>
          </a:p>
          <a:p>
            <a:pPr lvl="1"/>
            <a:r>
              <a:rPr lang="en-US" dirty="0" smtClean="0"/>
              <a:t>Are constrained by structural connectivity</a:t>
            </a:r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r>
              <a:rPr lang="en-US" dirty="0" smtClean="0">
                <a:sym typeface="Wingdings" panose="05000000000000000000" pitchFamily="2" charset="2"/>
              </a:rPr>
              <a:t>Behavior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654" y="1649595"/>
            <a:ext cx="4800600" cy="4625609"/>
          </a:xfrm>
        </p:spPr>
        <p:txBody>
          <a:bodyPr/>
          <a:lstStyle/>
          <a:p>
            <a:pPr lvl="1"/>
            <a:r>
              <a:rPr lang="en-US" dirty="0"/>
              <a:t>Pick up an object, hold, rotate, use object.</a:t>
            </a:r>
          </a:p>
          <a:p>
            <a:pPr lvl="1"/>
            <a:r>
              <a:rPr lang="en-US" dirty="0"/>
              <a:t>Visual information is generated that supports </a:t>
            </a:r>
            <a:r>
              <a:rPr lang="en-US" u="sng" dirty="0"/>
              <a:t>visual object recognition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828800"/>
            <a:ext cx="6553200" cy="4724400"/>
            <a:chOff x="1219200" y="2133600"/>
            <a:chExt cx="6553200" cy="4724400"/>
          </a:xfrm>
        </p:grpSpPr>
        <p:sp>
          <p:nvSpPr>
            <p:cNvPr id="4" name="Oval 3"/>
            <p:cNvSpPr/>
            <p:nvPr/>
          </p:nvSpPr>
          <p:spPr>
            <a:xfrm>
              <a:off x="1219200" y="2743200"/>
              <a:ext cx="2057400" cy="2133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Brain Networks</a:t>
              </a:r>
              <a:endParaRPr lang="en-US" dirty="0"/>
            </a:p>
          </p:txBody>
        </p:sp>
        <p:sp>
          <p:nvSpPr>
            <p:cNvPr id="5" name="Curved Left Arrow 4"/>
            <p:cNvSpPr/>
            <p:nvPr/>
          </p:nvSpPr>
          <p:spPr>
            <a:xfrm rot="16200000">
              <a:off x="3352800" y="1828800"/>
              <a:ext cx="838200" cy="144780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2895600"/>
              <a:ext cx="2057400" cy="2133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Behavior</a:t>
              </a:r>
              <a:endParaRPr lang="en-US" dirty="0"/>
            </a:p>
          </p:txBody>
        </p:sp>
        <p:sp>
          <p:nvSpPr>
            <p:cNvPr id="7" name="Curved Left Arrow 6"/>
            <p:cNvSpPr/>
            <p:nvPr/>
          </p:nvSpPr>
          <p:spPr>
            <a:xfrm rot="5400000">
              <a:off x="3124200" y="4419600"/>
              <a:ext cx="838200" cy="144780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10" idx="1"/>
            </p:cNvCxnSpPr>
            <p:nvPr/>
          </p:nvCxnSpPr>
          <p:spPr>
            <a:xfrm flipH="1" flipV="1">
              <a:off x="4114800" y="5410200"/>
              <a:ext cx="16002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lternate Process 9"/>
            <p:cNvSpPr/>
            <p:nvPr/>
          </p:nvSpPr>
          <p:spPr>
            <a:xfrm>
              <a:off x="5715000" y="5334000"/>
              <a:ext cx="2057400" cy="152400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2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(Brain</a:t>
            </a:r>
            <a:r>
              <a:rPr lang="en-US" sz="3200" dirty="0">
                <a:sym typeface="Wingdings" panose="05000000000000000000" pitchFamily="2" charset="2"/>
              </a:rPr>
              <a:t></a:t>
            </a:r>
            <a:r>
              <a:rPr lang="en-US" sz="3200" dirty="0" smtClean="0">
                <a:sym typeface="Wingdings" panose="05000000000000000000" pitchFamily="2" charset="2"/>
              </a:rPr>
              <a:t>Behavior)</a:t>
            </a:r>
            <a:r>
              <a:rPr lang="en-US" sz="3200" dirty="0"/>
              <a:t>(Brain</a:t>
            </a:r>
            <a:r>
              <a:rPr lang="en-US" sz="3200" dirty="0">
                <a:sym typeface="Wingdings" panose="05000000000000000000" pitchFamily="2" charset="2"/>
              </a:rPr>
              <a:t>Behavior)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519"/>
          <a:stretch/>
        </p:blipFill>
        <p:spPr>
          <a:xfrm>
            <a:off x="827727" y="1524000"/>
            <a:ext cx="748854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12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aspects of the circular process change with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76400"/>
            <a:ext cx="67151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Battle of the sexes – Overall, similar levels of IQ</a:t>
            </a:r>
          </a:p>
          <a:p>
            <a:r>
              <a:rPr lang="en-US" dirty="0" smtClean="0"/>
              <a:t>Women – better at verbal fluency and memory</a:t>
            </a:r>
          </a:p>
          <a:p>
            <a:r>
              <a:rPr lang="en-US" dirty="0" smtClean="0"/>
              <a:t>Men – visuospatial abilities (as young as 3 months of age)</a:t>
            </a:r>
          </a:p>
          <a:p>
            <a:r>
              <a:rPr lang="en-US" dirty="0" smtClean="0"/>
              <a:t>SATs – Boys score 1/3 SD higher than girls (unequal n problem)</a:t>
            </a:r>
          </a:p>
          <a:p>
            <a:r>
              <a:rPr lang="en-US" dirty="0" smtClean="0"/>
              <a:t>Males more variable on both ends of the spectrum</a:t>
            </a:r>
          </a:p>
          <a:p>
            <a:r>
              <a:rPr lang="en-US" dirty="0" smtClean="0"/>
              <a:t>Causes – biopsychosocial model? evolutionary explanations?</a:t>
            </a:r>
          </a:p>
        </p:txBody>
      </p:sp>
    </p:spTree>
    <p:extLst>
      <p:ext uri="{BB962C8B-B14F-4D97-AF65-F5344CB8AC3E}">
        <p14:creationId xmlns:p14="http://schemas.microsoft.com/office/powerpoint/2010/main" val="32269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Infants and precocious reaching experience:</a:t>
            </a:r>
          </a:p>
          <a:p>
            <a:pPr lvl="1"/>
            <a:r>
              <a:rPr lang="en-US" dirty="0" smtClean="0"/>
              <a:t>Infants wore Velcro mittens</a:t>
            </a:r>
          </a:p>
          <a:p>
            <a:pPr lvl="1"/>
            <a:r>
              <a:rPr lang="en-US" dirty="0" smtClean="0"/>
              <a:t>Early experience leads to increases in later visual attention to objects and oral exploration  of objects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www.youtube.com/watch?v=hJGRM4LFJjU</a:t>
            </a:r>
            <a:endParaRPr lang="en-US" dirty="0" smtClean="0"/>
          </a:p>
          <a:p>
            <a:pPr marL="2048256" lvl="8" indent="0">
              <a:buNone/>
            </a:pPr>
            <a:r>
              <a:rPr lang="en-US" dirty="0" smtClean="0">
                <a:hlinkClick r:id="rId4"/>
              </a:rPr>
              <a:t>https://nyu.databrary.org/search?q=mittens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800600"/>
            <a:ext cx="2743200" cy="17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month floor-based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https://www.youtube.com/watch?v=P3mNHcPVOnI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08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2980</TotalTime>
  <Words>6087</Words>
  <Application>Microsoft Office PowerPoint</Application>
  <PresentationFormat>On-screen Show (4:3)</PresentationFormat>
  <Paragraphs>749</Paragraphs>
  <Slides>91</Slides>
  <Notes>69</Notes>
  <HiddenSlides>48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3" baseType="lpstr">
      <vt:lpstr>Arial</vt:lpstr>
      <vt:lpstr>Corbel</vt:lpstr>
      <vt:lpstr>Courier New</vt:lpstr>
      <vt:lpstr>Monotype Sorts</vt:lpstr>
      <vt:lpstr>Times New Roman</vt:lpstr>
      <vt:lpstr>Wingdings</vt:lpstr>
      <vt:lpstr>Wingdings 2</vt:lpstr>
      <vt:lpstr>Wingdings 3</vt:lpstr>
      <vt:lpstr>Module</vt:lpstr>
      <vt:lpstr>1_Module</vt:lpstr>
      <vt:lpstr>Microsoft Excel Chart</vt:lpstr>
      <vt:lpstr>Chart</vt:lpstr>
      <vt:lpstr>Cognition</vt:lpstr>
      <vt:lpstr>Intelligence: New Findings and Theoretical Developments</vt:lpstr>
      <vt:lpstr>Factors that affect IQ</vt:lpstr>
      <vt:lpstr>Genes and the Environment</vt:lpstr>
      <vt:lpstr>Interventions</vt:lpstr>
      <vt:lpstr>Interventions</vt:lpstr>
      <vt:lpstr>Flynn effect fun!</vt:lpstr>
      <vt:lpstr>Neurological Underpinnings</vt:lpstr>
      <vt:lpstr>Group differences</vt:lpstr>
      <vt:lpstr>Group differences</vt:lpstr>
      <vt:lpstr>Issues</vt:lpstr>
      <vt:lpstr>PowerPoint Presentation</vt:lpstr>
      <vt:lpstr>No genetic influence</vt:lpstr>
      <vt:lpstr>Genetic influence</vt:lpstr>
      <vt:lpstr>Gene x SES  Mental Ability (MA)</vt:lpstr>
      <vt:lpstr>SES vs. Environment in Child Development</vt:lpstr>
      <vt:lpstr>SES vs. Environment in Child Development: Timing?</vt:lpstr>
      <vt:lpstr>Hypotheses</vt:lpstr>
      <vt:lpstr>Hypotheses</vt:lpstr>
      <vt:lpstr>Hypotheses</vt:lpstr>
      <vt:lpstr>Sample</vt:lpstr>
      <vt:lpstr>Measures</vt:lpstr>
      <vt:lpstr>Results: Hypothesis 1</vt:lpstr>
      <vt:lpstr>Results: Hypothesis 2</vt:lpstr>
      <vt:lpstr>Results: Hypothesis 3</vt:lpstr>
      <vt:lpstr>PowerPoint Presentation</vt:lpstr>
      <vt:lpstr>Results: Hypothesis 3</vt:lpstr>
      <vt:lpstr>Discussion</vt:lpstr>
      <vt:lpstr>Method</vt:lpstr>
      <vt:lpstr>SES differences in change</vt:lpstr>
      <vt:lpstr>Results</vt:lpstr>
      <vt:lpstr>PowerPoint Presentation</vt:lpstr>
      <vt:lpstr>Theories of genetic and environmental influence on Intelligence</vt:lpstr>
      <vt:lpstr>Questions</vt:lpstr>
      <vt:lpstr>Methods: Meta-Analysis</vt:lpstr>
      <vt:lpstr>Results</vt:lpstr>
      <vt:lpstr>Results: United States Sample</vt:lpstr>
      <vt:lpstr>Results</vt:lpstr>
      <vt:lpstr>Discussion</vt:lpstr>
      <vt:lpstr>Discussion</vt:lpstr>
      <vt:lpstr>Functional significance of imitation?</vt:lpstr>
      <vt:lpstr>Cognitive Development - Applications</vt:lpstr>
      <vt:lpstr>Cognitive Development - Applications</vt:lpstr>
      <vt:lpstr>Cognitive Development -  Applications</vt:lpstr>
      <vt:lpstr>Cognitive Development - Applications</vt:lpstr>
      <vt:lpstr>Cognitive Development - Applications</vt:lpstr>
      <vt:lpstr>Agree?</vt:lpstr>
      <vt:lpstr>Gottlieb &amp; Blair 2004</vt:lpstr>
      <vt:lpstr>Early visual experience &amp; exploration!</vt:lpstr>
      <vt:lpstr>Early vs. late experience</vt:lpstr>
      <vt:lpstr>Cognitive Development - Applications</vt:lpstr>
      <vt:lpstr>Abecedarian project: 2 timed intervention components</vt:lpstr>
      <vt:lpstr>Cognitive Development - Applications</vt:lpstr>
      <vt:lpstr>Cognitive Development - Applications</vt:lpstr>
      <vt:lpstr>Abecedarian intervention conditions</vt:lpstr>
      <vt:lpstr>PowerPoint Presentation</vt:lpstr>
      <vt:lpstr>Early intervention counts!</vt:lpstr>
      <vt:lpstr>Early intervention counts!</vt:lpstr>
      <vt:lpstr>Real life: % retained in grade</vt:lpstr>
      <vt:lpstr>Cognitive Development - Applications</vt:lpstr>
      <vt:lpstr>Later school: Reading level</vt:lpstr>
      <vt:lpstr>Cognitive Development - Applications</vt:lpstr>
      <vt:lpstr>Definitions</vt:lpstr>
      <vt:lpstr>Dynamic Reconfiguration of Structural and Functional Connectivity Across Core Neurocognitive Brain Networks with Development. Uddin, et al., 2011</vt:lpstr>
      <vt:lpstr>Changes in Task-Related Functional Connectivity across Multiple Spatial Scales Are Related to Reading Performance. Wang, et al., 2013. PlosOne</vt:lpstr>
      <vt:lpstr>Difficulties in assessing cognitive development in infancy</vt:lpstr>
      <vt:lpstr>Fagan Test of Infant Intelligence</vt:lpstr>
      <vt:lpstr>Normed assessments of cognitive development in infancy</vt:lpstr>
      <vt:lpstr>Bayley Scales of Infant Development II (1993)</vt:lpstr>
      <vt:lpstr>What’s on the test?  A series of difficulty-graded items</vt:lpstr>
      <vt:lpstr>The Structure of Individual Differences in the Cognitive Abilities of Children and Chimpanzees</vt:lpstr>
      <vt:lpstr>Two approaches to studying cognition</vt:lpstr>
      <vt:lpstr>Initial evidence</vt:lpstr>
      <vt:lpstr>Interspecies analysis of individual difference and intercorrelations</vt:lpstr>
      <vt:lpstr>Test Battery</vt:lpstr>
      <vt:lpstr>Primate Cognition Test Battery (Mean Proportion of Correct Responses)</vt:lpstr>
      <vt:lpstr>Physical Cognition</vt:lpstr>
      <vt:lpstr>Social Cognition</vt:lpstr>
      <vt:lpstr>general intelligence</vt:lpstr>
      <vt:lpstr>Two-factor model</vt:lpstr>
      <vt:lpstr>Three-factor model</vt:lpstr>
      <vt:lpstr>Is the underlying structure of cognitive abilities comparable in humans and chimpanzees? </vt:lpstr>
      <vt:lpstr>Cognitive Development - Applications</vt:lpstr>
      <vt:lpstr>PowerPoint Presentation</vt:lpstr>
      <vt:lpstr>Brain-Body-Behavior Networks</vt:lpstr>
      <vt:lpstr>Structural and Functional Links</vt:lpstr>
      <vt:lpstr>BrainBehavior</vt:lpstr>
      <vt:lpstr>(BrainBehavior)(BrainBehavior)</vt:lpstr>
      <vt:lpstr>All aspects of the circular process change with time</vt:lpstr>
      <vt:lpstr>Experimental example</vt:lpstr>
      <vt:lpstr>9 month floor-based exploration</vt:lpstr>
    </vt:vector>
  </TitlesOfParts>
  <Company>University of Miami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Developmental Psychology</dc:title>
  <dc:creator>hhenderson</dc:creator>
  <cp:lastModifiedBy>Daniel Messinger</cp:lastModifiedBy>
  <cp:revision>180</cp:revision>
  <cp:lastPrinted>2013-02-19T15:42:17Z</cp:lastPrinted>
  <dcterms:created xsi:type="dcterms:W3CDTF">2007-01-11T16:44:21Z</dcterms:created>
  <dcterms:modified xsi:type="dcterms:W3CDTF">2016-09-27T13:46:30Z</dcterms:modified>
</cp:coreProperties>
</file>