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6" r:id="rId2"/>
  </p:sldMasterIdLst>
  <p:notesMasterIdLst>
    <p:notesMasterId r:id="rId70"/>
  </p:notesMasterIdLst>
  <p:handoutMasterIdLst>
    <p:handoutMasterId r:id="rId71"/>
  </p:handoutMasterIdLst>
  <p:sldIdLst>
    <p:sldId id="256" r:id="rId3"/>
    <p:sldId id="420" r:id="rId4"/>
    <p:sldId id="448" r:id="rId5"/>
    <p:sldId id="432" r:id="rId6"/>
    <p:sldId id="401" r:id="rId7"/>
    <p:sldId id="421" r:id="rId8"/>
    <p:sldId id="422" r:id="rId9"/>
    <p:sldId id="449" r:id="rId10"/>
    <p:sldId id="423" r:id="rId11"/>
    <p:sldId id="424" r:id="rId12"/>
    <p:sldId id="426" r:id="rId13"/>
    <p:sldId id="425" r:id="rId14"/>
    <p:sldId id="428" r:id="rId15"/>
    <p:sldId id="429" r:id="rId16"/>
    <p:sldId id="430" r:id="rId17"/>
    <p:sldId id="427" r:id="rId18"/>
    <p:sldId id="450" r:id="rId19"/>
    <p:sldId id="445" r:id="rId20"/>
    <p:sldId id="446" r:id="rId21"/>
    <p:sldId id="447" r:id="rId22"/>
    <p:sldId id="436" r:id="rId23"/>
    <p:sldId id="437" r:id="rId24"/>
    <p:sldId id="402" r:id="rId25"/>
    <p:sldId id="438" r:id="rId26"/>
    <p:sldId id="439" r:id="rId27"/>
    <p:sldId id="403" r:id="rId28"/>
    <p:sldId id="453" r:id="rId29"/>
    <p:sldId id="404" r:id="rId30"/>
    <p:sldId id="405" r:id="rId31"/>
    <p:sldId id="406" r:id="rId32"/>
    <p:sldId id="466" r:id="rId33"/>
    <p:sldId id="467" r:id="rId34"/>
    <p:sldId id="468" r:id="rId35"/>
    <p:sldId id="469" r:id="rId36"/>
    <p:sldId id="470" r:id="rId37"/>
    <p:sldId id="471" r:id="rId38"/>
    <p:sldId id="451" r:id="rId39"/>
    <p:sldId id="454" r:id="rId40"/>
    <p:sldId id="455" r:id="rId41"/>
    <p:sldId id="456" r:id="rId42"/>
    <p:sldId id="457" r:id="rId43"/>
    <p:sldId id="458" r:id="rId44"/>
    <p:sldId id="465" r:id="rId45"/>
    <p:sldId id="407" r:id="rId46"/>
    <p:sldId id="408" r:id="rId47"/>
    <p:sldId id="409" r:id="rId48"/>
    <p:sldId id="440" r:id="rId49"/>
    <p:sldId id="452" r:id="rId50"/>
    <p:sldId id="410" r:id="rId51"/>
    <p:sldId id="459" r:id="rId52"/>
    <p:sldId id="460" r:id="rId53"/>
    <p:sldId id="461" r:id="rId54"/>
    <p:sldId id="462" r:id="rId55"/>
    <p:sldId id="463" r:id="rId56"/>
    <p:sldId id="472" r:id="rId57"/>
    <p:sldId id="464" r:id="rId58"/>
    <p:sldId id="412" r:id="rId59"/>
    <p:sldId id="441" r:id="rId60"/>
    <p:sldId id="413" r:id="rId61"/>
    <p:sldId id="414" r:id="rId62"/>
    <p:sldId id="443" r:id="rId63"/>
    <p:sldId id="444" r:id="rId64"/>
    <p:sldId id="415" r:id="rId65"/>
    <p:sldId id="416" r:id="rId66"/>
    <p:sldId id="418" r:id="rId67"/>
    <p:sldId id="419" r:id="rId68"/>
    <p:sldId id="442" r:id="rId6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5501" autoAdjust="0"/>
  </p:normalViewPr>
  <p:slideViewPr>
    <p:cSldViewPr>
      <p:cViewPr varScale="1">
        <p:scale>
          <a:sx n="70" d="100"/>
          <a:sy n="70" d="100"/>
        </p:scale>
        <p:origin x="48" y="1915"/>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9C717B04-9806-4CC0-8DEB-5EBFA0569F5B}" type="slidenum">
              <a:rPr lang="en-US" altLang="en-US" sz="1200" smtClean="0"/>
              <a:pPr/>
              <a:t>12</a:t>
            </a:fld>
            <a:endParaRPr lang="en-US" altLang="en-US" sz="1200" smtClean="0"/>
          </a:p>
        </p:txBody>
      </p:sp>
    </p:spTree>
    <p:extLst>
      <p:ext uri="{BB962C8B-B14F-4D97-AF65-F5344CB8AC3E}">
        <p14:creationId xmlns:p14="http://schemas.microsoft.com/office/powerpoint/2010/main" val="4004157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08085BF8-B3BB-4EB9-AB07-AED3D1EC1DE0}" type="slidenum">
              <a:rPr lang="en-US" altLang="en-US" sz="1200" smtClean="0"/>
              <a:pPr/>
              <a:t>13</a:t>
            </a:fld>
            <a:endParaRPr lang="en-US" altLang="en-US" sz="1200" smtClean="0"/>
          </a:p>
        </p:txBody>
      </p:sp>
      <p:sp>
        <p:nvSpPr>
          <p:cNvPr id="91139" name="Rectangle 1026"/>
          <p:cNvSpPr>
            <a:spLocks noGrp="1" noRot="1" noChangeAspect="1" noChangeArrowheads="1" noTextEdit="1"/>
          </p:cNvSpPr>
          <p:nvPr>
            <p:ph type="sldImg"/>
          </p:nvPr>
        </p:nvSpPr>
        <p:spPr>
          <a:ln/>
        </p:spPr>
      </p:sp>
      <p:sp>
        <p:nvSpPr>
          <p:cNvPr id="911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371182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9BB501A5-ED75-40E7-8633-68617DA3F972}" type="slidenum">
              <a:rPr lang="en-US" altLang="en-US" sz="1200" smtClean="0"/>
              <a:pPr/>
              <a:t>14</a:t>
            </a:fld>
            <a:endParaRPr lang="en-US" altLang="en-US"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132207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C2117143-98B2-4B29-A914-71F234F90623}" type="slidenum">
              <a:rPr lang="en-US" altLang="en-US" sz="1200" smtClean="0"/>
              <a:pPr/>
              <a:t>15</a:t>
            </a:fld>
            <a:endParaRPr lang="en-US" alt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4096200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64B01D34-8A8D-4A4D-9A4F-9A918DA9B867}" type="slidenum">
              <a:rPr lang="en-US" altLang="en-US" sz="1200" smtClean="0"/>
              <a:pPr/>
              <a:t>16</a:t>
            </a:fld>
            <a:endParaRPr lang="en-US" altLang="en-US" sz="1200" smtClean="0"/>
          </a:p>
        </p:txBody>
      </p:sp>
    </p:spTree>
    <p:extLst>
      <p:ext uri="{BB962C8B-B14F-4D97-AF65-F5344CB8AC3E}">
        <p14:creationId xmlns:p14="http://schemas.microsoft.com/office/powerpoint/2010/main" val="512381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F6ED29A9-DF2B-4E4F-BFFE-4F974D368FD0}" type="slidenum">
              <a:rPr lang="en-US" altLang="en-US" sz="1200" smtClean="0"/>
              <a:pPr/>
              <a:t>17</a:t>
            </a:fld>
            <a:endParaRPr lang="en-US" alt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2475758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fld id="{D80F5D47-C893-4EE8-BF44-A7146FE8B725}" type="slidenum">
              <a:rPr lang="en-US" altLang="en-US" sz="1200" smtClean="0"/>
              <a:pPr/>
              <a:t>18</a:t>
            </a:fld>
            <a:endParaRPr lang="en-US" altLang="en-US" sz="1200" smtClean="0"/>
          </a:p>
        </p:txBody>
      </p:sp>
      <p:sp>
        <p:nvSpPr>
          <p:cNvPr id="76803" name="Rectangle 2"/>
          <p:cNvSpPr>
            <a:spLocks noChangeArrowheads="1"/>
          </p:cNvSpPr>
          <p:nvPr/>
        </p:nvSpPr>
        <p:spPr bwMode="auto">
          <a:xfrm>
            <a:off x="3971925"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6804" name="Rectangle 3"/>
          <p:cNvSpPr>
            <a:spLocks noChangeArrowheads="1"/>
          </p:cNvSpPr>
          <p:nvPr/>
        </p:nvSpPr>
        <p:spPr bwMode="auto">
          <a:xfrm>
            <a:off x="3971925" y="8829675"/>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67" tIns="0" rIns="19367" bIns="0" anchor="b"/>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pPr algn="r"/>
            <a:r>
              <a:rPr lang="en-US" altLang="en-US" sz="1000" i="1"/>
              <a:t>2</a:t>
            </a:r>
          </a:p>
        </p:txBody>
      </p:sp>
      <p:sp>
        <p:nvSpPr>
          <p:cNvPr id="76805" name="Rectangle 4"/>
          <p:cNvSpPr>
            <a:spLocks noChangeArrowheads="1"/>
          </p:cNvSpPr>
          <p:nvPr/>
        </p:nvSpPr>
        <p:spPr bwMode="auto">
          <a:xfrm>
            <a:off x="0" y="8829675"/>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6806" name="Rectangle 5"/>
          <p:cNvSpPr>
            <a:spLocks noChangeArrowheads="1"/>
          </p:cNvSpPr>
          <p:nvPr/>
        </p:nvSpPr>
        <p:spPr bwMode="auto">
          <a:xfrm>
            <a:off x="0"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6807" name="Rectangle 6"/>
          <p:cNvSpPr>
            <a:spLocks noChangeArrowheads="1"/>
          </p:cNvSpPr>
          <p:nvPr/>
        </p:nvSpPr>
        <p:spPr bwMode="auto">
          <a:xfrm>
            <a:off x="3960813" y="-17463"/>
            <a:ext cx="3054350" cy="4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6808" name="Rectangle 7"/>
          <p:cNvSpPr>
            <a:spLocks noChangeArrowheads="1"/>
          </p:cNvSpPr>
          <p:nvPr/>
        </p:nvSpPr>
        <p:spPr bwMode="auto">
          <a:xfrm>
            <a:off x="3960813" y="8855075"/>
            <a:ext cx="305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67" tIns="0" rIns="19367" bIns="0" anchor="b"/>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pPr algn="r"/>
            <a:r>
              <a:rPr lang="en-US" altLang="en-US" sz="1000" i="1"/>
              <a:t>3</a:t>
            </a:r>
          </a:p>
        </p:txBody>
      </p:sp>
      <p:sp>
        <p:nvSpPr>
          <p:cNvPr id="76809" name="Rectangle 8"/>
          <p:cNvSpPr>
            <a:spLocks noChangeArrowheads="1"/>
          </p:cNvSpPr>
          <p:nvPr/>
        </p:nvSpPr>
        <p:spPr bwMode="auto">
          <a:xfrm>
            <a:off x="-4763" y="8855075"/>
            <a:ext cx="305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6810" name="Rectangle 9"/>
          <p:cNvSpPr>
            <a:spLocks noChangeArrowheads="1"/>
          </p:cNvSpPr>
          <p:nvPr/>
        </p:nvSpPr>
        <p:spPr bwMode="auto">
          <a:xfrm>
            <a:off x="-4763" y="-17463"/>
            <a:ext cx="3052763" cy="4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6811" name="Rectangle 10"/>
          <p:cNvSpPr>
            <a:spLocks noGrp="1" noChangeArrowheads="1"/>
          </p:cNvSpPr>
          <p:nvPr>
            <p:ph type="body" idx="1"/>
          </p:nvPr>
        </p:nvSpPr>
        <p:spPr>
          <a:xfrm>
            <a:off x="527050" y="4183063"/>
            <a:ext cx="5802313" cy="4364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3" tIns="45190" rIns="91993" bIns="45190"/>
          <a:lstStyle/>
          <a:p>
            <a:r>
              <a:rPr lang="en-US" altLang="en-US" sz="1400" smtClean="0">
                <a:latin typeface="Times New Roman" charset="0"/>
              </a:rPr>
              <a:t>Claim resulted from data gathered from following expt</a:t>
            </a:r>
          </a:p>
          <a:p>
            <a:pPr>
              <a:buFontTx/>
              <a:buChar char="•"/>
            </a:pPr>
            <a:r>
              <a:rPr lang="en-US" altLang="en-US" sz="1400" smtClean="0">
                <a:latin typeface="Times New Roman" charset="0"/>
              </a:rPr>
              <a:t> carried out with 5 Mo old babies.</a:t>
            </a:r>
          </a:p>
        </p:txBody>
      </p:sp>
      <p:sp>
        <p:nvSpPr>
          <p:cNvPr id="76812" name="Rectangle 11"/>
          <p:cNvSpPr>
            <a:spLocks noGrp="1" noRot="1" noChangeAspect="1" noChangeArrowheads="1" noTextEdit="1"/>
          </p:cNvSpPr>
          <p:nvPr>
            <p:ph type="sldImg"/>
          </p:nvPr>
        </p:nvSpPr>
        <p:spPr>
          <a:xfrm>
            <a:off x="1195388" y="708025"/>
            <a:ext cx="4621212" cy="3465513"/>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40776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fld id="{75C253B8-656D-4251-91F7-97C5900E216C}" type="slidenum">
              <a:rPr lang="en-US" altLang="en-US" sz="1200" smtClean="0"/>
              <a:pPr/>
              <a:t>19</a:t>
            </a:fld>
            <a:endParaRPr lang="en-US" altLang="en-US" sz="1200" smtClean="0"/>
          </a:p>
        </p:txBody>
      </p:sp>
      <p:sp>
        <p:nvSpPr>
          <p:cNvPr id="77827" name="Rectangle 2"/>
          <p:cNvSpPr>
            <a:spLocks noChangeArrowheads="1"/>
          </p:cNvSpPr>
          <p:nvPr/>
        </p:nvSpPr>
        <p:spPr bwMode="auto">
          <a:xfrm>
            <a:off x="3971925"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7828" name="Rectangle 3"/>
          <p:cNvSpPr>
            <a:spLocks noChangeArrowheads="1"/>
          </p:cNvSpPr>
          <p:nvPr/>
        </p:nvSpPr>
        <p:spPr bwMode="auto">
          <a:xfrm>
            <a:off x="3971925" y="8829675"/>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67" tIns="0" rIns="19367" bIns="0" anchor="b"/>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pPr algn="r"/>
            <a:r>
              <a:rPr lang="en-US" altLang="en-US" sz="1000" i="1"/>
              <a:t>3</a:t>
            </a:r>
          </a:p>
        </p:txBody>
      </p:sp>
      <p:sp>
        <p:nvSpPr>
          <p:cNvPr id="77829" name="Rectangle 4"/>
          <p:cNvSpPr>
            <a:spLocks noChangeArrowheads="1"/>
          </p:cNvSpPr>
          <p:nvPr/>
        </p:nvSpPr>
        <p:spPr bwMode="auto">
          <a:xfrm>
            <a:off x="0" y="8829675"/>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7830" name="Rectangle 5"/>
          <p:cNvSpPr>
            <a:spLocks noChangeArrowheads="1"/>
          </p:cNvSpPr>
          <p:nvPr/>
        </p:nvSpPr>
        <p:spPr bwMode="auto">
          <a:xfrm>
            <a:off x="0"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7831" name="Rectangle 6"/>
          <p:cNvSpPr>
            <a:spLocks noChangeArrowheads="1"/>
          </p:cNvSpPr>
          <p:nvPr/>
        </p:nvSpPr>
        <p:spPr bwMode="auto">
          <a:xfrm>
            <a:off x="3960813" y="-17463"/>
            <a:ext cx="3054350" cy="4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7832" name="Rectangle 7"/>
          <p:cNvSpPr>
            <a:spLocks noChangeArrowheads="1"/>
          </p:cNvSpPr>
          <p:nvPr/>
        </p:nvSpPr>
        <p:spPr bwMode="auto">
          <a:xfrm>
            <a:off x="3960813" y="8855075"/>
            <a:ext cx="305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67" tIns="0" rIns="19367" bIns="0" anchor="b"/>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pPr algn="r"/>
            <a:r>
              <a:rPr lang="en-US" altLang="en-US" sz="1000" i="1"/>
              <a:t>4</a:t>
            </a:r>
          </a:p>
        </p:txBody>
      </p:sp>
      <p:sp>
        <p:nvSpPr>
          <p:cNvPr id="77833" name="Rectangle 8"/>
          <p:cNvSpPr>
            <a:spLocks noChangeArrowheads="1"/>
          </p:cNvSpPr>
          <p:nvPr/>
        </p:nvSpPr>
        <p:spPr bwMode="auto">
          <a:xfrm>
            <a:off x="-4763" y="8855075"/>
            <a:ext cx="305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7834" name="Rectangle 9"/>
          <p:cNvSpPr>
            <a:spLocks noChangeArrowheads="1"/>
          </p:cNvSpPr>
          <p:nvPr/>
        </p:nvSpPr>
        <p:spPr bwMode="auto">
          <a:xfrm>
            <a:off x="-4763" y="-17463"/>
            <a:ext cx="3052763" cy="4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7835" name="Rectangle 10"/>
          <p:cNvSpPr>
            <a:spLocks noGrp="1" noChangeArrowheads="1"/>
          </p:cNvSpPr>
          <p:nvPr>
            <p:ph type="body" idx="1"/>
          </p:nvPr>
        </p:nvSpPr>
        <p:spPr>
          <a:xfrm>
            <a:off x="527050" y="4183063"/>
            <a:ext cx="5802313" cy="4364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3" tIns="45190" rIns="91993" bIns="45190"/>
          <a:lstStyle/>
          <a:p>
            <a:r>
              <a:rPr lang="en-US" altLang="en-US" smtClean="0">
                <a:latin typeface="Times New Roman" charset="0"/>
              </a:rPr>
              <a:t>Describe ACTIVELY (as ìEventsî)</a:t>
            </a:r>
          </a:p>
          <a:p>
            <a:endParaRPr lang="en-US" altLang="en-US" smtClean="0">
              <a:latin typeface="Times New Roman" charset="0"/>
            </a:endParaRPr>
          </a:p>
          <a:p>
            <a:r>
              <a:rPr lang="en-US" altLang="en-US" smtClean="0">
                <a:latin typeface="Times New Roman" charset="0"/>
              </a:rPr>
              <a:t>Desribe Screen drop in lines 2 &amp; 3</a:t>
            </a:r>
          </a:p>
          <a:p>
            <a:endParaRPr lang="en-US" altLang="en-US" smtClean="0">
              <a:latin typeface="Times New Roman" charset="0"/>
            </a:endParaRPr>
          </a:p>
        </p:txBody>
      </p:sp>
      <p:sp>
        <p:nvSpPr>
          <p:cNvPr id="77836" name="Rectangle 11"/>
          <p:cNvSpPr>
            <a:spLocks noGrp="1" noRot="1" noChangeAspect="1" noChangeArrowheads="1" noTextEdit="1"/>
          </p:cNvSpPr>
          <p:nvPr>
            <p:ph type="sldImg"/>
          </p:nvPr>
        </p:nvSpPr>
        <p:spPr>
          <a:xfrm>
            <a:off x="1195388" y="708025"/>
            <a:ext cx="4621212" cy="3465513"/>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2144577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fld id="{A4779413-8F83-411D-AC2C-E34AE06F0037}" type="slidenum">
              <a:rPr lang="en-US" altLang="en-US" sz="1200" smtClean="0"/>
              <a:pPr/>
              <a:t>20</a:t>
            </a:fld>
            <a:endParaRPr lang="en-US" altLang="en-US" sz="1200" smtClean="0"/>
          </a:p>
        </p:txBody>
      </p:sp>
      <p:sp>
        <p:nvSpPr>
          <p:cNvPr id="78851" name="Rectangle 2"/>
          <p:cNvSpPr>
            <a:spLocks noChangeArrowheads="1"/>
          </p:cNvSpPr>
          <p:nvPr/>
        </p:nvSpPr>
        <p:spPr bwMode="auto">
          <a:xfrm>
            <a:off x="3971925"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8852" name="Rectangle 3"/>
          <p:cNvSpPr>
            <a:spLocks noChangeArrowheads="1"/>
          </p:cNvSpPr>
          <p:nvPr/>
        </p:nvSpPr>
        <p:spPr bwMode="auto">
          <a:xfrm>
            <a:off x="3971925" y="8829675"/>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67" tIns="0" rIns="19367" bIns="0" anchor="b"/>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pPr algn="r"/>
            <a:r>
              <a:rPr lang="en-US" altLang="en-US" sz="1000" i="1"/>
              <a:t>4</a:t>
            </a:r>
          </a:p>
        </p:txBody>
      </p:sp>
      <p:sp>
        <p:nvSpPr>
          <p:cNvPr id="78853" name="Rectangle 4"/>
          <p:cNvSpPr>
            <a:spLocks noChangeArrowheads="1"/>
          </p:cNvSpPr>
          <p:nvPr/>
        </p:nvSpPr>
        <p:spPr bwMode="auto">
          <a:xfrm>
            <a:off x="0" y="8829675"/>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8854" name="Rectangle 5"/>
          <p:cNvSpPr>
            <a:spLocks noChangeArrowheads="1"/>
          </p:cNvSpPr>
          <p:nvPr/>
        </p:nvSpPr>
        <p:spPr bwMode="auto">
          <a:xfrm>
            <a:off x="0"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8855" name="Rectangle 6"/>
          <p:cNvSpPr>
            <a:spLocks noChangeArrowheads="1"/>
          </p:cNvSpPr>
          <p:nvPr/>
        </p:nvSpPr>
        <p:spPr bwMode="auto">
          <a:xfrm>
            <a:off x="3960813" y="-17463"/>
            <a:ext cx="3054350" cy="4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8856" name="Rectangle 7"/>
          <p:cNvSpPr>
            <a:spLocks noChangeArrowheads="1"/>
          </p:cNvSpPr>
          <p:nvPr/>
        </p:nvSpPr>
        <p:spPr bwMode="auto">
          <a:xfrm>
            <a:off x="3960813" y="8855075"/>
            <a:ext cx="305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67" tIns="0" rIns="19367" bIns="0" anchor="b"/>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pPr algn="r"/>
            <a:r>
              <a:rPr lang="en-US" altLang="en-US" sz="1000" i="1"/>
              <a:t>6</a:t>
            </a:r>
          </a:p>
        </p:txBody>
      </p:sp>
      <p:sp>
        <p:nvSpPr>
          <p:cNvPr id="78857" name="Rectangle 8"/>
          <p:cNvSpPr>
            <a:spLocks noChangeArrowheads="1"/>
          </p:cNvSpPr>
          <p:nvPr/>
        </p:nvSpPr>
        <p:spPr bwMode="auto">
          <a:xfrm>
            <a:off x="-4763" y="8855075"/>
            <a:ext cx="305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8858" name="Rectangle 9"/>
          <p:cNvSpPr>
            <a:spLocks noChangeArrowheads="1"/>
          </p:cNvSpPr>
          <p:nvPr/>
        </p:nvSpPr>
        <p:spPr bwMode="auto">
          <a:xfrm>
            <a:off x="-4763" y="-17463"/>
            <a:ext cx="3052763" cy="4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78859" name="Rectangle 10"/>
          <p:cNvSpPr>
            <a:spLocks noGrp="1" noChangeArrowheads="1"/>
          </p:cNvSpPr>
          <p:nvPr>
            <p:ph type="body" idx="1"/>
          </p:nvPr>
        </p:nvSpPr>
        <p:spPr>
          <a:xfrm>
            <a:off x="527050" y="4183063"/>
            <a:ext cx="5802313" cy="4364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3" tIns="45190" rIns="91993" bIns="45190"/>
          <a:lstStyle/>
          <a:p>
            <a:r>
              <a:rPr lang="en-US" altLang="en-US" smtClean="0">
                <a:latin typeface="Times New Roman" charset="0"/>
              </a:rPr>
              <a:t>1st process in devíing theory to explain this is see if beh reliable</a:t>
            </a:r>
          </a:p>
          <a:p>
            <a:pPr>
              <a:buFontTx/>
              <a:buChar char="ï"/>
            </a:pPr>
            <a:r>
              <a:rPr lang="en-US" altLang="en-US" smtClean="0">
                <a:latin typeface="Times New Roman" charset="0"/>
              </a:rPr>
              <a:t> so carried out our own replicaitons</a:t>
            </a:r>
          </a:p>
          <a:p>
            <a:endParaRPr lang="en-US" altLang="en-US" smtClean="0">
              <a:latin typeface="Times New Roman" charset="0"/>
            </a:endParaRPr>
          </a:p>
          <a:p>
            <a:pPr algn="ctr"/>
            <a:r>
              <a:rPr lang="en-US" altLang="en-US" smtClean="0">
                <a:latin typeface="Times New Roman" charset="0"/>
              </a:rPr>
              <a:t>SHOW GRAPH</a:t>
            </a:r>
          </a:p>
          <a:p>
            <a:pPr algn="ctr"/>
            <a:endParaRPr lang="en-US" altLang="en-US" smtClean="0">
              <a:latin typeface="Times New Roman" charset="0"/>
            </a:endParaRPr>
          </a:p>
          <a:p>
            <a:r>
              <a:rPr lang="en-US" altLang="en-US" smtClean="0">
                <a:latin typeface="Times New Roman" charset="0"/>
              </a:rPr>
              <a:t>However my hypoth was incíd LT NOT based on Num abilities	</a:t>
            </a:r>
          </a:p>
          <a:p>
            <a:endParaRPr lang="en-US" altLang="en-US" smtClean="0">
              <a:latin typeface="Times New Roman" charset="0"/>
            </a:endParaRPr>
          </a:p>
          <a:p>
            <a:r>
              <a:rPr lang="en-US" altLang="en-US" smtClean="0">
                <a:latin typeface="Times New Roman" charset="0"/>
              </a:rPr>
              <a:t>Instead could be explained by Phys Impossibility</a:t>
            </a:r>
          </a:p>
          <a:p>
            <a:pPr>
              <a:buFontTx/>
              <a:buChar char="ï"/>
            </a:pPr>
            <a:r>
              <a:rPr lang="en-US" altLang="en-US" smtClean="0">
                <a:latin typeface="Times New Roman" charset="0"/>
              </a:rPr>
              <a:t> in all imposs outcomes object magically appears/disappears</a:t>
            </a:r>
          </a:p>
          <a:p>
            <a:pPr lvl="1">
              <a:buFontTx/>
              <a:buChar char="ï"/>
            </a:pPr>
            <a:r>
              <a:rPr lang="en-US" altLang="en-US" sz="1400" b="1" smtClean="0">
                <a:latin typeface="Times New Roman" charset="0"/>
              </a:rPr>
              <a:t> something infants appear to detect as imopssible</a:t>
            </a:r>
          </a:p>
          <a:p>
            <a:pPr lvl="1"/>
            <a:endParaRPr lang="en-US" altLang="en-US" sz="1400" smtClean="0">
              <a:latin typeface="Times New Roman" charset="0"/>
            </a:endParaRPr>
          </a:p>
          <a:p>
            <a:r>
              <a:rPr lang="en-US" altLang="en-US" smtClean="0">
                <a:latin typeface="Times New Roman" charset="0"/>
              </a:rPr>
              <a:t>So created IDENTITY condition </a:t>
            </a:r>
          </a:p>
          <a:p>
            <a:pPr>
              <a:buFontTx/>
              <a:buChar char="ï"/>
            </a:pPr>
            <a:r>
              <a:rPr lang="en-US" altLang="en-US" smtClean="0">
                <a:latin typeface="Times New Roman" charset="0"/>
              </a:rPr>
              <a:t> outcome has correct # of objects but still phys imposs</a:t>
            </a:r>
          </a:p>
        </p:txBody>
      </p:sp>
      <p:sp>
        <p:nvSpPr>
          <p:cNvPr id="78860" name="Rectangle 11"/>
          <p:cNvSpPr>
            <a:spLocks noGrp="1" noRot="1" noChangeAspect="1" noChangeArrowheads="1" noTextEdit="1"/>
          </p:cNvSpPr>
          <p:nvPr>
            <p:ph type="sldImg"/>
          </p:nvPr>
        </p:nvSpPr>
        <p:spPr>
          <a:xfrm>
            <a:off x="1195388" y="708025"/>
            <a:ext cx="4621212" cy="3465513"/>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607001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fld id="{DC088983-DED9-47BE-A624-D33D61B14454}" type="slidenum">
              <a:rPr lang="en-US" altLang="en-US" sz="1200" smtClean="0"/>
              <a:pPr/>
              <a:t>21</a:t>
            </a:fld>
            <a:endParaRPr lang="en-US" alt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417351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435F6F40-5AD1-4D19-9920-89A625354608}" type="slidenum">
              <a:rPr lang="en-US" altLang="en-US" sz="1200" smtClean="0"/>
              <a:pPr/>
              <a:t>2</a:t>
            </a:fld>
            <a:endParaRPr lang="en-US" altLang="en-US" sz="1200" smtClean="0"/>
          </a:p>
        </p:txBody>
      </p:sp>
    </p:spTree>
    <p:extLst>
      <p:ext uri="{BB962C8B-B14F-4D97-AF65-F5344CB8AC3E}">
        <p14:creationId xmlns:p14="http://schemas.microsoft.com/office/powerpoint/2010/main" val="1322132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fld id="{59521913-FF39-40CF-9817-A357AF52E481}" type="slidenum">
              <a:rPr lang="en-US" altLang="en-US" sz="1200" smtClean="0"/>
              <a:pPr/>
              <a:t>22</a:t>
            </a:fld>
            <a:endParaRPr lang="en-US" alt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382923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66895-B0C7-4C49-A6DB-499CE1ADC77B}" type="slidenum">
              <a:rPr lang="en-US"/>
              <a:pPr/>
              <a:t>23</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r>
              <a:rPr lang="en-US" dirty="0" smtClean="0"/>
              <a:t>1896-1980 theory</a:t>
            </a:r>
            <a:r>
              <a:rPr lang="en-US" baseline="0" dirty="0" smtClean="0"/>
              <a:t> based on observations of own kids</a:t>
            </a:r>
            <a:endParaRPr lang="en-US" dirty="0" smtClean="0"/>
          </a:p>
          <a:p>
            <a:endParaRPr lang="en-US" dirty="0" smtClean="0"/>
          </a:p>
          <a:p>
            <a:r>
              <a:rPr lang="en-US" dirty="0" smtClean="0"/>
              <a:t>Focused on biological maturation rather</a:t>
            </a:r>
            <a:r>
              <a:rPr lang="en-US" baseline="0" dirty="0" smtClean="0"/>
              <a:t> than environmental influences</a:t>
            </a:r>
          </a:p>
          <a:p>
            <a:endParaRPr lang="en-US" dirty="0" smtClean="0"/>
          </a:p>
          <a:p>
            <a:r>
              <a:rPr lang="en-US" dirty="0" smtClean="0"/>
              <a:t>rained</a:t>
            </a:r>
            <a:r>
              <a:rPr lang="en-US" baseline="0" dirty="0" smtClean="0"/>
              <a:t> in psychometric tradition; focused on children’s errors in reasoning as way of determining current logical systems (&amp; their limitations) underlying thought processes</a:t>
            </a:r>
          </a:p>
          <a:p>
            <a:endParaRPr lang="en-US" baseline="0" dirty="0" smtClean="0"/>
          </a:p>
          <a:p>
            <a:r>
              <a:rPr lang="en-US" baseline="0" dirty="0" smtClean="0"/>
              <a:t>Intelligence as biological adaptation to environment</a:t>
            </a:r>
            <a:endParaRPr lang="en-US" dirty="0" smtClean="0"/>
          </a:p>
          <a:p>
            <a:endParaRPr lang="en-US" dirty="0" smtClean="0"/>
          </a:p>
          <a:p>
            <a:r>
              <a:rPr lang="en-US" dirty="0" smtClean="0"/>
              <a:t>Emphasized </a:t>
            </a:r>
            <a:r>
              <a:rPr lang="en-US" dirty="0"/>
              <a:t>development of deductive and inductive reasoning</a:t>
            </a:r>
          </a:p>
        </p:txBody>
      </p:sp>
    </p:spTree>
    <p:extLst>
      <p:ext uri="{BB962C8B-B14F-4D97-AF65-F5344CB8AC3E}">
        <p14:creationId xmlns:p14="http://schemas.microsoft.com/office/powerpoint/2010/main" val="3866879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fld id="{6BFEC296-C53F-463C-81BB-FD68376E43C3}" type="slidenum">
              <a:rPr lang="en-US" altLang="en-US" sz="1200" smtClean="0"/>
              <a:pPr/>
              <a:t>24</a:t>
            </a:fld>
            <a:endParaRPr lang="en-US" alt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26424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fld id="{55C872BE-97F2-4787-A547-3017824704D2}" type="slidenum">
              <a:rPr lang="en-US" altLang="en-US" sz="1200" smtClean="0"/>
              <a:pPr/>
              <a:t>25</a:t>
            </a:fld>
            <a:endParaRPr lang="en-US" alt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2907894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2740-5E6C-4BB3-ADC8-00803C965540}" type="slidenum">
              <a:rPr lang="en-US"/>
              <a:pPr/>
              <a:t>26</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dirty="0" smtClean="0"/>
              <a:t>Organization; tendency</a:t>
            </a:r>
            <a:r>
              <a:rPr lang="en-US" baseline="0" dirty="0" smtClean="0"/>
              <a:t> towards generalization; examples from prior classes (i.e., development of holistic face processing; statistical learning re: sound blends and word boundaries; habituation/</a:t>
            </a:r>
            <a:r>
              <a:rPr lang="en-US" baseline="0" dirty="0" err="1" smtClean="0"/>
              <a:t>dishabituation</a:t>
            </a:r>
            <a:r>
              <a:rPr lang="en-US" baseline="0" dirty="0" smtClean="0"/>
              <a:t>) consistent with idea of </a:t>
            </a:r>
            <a:r>
              <a:rPr lang="en-US" b="1" baseline="0" dirty="0" smtClean="0"/>
              <a:t>increasing efficiency with age</a:t>
            </a:r>
          </a:p>
          <a:p>
            <a:endParaRPr lang="en-US" baseline="0" dirty="0" smtClean="0"/>
          </a:p>
          <a:p>
            <a:r>
              <a:rPr lang="en-US" baseline="0" dirty="0" smtClean="0"/>
              <a:t>**think back to infant perception – as example of primitive ability in infancy re: habituation and </a:t>
            </a:r>
            <a:r>
              <a:rPr lang="en-US" baseline="0" dirty="0" err="1" smtClean="0"/>
              <a:t>dishabituation</a:t>
            </a:r>
            <a:r>
              <a:rPr lang="en-US" baseline="0" dirty="0" smtClean="0"/>
              <a:t>, statistical learning, sensitive to commonalities</a:t>
            </a:r>
          </a:p>
          <a:p>
            <a:endParaRPr lang="en-US" baseline="0" dirty="0" smtClean="0"/>
          </a:p>
          <a:p>
            <a:endParaRPr lang="en-US" dirty="0" smtClean="0"/>
          </a:p>
          <a:p>
            <a:r>
              <a:rPr lang="en-US" dirty="0" smtClean="0"/>
              <a:t>Scheme </a:t>
            </a:r>
            <a:r>
              <a:rPr lang="en-US" dirty="0"/>
              <a:t>as structures of knowledge and the building blocks of development and </a:t>
            </a:r>
            <a:r>
              <a:rPr lang="en-US" dirty="0" smtClean="0"/>
              <a:t>cognition</a:t>
            </a:r>
          </a:p>
          <a:p>
            <a:endParaRPr lang="en-US" dirty="0" smtClean="0"/>
          </a:p>
          <a:p>
            <a:r>
              <a:rPr lang="en-US" dirty="0" smtClean="0"/>
              <a:t>Assimilation = fitting information from new experiences into existing concepts</a:t>
            </a:r>
          </a:p>
          <a:p>
            <a:r>
              <a:rPr lang="en-US" dirty="0" smtClean="0"/>
              <a:t>Accommodation = changing existing knowledge structures</a:t>
            </a:r>
            <a:r>
              <a:rPr lang="en-US" baseline="0" dirty="0" smtClean="0"/>
              <a:t> to take account of new information</a:t>
            </a:r>
          </a:p>
          <a:p>
            <a:endParaRPr lang="en-US" baseline="0" dirty="0" smtClean="0"/>
          </a:p>
          <a:p>
            <a:r>
              <a:rPr lang="en-US" baseline="0" dirty="0" smtClean="0"/>
              <a:t>Schemes govern interactions of the individual with the environment</a:t>
            </a:r>
            <a:endParaRPr lang="en-US" dirty="0"/>
          </a:p>
        </p:txBody>
      </p:sp>
    </p:spTree>
    <p:extLst>
      <p:ext uri="{BB962C8B-B14F-4D97-AF65-F5344CB8AC3E}">
        <p14:creationId xmlns:p14="http://schemas.microsoft.com/office/powerpoint/2010/main" val="3513395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6D654597-D385-4DAD-805E-C05651B85DE7}" type="slidenum">
              <a:rPr lang="en-US" altLang="en-US" sz="1200"/>
              <a:pPr/>
              <a:t>27</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86121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78D98-09AE-4348-8E39-D02E5E48EB36}" type="slidenum">
              <a:rPr lang="en-US"/>
              <a:pPr/>
              <a:t>28</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b="1" dirty="0" smtClean="0"/>
              <a:t>Reflexes as innate schemes</a:t>
            </a:r>
          </a:p>
          <a:p>
            <a:r>
              <a:rPr lang="en-US" dirty="0" smtClean="0"/>
              <a:t>Most other schemes are based largely on experience</a:t>
            </a:r>
          </a:p>
          <a:p>
            <a:endParaRPr lang="en-US" dirty="0" smtClean="0"/>
          </a:p>
          <a:p>
            <a:r>
              <a:rPr lang="en-US" dirty="0" smtClean="0"/>
              <a:t>Schemes = psychological structures</a:t>
            </a:r>
          </a:p>
          <a:p>
            <a:endParaRPr lang="en-US" dirty="0" smtClean="0"/>
          </a:p>
          <a:p>
            <a:r>
              <a:rPr lang="en-US" dirty="0" smtClean="0"/>
              <a:t>Stages reflect</a:t>
            </a:r>
            <a:r>
              <a:rPr lang="en-US" baseline="0" dirty="0" smtClean="0"/>
              <a:t> gradual reorganization of basic cognitive processes and operations; stages become progressively more efficient</a:t>
            </a:r>
            <a:endParaRPr lang="en-US" dirty="0"/>
          </a:p>
        </p:txBody>
      </p:sp>
    </p:spTree>
    <p:extLst>
      <p:ext uri="{BB962C8B-B14F-4D97-AF65-F5344CB8AC3E}">
        <p14:creationId xmlns:p14="http://schemas.microsoft.com/office/powerpoint/2010/main" val="3823003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FF733-630B-4DA9-96C2-0149B0A3B7DD}" type="slidenum">
              <a:rPr lang="en-US"/>
              <a:pPr/>
              <a:t>29</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xfrm>
            <a:off x="935149" y="4416511"/>
            <a:ext cx="5140106" cy="4183221"/>
          </a:xfrm>
        </p:spPr>
        <p:txBody>
          <a:bodyPr/>
          <a:lstStyle/>
          <a:p>
            <a:r>
              <a:rPr lang="en-US" dirty="0" smtClean="0"/>
              <a:t>Circular</a:t>
            </a:r>
            <a:r>
              <a:rPr lang="en-US" baseline="0" dirty="0" smtClean="0"/>
              <a:t> reactions strengthen into a scheme; reactions originate by accident; trial and error used to try to repeat; begin inward focused and become outward focused with increasing intentionality</a:t>
            </a:r>
          </a:p>
          <a:p>
            <a:endParaRPr lang="en-US" baseline="0" dirty="0" smtClean="0"/>
          </a:p>
          <a:p>
            <a:r>
              <a:rPr lang="en-US" baseline="0" dirty="0" smtClean="0"/>
              <a:t>Circular reactions – what changes? Inward </a:t>
            </a:r>
            <a:r>
              <a:rPr lang="en-US" baseline="0" dirty="0" smtClean="0">
                <a:sym typeface="Wingdings" pitchFamily="2" charset="2"/>
              </a:rPr>
              <a:t> outward; increasing intentionality</a:t>
            </a:r>
          </a:p>
          <a:p>
            <a:endParaRPr lang="en-US" baseline="0" dirty="0" smtClean="0"/>
          </a:p>
          <a:p>
            <a:r>
              <a:rPr lang="en-US" baseline="0" dirty="0" smtClean="0"/>
              <a:t>Play consolidates old </a:t>
            </a:r>
            <a:r>
              <a:rPr lang="en-US" baseline="0" dirty="0" err="1" smtClean="0"/>
              <a:t>schems</a:t>
            </a:r>
            <a:r>
              <a:rPr lang="en-US" baseline="0" dirty="0" smtClean="0"/>
              <a:t> (via rehearsal of current schemes for pleasure) = assimilation</a:t>
            </a:r>
          </a:p>
          <a:p>
            <a:r>
              <a:rPr lang="en-US" baseline="0" dirty="0" smtClean="0"/>
              <a:t> and imitation facilitates development of new schemes (accommodation) imitation = copy and learn behaviors that are not in their inventory of schemes = accommodation</a:t>
            </a:r>
          </a:p>
          <a:p>
            <a:r>
              <a:rPr lang="en-US" dirty="0" smtClean="0"/>
              <a:t>**e.g., Sam reading chapter books**</a:t>
            </a:r>
          </a:p>
          <a:p>
            <a:endParaRPr lang="en-US" dirty="0" smtClean="0"/>
          </a:p>
          <a:p>
            <a:r>
              <a:rPr lang="en-US" dirty="0" smtClean="0"/>
              <a:t>Play = assimilation</a:t>
            </a:r>
          </a:p>
          <a:p>
            <a:r>
              <a:rPr lang="en-US" dirty="0" smtClean="0"/>
              <a:t>Imitation = accommodation</a:t>
            </a:r>
            <a:endParaRPr lang="en-US" dirty="0"/>
          </a:p>
        </p:txBody>
      </p:sp>
    </p:spTree>
    <p:extLst>
      <p:ext uri="{BB962C8B-B14F-4D97-AF65-F5344CB8AC3E}">
        <p14:creationId xmlns:p14="http://schemas.microsoft.com/office/powerpoint/2010/main" val="2323530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3AF9C-EE5C-4653-8B6C-16B257BDC89E}" type="slidenum">
              <a:rPr lang="en-US"/>
              <a:pPr/>
              <a:t>30</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xfrm>
            <a:off x="935149" y="4416511"/>
            <a:ext cx="5140106" cy="4183221"/>
          </a:xfrm>
        </p:spPr>
        <p:txBody>
          <a:bodyPr/>
          <a:lstStyle/>
          <a:p>
            <a:r>
              <a:rPr lang="en-US" dirty="0"/>
              <a:t>Play as </a:t>
            </a:r>
            <a:r>
              <a:rPr lang="en-US" dirty="0" smtClean="0"/>
              <a:t>assimilation (rehearse</a:t>
            </a:r>
            <a:r>
              <a:rPr lang="en-US" baseline="0" dirty="0" smtClean="0"/>
              <a:t> current schemes for pleasure</a:t>
            </a:r>
            <a:endParaRPr lang="en-US" dirty="0"/>
          </a:p>
          <a:p>
            <a:r>
              <a:rPr lang="en-US" dirty="0"/>
              <a:t>Imitation as </a:t>
            </a:r>
            <a:r>
              <a:rPr lang="en-US" dirty="0" smtClean="0"/>
              <a:t>accommodation (copy</a:t>
            </a:r>
            <a:r>
              <a:rPr lang="en-US" baseline="0" dirty="0" smtClean="0"/>
              <a:t> and learn behaviors not in current inventory of schemes)</a:t>
            </a:r>
          </a:p>
          <a:p>
            <a:endParaRPr lang="en-US" baseline="0" dirty="0" smtClean="0"/>
          </a:p>
          <a:p>
            <a:r>
              <a:rPr lang="en-US" baseline="0" dirty="0" smtClean="0"/>
              <a:t>Mental representations – words as representations of objects; speech explosion between 12 and 24 months when mental representations are beginning to be formed</a:t>
            </a:r>
            <a:endParaRPr lang="en-US" dirty="0" smtClean="0"/>
          </a:p>
          <a:p>
            <a:endParaRPr lang="en-US" dirty="0" smtClean="0"/>
          </a:p>
          <a:p>
            <a:r>
              <a:rPr lang="en-US" dirty="0" err="1" smtClean="0"/>
              <a:t>Rovee</a:t>
            </a:r>
            <a:r>
              <a:rPr lang="en-US" dirty="0" smtClean="0"/>
              <a:t> Collier video</a:t>
            </a:r>
            <a:endParaRPr lang="en-US" dirty="0"/>
          </a:p>
        </p:txBody>
      </p:sp>
    </p:spTree>
    <p:extLst>
      <p:ext uri="{BB962C8B-B14F-4D97-AF65-F5344CB8AC3E}">
        <p14:creationId xmlns:p14="http://schemas.microsoft.com/office/powerpoint/2010/main" val="896521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806E964A-9D2B-4997-9546-69D536CB1732}" type="slidenum">
              <a:rPr lang="en-US" altLang="en-US" sz="1200">
                <a:solidFill>
                  <a:srgbClr val="000000"/>
                </a:solidFill>
              </a:rPr>
              <a:pPr/>
              <a:t>31</a:t>
            </a:fld>
            <a:endParaRPr lang="en-US" altLang="en-US" sz="1200">
              <a:solidFill>
                <a:srgbClr val="000000"/>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9455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fld id="{F73D2CF9-173B-43D6-B1BF-C76E51EBEC2D}" type="slidenum">
              <a:rPr lang="en-US" altLang="en-US" sz="1200" smtClean="0"/>
              <a:pPr/>
              <a:t>4</a:t>
            </a:fld>
            <a:endParaRPr lang="en-US" alt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2073736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72C7E2E-E8F4-418C-A737-82499DB6F6BC}" type="slidenum">
              <a:rPr lang="en-US" altLang="en-US" sz="1200">
                <a:solidFill>
                  <a:srgbClr val="000000"/>
                </a:solidFill>
              </a:rPr>
              <a:pPr/>
              <a:t>32</a:t>
            </a:fld>
            <a:endParaRPr lang="en-US" altLang="en-US" sz="120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78043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80B16F7-8A5A-4A66-A3C8-8E4875DB7225}" type="slidenum">
              <a:rPr lang="en-US" altLang="en-US" sz="1200">
                <a:solidFill>
                  <a:srgbClr val="000000"/>
                </a:solidFill>
              </a:rPr>
              <a:pPr/>
              <a:t>33</a:t>
            </a:fld>
            <a:endParaRPr lang="en-US" altLang="en-US" sz="1200">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35925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D8EAF7C-662D-4166-8064-BAB4061A39F1}" type="slidenum">
              <a:rPr lang="en-US" altLang="en-US" sz="1200">
                <a:solidFill>
                  <a:srgbClr val="000000"/>
                </a:solidFill>
              </a:rPr>
              <a:pPr/>
              <a:t>34</a:t>
            </a:fld>
            <a:endParaRPr lang="en-US" altLang="en-US" sz="120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61975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66508249-3BC6-490E-BDF7-B7AD2C13CF91}" type="slidenum">
              <a:rPr lang="en-US" altLang="en-US" sz="1200">
                <a:solidFill>
                  <a:srgbClr val="000000"/>
                </a:solidFill>
              </a:rPr>
              <a:pPr/>
              <a:t>35</a:t>
            </a:fld>
            <a:endParaRPr lang="en-US" altLang="en-US" sz="120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71951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3A681945-86D6-45CE-95E3-577DDC2A8DAF}" type="slidenum">
              <a:rPr lang="en-US" altLang="en-US" sz="1200">
                <a:solidFill>
                  <a:srgbClr val="000000"/>
                </a:solidFill>
              </a:rPr>
              <a:pPr/>
              <a:t>36</a:t>
            </a:fld>
            <a:endParaRPr lang="en-US" altLang="en-US" sz="120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7328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62804568-B2DF-406F-A942-02A5C5158106}" type="slidenum">
              <a:rPr lang="en-US" altLang="en-US" sz="1200"/>
              <a:pPr/>
              <a:t>38</a:t>
            </a:fld>
            <a:endParaRPr lang="en-US" alt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49015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CEEF9D3-D223-4AB7-B91A-EF991F2F969D}" type="slidenum">
              <a:rPr lang="en-US" altLang="en-US" sz="1200"/>
              <a:pPr/>
              <a:t>39</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86770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95F7EF0E-251C-4B0F-84C0-F428D854F55A}" type="slidenum">
              <a:rPr lang="en-US" altLang="en-US" sz="1200"/>
              <a:pPr/>
              <a:t>40</a:t>
            </a:fld>
            <a:endParaRPr lang="en-US" alt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65900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7EC7ADAB-5FB2-46E5-882A-B673B65BF5BA}" type="slidenum">
              <a:rPr lang="en-US" altLang="en-US" sz="1200"/>
              <a:pPr/>
              <a:t>41</a:t>
            </a:fld>
            <a:endParaRPr lang="en-US" alt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15139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4DEF7691-FB27-41EA-99C2-31BFD60E8046}" type="slidenum">
              <a:rPr lang="en-US" altLang="en-US" sz="1200"/>
              <a:pPr/>
              <a:t>42</a:t>
            </a:fld>
            <a:endParaRPr lang="en-US" alt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8486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5</a:t>
            </a:fld>
            <a:endParaRPr lang="en-US"/>
          </a:p>
        </p:txBody>
      </p:sp>
    </p:spTree>
    <p:extLst>
      <p:ext uri="{BB962C8B-B14F-4D97-AF65-F5344CB8AC3E}">
        <p14:creationId xmlns:p14="http://schemas.microsoft.com/office/powerpoint/2010/main" val="2364417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19D1EA2A-572D-42AB-938F-AC7B4505EB43}" type="slidenum">
              <a:rPr lang="en-US" altLang="en-US" sz="1200"/>
              <a:pPr/>
              <a:t>43</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8346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83767-80BB-4129-98FB-3DA7AF48F957}" type="slidenum">
              <a:rPr lang="en-US"/>
              <a:pPr/>
              <a:t>44</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dirty="0"/>
              <a:t>Represent states mentally</a:t>
            </a:r>
          </a:p>
          <a:p>
            <a:r>
              <a:rPr lang="en-US" dirty="0"/>
              <a:t>Rigid thinking b/c thought is still directly tied to actions, focus exclusively on one aspect of a situation </a:t>
            </a:r>
          </a:p>
          <a:p>
            <a:r>
              <a:rPr lang="en-US" dirty="0"/>
              <a:t>PLAY changes, more detached from real-life situations, less self-centered, more complex (e.g., </a:t>
            </a:r>
            <a:r>
              <a:rPr lang="en-US" dirty="0" err="1"/>
              <a:t>sociodramatic</a:t>
            </a:r>
            <a:r>
              <a:rPr lang="en-US" dirty="0"/>
              <a:t> play</a:t>
            </a:r>
            <a:r>
              <a:rPr lang="en-US" dirty="0" smtClean="0"/>
              <a:t>)</a:t>
            </a:r>
          </a:p>
          <a:p>
            <a:endParaRPr lang="en-US" dirty="0" smtClean="0"/>
          </a:p>
          <a:p>
            <a:r>
              <a:rPr lang="en-US" dirty="0" smtClean="0"/>
              <a:t>Individual differences; high levels of </a:t>
            </a:r>
            <a:r>
              <a:rPr lang="en-US" dirty="0" err="1" smtClean="0"/>
              <a:t>sociodramatic</a:t>
            </a:r>
            <a:r>
              <a:rPr lang="en-US" dirty="0" smtClean="0"/>
              <a:t>/pretend play associated with increased social competence, imagination and creativity</a:t>
            </a:r>
            <a:endParaRPr lang="en-US" dirty="0"/>
          </a:p>
        </p:txBody>
      </p:sp>
    </p:spTree>
    <p:extLst>
      <p:ext uri="{BB962C8B-B14F-4D97-AF65-F5344CB8AC3E}">
        <p14:creationId xmlns:p14="http://schemas.microsoft.com/office/powerpoint/2010/main" val="4193955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45</a:t>
            </a:fld>
            <a:endParaRPr lang="en-US"/>
          </a:p>
        </p:txBody>
      </p:sp>
    </p:spTree>
    <p:extLst>
      <p:ext uri="{BB962C8B-B14F-4D97-AF65-F5344CB8AC3E}">
        <p14:creationId xmlns:p14="http://schemas.microsoft.com/office/powerpoint/2010/main" val="3393912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12F01-35CC-4A8E-8BC8-32198BDF444D}" type="slidenum">
              <a:rPr lang="en-US"/>
              <a:pPr/>
              <a:t>46</a:t>
            </a:fld>
            <a:endParaRPr lang="en-US"/>
          </a:p>
        </p:txBody>
      </p:sp>
      <p:sp>
        <p:nvSpPr>
          <p:cNvPr id="364546" name="Rectangle 2"/>
          <p:cNvSpPr>
            <a:spLocks noGrp="1" noRot="1" noChangeAspect="1" noChangeArrowheads="1" noTextEdit="1"/>
          </p:cNvSpPr>
          <p:nvPr>
            <p:ph type="sldImg"/>
          </p:nvPr>
        </p:nvSpPr>
        <p:spPr>
          <a:xfrm>
            <a:off x="1181100" y="696913"/>
            <a:ext cx="4648200" cy="3486150"/>
          </a:xfrm>
          <a:ln/>
        </p:spPr>
      </p:sp>
      <p:sp>
        <p:nvSpPr>
          <p:cNvPr id="364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16689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8AF89-EF1D-4ABB-881A-EC02FC74FA70}" type="slidenum">
              <a:rPr lang="en-US"/>
              <a:pPr/>
              <a:t>49</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pPr lvl="2">
              <a:lnSpc>
                <a:spcPct val="90000"/>
              </a:lnSpc>
            </a:pPr>
            <a:r>
              <a:rPr lang="en-US" altLang="en-US" dirty="0"/>
              <a:t>HYPOTHETICO-DEDUCTIVE REASONING IS:</a:t>
            </a:r>
          </a:p>
          <a:p>
            <a:pPr lvl="2">
              <a:lnSpc>
                <a:spcPct val="90000"/>
              </a:lnSpc>
            </a:pPr>
            <a:r>
              <a:rPr lang="en-US" altLang="en-US" dirty="0"/>
              <a:t>a problem-solving strategy </a:t>
            </a:r>
          </a:p>
          <a:p>
            <a:pPr lvl="2">
              <a:lnSpc>
                <a:spcPct val="90000"/>
              </a:lnSpc>
            </a:pPr>
            <a:r>
              <a:rPr lang="en-US" altLang="en-US" dirty="0"/>
              <a:t>begin with a general theory of all possible factors that could affect an outcome </a:t>
            </a:r>
          </a:p>
          <a:p>
            <a:pPr lvl="2">
              <a:lnSpc>
                <a:spcPct val="90000"/>
              </a:lnSpc>
            </a:pPr>
            <a:r>
              <a:rPr lang="en-US" altLang="en-US" dirty="0"/>
              <a:t>deduce specific </a:t>
            </a:r>
            <a:r>
              <a:rPr lang="en-US" altLang="en-US" b="1" dirty="0"/>
              <a:t>hypotheses</a:t>
            </a:r>
            <a:endParaRPr lang="en-US" altLang="en-US" dirty="0"/>
          </a:p>
          <a:p>
            <a:pPr lvl="2">
              <a:lnSpc>
                <a:spcPct val="90000"/>
              </a:lnSpc>
            </a:pPr>
            <a:r>
              <a:rPr lang="en-US" altLang="en-US" dirty="0"/>
              <a:t>test hypotheses systematically</a:t>
            </a:r>
          </a:p>
          <a:p>
            <a:pPr lvl="1">
              <a:lnSpc>
                <a:spcPct val="90000"/>
              </a:lnSpc>
            </a:pPr>
            <a:r>
              <a:rPr lang="en-US" altLang="en-US" sz="1000" dirty="0" smtClean="0"/>
              <a:t>About </a:t>
            </a:r>
            <a:r>
              <a:rPr lang="en-US" altLang="en-US" sz="1000" dirty="0"/>
              <a:t>40 to 60 percent of college students </a:t>
            </a:r>
            <a:r>
              <a:rPr lang="en-US" altLang="en-US" sz="1000" i="1" dirty="0"/>
              <a:t>fail </a:t>
            </a:r>
            <a:r>
              <a:rPr lang="en-US" altLang="en-US" sz="1000" dirty="0"/>
              <a:t>Piaget’s formal operational problems</a:t>
            </a:r>
          </a:p>
          <a:p>
            <a:pPr lvl="1">
              <a:lnSpc>
                <a:spcPct val="90000"/>
              </a:lnSpc>
            </a:pPr>
            <a:endParaRPr lang="en-US" altLang="en-US" sz="1000" dirty="0" smtClean="0"/>
          </a:p>
          <a:p>
            <a:pPr lvl="1">
              <a:lnSpc>
                <a:spcPct val="90000"/>
              </a:lnSpc>
            </a:pPr>
            <a:r>
              <a:rPr lang="en-US" altLang="en-US" sz="1000" dirty="0" smtClean="0"/>
              <a:t>Propositional thought</a:t>
            </a:r>
            <a:r>
              <a:rPr lang="en-US" altLang="en-US" sz="1000" baseline="0" dirty="0" smtClean="0"/>
              <a:t> = if A then B logic</a:t>
            </a:r>
            <a:endParaRPr lang="en-US" altLang="en-US" sz="1000" dirty="0"/>
          </a:p>
          <a:p>
            <a:pPr lvl="1">
              <a:lnSpc>
                <a:spcPct val="90000"/>
              </a:lnSpc>
            </a:pPr>
            <a:r>
              <a:rPr lang="en-US" altLang="en-US" sz="1000" dirty="0"/>
              <a:t>People are most likely to think abstractly in situations in which they have had </a:t>
            </a:r>
            <a:r>
              <a:rPr lang="en-US" altLang="en-US" sz="1000" b="1" i="1" dirty="0"/>
              <a:t>extensive experience</a:t>
            </a:r>
            <a:endParaRPr lang="en-US" altLang="en-US" sz="1000" b="1" dirty="0"/>
          </a:p>
          <a:p>
            <a:pPr lvl="1">
              <a:lnSpc>
                <a:spcPct val="90000"/>
              </a:lnSpc>
            </a:pPr>
            <a:endParaRPr lang="en-US" altLang="en-US" sz="1000" dirty="0"/>
          </a:p>
          <a:p>
            <a:pPr lvl="1">
              <a:lnSpc>
                <a:spcPct val="90000"/>
              </a:lnSpc>
            </a:pPr>
            <a:r>
              <a:rPr lang="en-US" altLang="en-US" sz="1000" dirty="0"/>
              <a:t>In many village and tribal societies, formal operational tasks are not mastered at all</a:t>
            </a:r>
          </a:p>
          <a:p>
            <a:pPr lvl="1">
              <a:lnSpc>
                <a:spcPct val="90000"/>
              </a:lnSpc>
            </a:pPr>
            <a:endParaRPr lang="en-US" altLang="en-US" sz="1000" dirty="0"/>
          </a:p>
          <a:p>
            <a:pPr lvl="1">
              <a:lnSpc>
                <a:spcPct val="90000"/>
              </a:lnSpc>
            </a:pPr>
            <a:r>
              <a:rPr lang="en-US" altLang="en-US" sz="1000" dirty="0"/>
              <a:t>Critics claim that Piaget’s theory is unclear about how individuals make the transition from concrete to formal operational thought</a:t>
            </a:r>
          </a:p>
          <a:p>
            <a:pPr>
              <a:lnSpc>
                <a:spcPct val="90000"/>
              </a:lnSpc>
            </a:pPr>
            <a:endParaRPr lang="en-US" sz="1000" dirty="0"/>
          </a:p>
        </p:txBody>
      </p:sp>
    </p:spTree>
    <p:extLst>
      <p:ext uri="{BB962C8B-B14F-4D97-AF65-F5344CB8AC3E}">
        <p14:creationId xmlns:p14="http://schemas.microsoft.com/office/powerpoint/2010/main" val="1314459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785CF7F-B55A-4C56-95A7-F1310059A133}" type="slidenum">
              <a:rPr lang="en-US" altLang="en-US" sz="1200"/>
              <a:pPr/>
              <a:t>50</a:t>
            </a:fld>
            <a:endParaRPr lang="en-US" altLang="en-US" sz="1200"/>
          </a:p>
        </p:txBody>
      </p:sp>
    </p:spTree>
    <p:extLst>
      <p:ext uri="{BB962C8B-B14F-4D97-AF65-F5344CB8AC3E}">
        <p14:creationId xmlns:p14="http://schemas.microsoft.com/office/powerpoint/2010/main" val="139410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10278112-C8C7-4B98-BF45-97AA57C86404}" type="slidenum">
              <a:rPr lang="en-US" altLang="en-US" sz="1200"/>
              <a:pPr/>
              <a:t>51</a:t>
            </a:fld>
            <a:endParaRPr lang="en-US" altLang="en-US" sz="1200"/>
          </a:p>
        </p:txBody>
      </p:sp>
    </p:spTree>
    <p:extLst>
      <p:ext uri="{BB962C8B-B14F-4D97-AF65-F5344CB8AC3E}">
        <p14:creationId xmlns:p14="http://schemas.microsoft.com/office/powerpoint/2010/main" val="341133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1189FB37-381B-493B-B13F-5B23427086A1}" type="slidenum">
              <a:rPr lang="en-US" altLang="en-US" sz="1200"/>
              <a:pPr/>
              <a:t>52</a:t>
            </a:fld>
            <a:endParaRPr lang="en-US" altLang="en-US" sz="1200"/>
          </a:p>
        </p:txBody>
      </p:sp>
    </p:spTree>
    <p:extLst>
      <p:ext uri="{BB962C8B-B14F-4D97-AF65-F5344CB8AC3E}">
        <p14:creationId xmlns:p14="http://schemas.microsoft.com/office/powerpoint/2010/main" val="695144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C68360F3-0E52-43D7-B141-0CCE21B783A0}" type="slidenum">
              <a:rPr lang="en-US" altLang="en-US" sz="1200"/>
              <a:pPr/>
              <a:t>53</a:t>
            </a:fld>
            <a:endParaRPr lang="en-US" altLang="en-US" sz="1200"/>
          </a:p>
        </p:txBody>
      </p:sp>
    </p:spTree>
    <p:extLst>
      <p:ext uri="{BB962C8B-B14F-4D97-AF65-F5344CB8AC3E}">
        <p14:creationId xmlns:p14="http://schemas.microsoft.com/office/powerpoint/2010/main" val="1913461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F5E1306-03DC-4C12-AE58-FF36B1970320}" type="slidenum">
              <a:rPr lang="en-US" altLang="en-US" sz="1200"/>
              <a:pPr/>
              <a:t>54</a:t>
            </a:fld>
            <a:endParaRPr lang="en-US" altLang="en-US" sz="1200"/>
          </a:p>
        </p:txBody>
      </p:sp>
    </p:spTree>
    <p:extLst>
      <p:ext uri="{BB962C8B-B14F-4D97-AF65-F5344CB8AC3E}">
        <p14:creationId xmlns:p14="http://schemas.microsoft.com/office/powerpoint/2010/main" val="415392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09D01A9C-3418-4D97-A1B0-FCDF062AD874}" type="slidenum">
              <a:rPr lang="en-US" altLang="en-US" sz="1200" smtClean="0"/>
              <a:pPr/>
              <a:t>6</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2913877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5B7269C1-8D68-403E-BFB6-33C7136E77B8}" type="slidenum">
              <a:rPr lang="en-US" altLang="en-US" sz="1200"/>
              <a:pPr/>
              <a:t>56</a:t>
            </a:fld>
            <a:endParaRPr lang="en-US" altLang="en-US" sz="1200"/>
          </a:p>
        </p:txBody>
      </p:sp>
    </p:spTree>
    <p:extLst>
      <p:ext uri="{BB962C8B-B14F-4D97-AF65-F5344CB8AC3E}">
        <p14:creationId xmlns:p14="http://schemas.microsoft.com/office/powerpoint/2010/main" val="768987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CBB5A-C91E-4044-8758-C2088D1C0942}" type="slidenum">
              <a:rPr lang="en-US"/>
              <a:pPr/>
              <a:t>57</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xfrm>
            <a:off x="935149" y="4416511"/>
            <a:ext cx="5140106" cy="4183221"/>
          </a:xfrm>
        </p:spPr>
        <p:txBody>
          <a:bodyPr/>
          <a:lstStyle/>
          <a:p>
            <a:r>
              <a:rPr lang="en-US" dirty="0" smtClean="0"/>
              <a:t>Allows for larger role of experience</a:t>
            </a:r>
            <a:r>
              <a:rPr lang="en-US" baseline="0" dirty="0" smtClean="0"/>
              <a:t> – a more flexible stage theory</a:t>
            </a:r>
            <a:endParaRPr lang="en-US" dirty="0" smtClean="0"/>
          </a:p>
          <a:p>
            <a:r>
              <a:rPr lang="en-US" dirty="0" smtClean="0"/>
              <a:t>Dynamic systems theory</a:t>
            </a:r>
          </a:p>
          <a:p>
            <a:endParaRPr lang="en-US" dirty="0" smtClean="0"/>
          </a:p>
          <a:p>
            <a:r>
              <a:rPr lang="en-US" dirty="0" smtClean="0"/>
              <a:t>In framework of working memory development</a:t>
            </a:r>
          </a:p>
          <a:p>
            <a:endParaRPr lang="en-US" dirty="0" smtClean="0"/>
          </a:p>
          <a:p>
            <a:r>
              <a:rPr lang="en-US" dirty="0" smtClean="0"/>
              <a:t>4</a:t>
            </a:r>
            <a:r>
              <a:rPr lang="en-US" baseline="0" dirty="0" smtClean="0"/>
              <a:t> stages; </a:t>
            </a:r>
            <a:r>
              <a:rPr lang="en-US" baseline="0" dirty="0" err="1" smtClean="0"/>
              <a:t>sensorimotor</a:t>
            </a:r>
            <a:r>
              <a:rPr lang="en-US" baseline="0" dirty="0" smtClean="0"/>
              <a:t> operations; representational operations; logical operations; formal operations</a:t>
            </a:r>
          </a:p>
          <a:p>
            <a:endParaRPr lang="en-US" baseline="0" dirty="0" smtClean="0"/>
          </a:p>
          <a:p>
            <a:endParaRPr lang="en-US" dirty="0"/>
          </a:p>
        </p:txBody>
      </p:sp>
    </p:spTree>
    <p:extLst>
      <p:ext uri="{BB962C8B-B14F-4D97-AF65-F5344CB8AC3E}">
        <p14:creationId xmlns:p14="http://schemas.microsoft.com/office/powerpoint/2010/main" val="944060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58</a:t>
            </a:fld>
            <a:endParaRPr lang="en-US"/>
          </a:p>
        </p:txBody>
      </p:sp>
    </p:spTree>
    <p:extLst>
      <p:ext uri="{BB962C8B-B14F-4D97-AF65-F5344CB8AC3E}">
        <p14:creationId xmlns:p14="http://schemas.microsoft.com/office/powerpoint/2010/main" val="536468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contrast</a:t>
            </a:r>
            <a:r>
              <a:rPr lang="en-US" baseline="0" dirty="0" smtClean="0"/>
              <a:t> to Piaget – very focused on social context</a:t>
            </a:r>
          </a:p>
          <a:p>
            <a:endParaRPr lang="en-US" baseline="0" dirty="0" smtClean="0"/>
          </a:p>
          <a:p>
            <a:r>
              <a:rPr lang="en-US" baseline="0" dirty="0" err="1" smtClean="0"/>
              <a:t>Intersubjectivity</a:t>
            </a:r>
            <a:r>
              <a:rPr lang="en-US" baseline="0" dirty="0" smtClean="0"/>
              <a:t> = process whereby two participants begin a task with different understandings but arrive at a shared understanding</a:t>
            </a:r>
          </a:p>
          <a:p>
            <a:r>
              <a:rPr lang="en-US" baseline="0" dirty="0" err="1" smtClean="0"/>
              <a:t>Vygotsky</a:t>
            </a:r>
            <a:r>
              <a:rPr lang="en-US" baseline="0" dirty="0" smtClean="0"/>
              <a:t> – cognition is gradually internalized</a:t>
            </a:r>
          </a:p>
          <a:p>
            <a:endParaRPr lang="en-US" baseline="0" dirty="0" smtClean="0"/>
          </a:p>
          <a:p>
            <a:r>
              <a:rPr lang="en-US" baseline="0" dirty="0" smtClean="0"/>
              <a:t>Self-directed speech vs. Piaget</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59</a:t>
            </a:fld>
            <a:endParaRPr lang="en-US"/>
          </a:p>
        </p:txBody>
      </p:sp>
    </p:spTree>
    <p:extLst>
      <p:ext uri="{BB962C8B-B14F-4D97-AF65-F5344CB8AC3E}">
        <p14:creationId xmlns:p14="http://schemas.microsoft.com/office/powerpoint/2010/main" val="7558180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FFCF2-4ED1-41A9-8C5C-0B5359BCDDAD}" type="slidenum">
              <a:rPr lang="en-US"/>
              <a:pPr/>
              <a:t>60</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en-US" dirty="0" smtClean="0"/>
              <a:t>Based</a:t>
            </a:r>
            <a:r>
              <a:rPr lang="en-US" baseline="0" dirty="0" smtClean="0"/>
              <a:t> on correlational approach; primarily a descriptive approach</a:t>
            </a:r>
          </a:p>
          <a:p>
            <a:endParaRPr lang="en-US" dirty="0" smtClean="0"/>
          </a:p>
          <a:p>
            <a:r>
              <a:rPr lang="en-US" dirty="0" smtClean="0"/>
              <a:t>Used to map the range of different abilities but doesn’t inform understanding of intellectual processes</a:t>
            </a:r>
            <a:r>
              <a:rPr lang="en-US" baseline="0" dirty="0" smtClean="0"/>
              <a:t> involved</a:t>
            </a:r>
            <a:endParaRPr lang="en-US" dirty="0" smtClean="0"/>
          </a:p>
          <a:p>
            <a:r>
              <a:rPr lang="en-US" dirty="0" smtClean="0"/>
              <a:t>Focus</a:t>
            </a:r>
            <a:r>
              <a:rPr lang="en-US" baseline="0" dirty="0" smtClean="0"/>
              <a:t> on adaptation to environment is same as Piaget idea</a:t>
            </a:r>
          </a:p>
          <a:p>
            <a:endParaRPr lang="en-US" baseline="0" dirty="0" smtClean="0"/>
          </a:p>
          <a:p>
            <a:r>
              <a:rPr lang="en-US" baseline="0" dirty="0" smtClean="0"/>
              <a:t>(see </a:t>
            </a:r>
            <a:r>
              <a:rPr lang="en-US" baseline="0" dirty="0" err="1" smtClean="0"/>
              <a:t>Tomasello</a:t>
            </a:r>
            <a:r>
              <a:rPr lang="en-US" baseline="0" dirty="0" smtClean="0"/>
              <a:t> reading human vs. chimp)</a:t>
            </a:r>
            <a:endParaRPr lang="en-US" dirty="0" smtClean="0"/>
          </a:p>
          <a:p>
            <a:endParaRPr lang="en-US" dirty="0" smtClean="0"/>
          </a:p>
          <a:p>
            <a:r>
              <a:rPr lang="en-US" dirty="0" smtClean="0"/>
              <a:t>Fluid </a:t>
            </a:r>
            <a:r>
              <a:rPr lang="en-US" dirty="0"/>
              <a:t>intelligence = skill in reasoning in novel ways (e.g., Raven’s progressive matrices)</a:t>
            </a:r>
          </a:p>
          <a:p>
            <a:r>
              <a:rPr lang="en-US" dirty="0"/>
              <a:t>Crystallized = a broad mental ability that develops through the investment of “g” into learning through education and </a:t>
            </a:r>
            <a:r>
              <a:rPr lang="en-US" dirty="0" smtClean="0"/>
              <a:t>experience (specific learned behaviors)</a:t>
            </a:r>
          </a:p>
          <a:p>
            <a:endParaRPr lang="en-US" dirty="0" smtClean="0"/>
          </a:p>
          <a:p>
            <a:r>
              <a:rPr lang="en-US" dirty="0" smtClean="0"/>
              <a:t>Intelligence fixed somewhere between 5 &amp; 10 years of age</a:t>
            </a:r>
            <a:endParaRPr lang="en-US" dirty="0"/>
          </a:p>
        </p:txBody>
      </p:sp>
    </p:spTree>
    <p:extLst>
      <p:ext uri="{BB962C8B-B14F-4D97-AF65-F5344CB8AC3E}">
        <p14:creationId xmlns:p14="http://schemas.microsoft.com/office/powerpoint/2010/main" val="30033966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7.6 Concept of differentiation of cognitive abilities with age, as represented by the psychometric</a:t>
            </a:r>
          </a:p>
          <a:p>
            <a:r>
              <a:rPr lang="en-US" dirty="0" smtClean="0"/>
              <a:t>approach. The series of concentric circles represents a canvas on which distinct abilities (dark disks) are</a:t>
            </a:r>
          </a:p>
          <a:p>
            <a:r>
              <a:rPr lang="en-US" dirty="0" smtClean="0"/>
              <a:t>mapped. The closer the disks are to each other, the higher the correlation between abilities. At the center</a:t>
            </a:r>
          </a:p>
          <a:p>
            <a:r>
              <a:rPr lang="en-US" dirty="0" smtClean="0"/>
              <a:t>are abilities tapped by complex reasoning tasks. Toward the outer circles, tasks tend to be less complex and</a:t>
            </a:r>
          </a:p>
          <a:p>
            <a:r>
              <a:rPr lang="en-US" dirty="0" smtClean="0"/>
              <a:t>more content-speciﬁc. Differentiation as it occurs over age is represented by the branching of abilities over</a:t>
            </a:r>
          </a:p>
          <a:p>
            <a:r>
              <a:rPr lang="en-US" dirty="0" smtClean="0"/>
              <a:t>time starting from a generalized cognitive resource. From Birney &amp; Sternberg, 2006, by permission of Oxford</a:t>
            </a:r>
          </a:p>
          <a:p>
            <a:r>
              <a:rPr lang="en-US" dirty="0" smtClean="0"/>
              <a:t>University Press, Inc.</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62</a:t>
            </a:fld>
            <a:endParaRPr lang="en-US"/>
          </a:p>
        </p:txBody>
      </p:sp>
    </p:spTree>
    <p:extLst>
      <p:ext uri="{BB962C8B-B14F-4D97-AF65-F5344CB8AC3E}">
        <p14:creationId xmlns:p14="http://schemas.microsoft.com/office/powerpoint/2010/main" val="3153102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80FF8-8D87-4771-B0AA-05F89684A589}" type="slidenum">
              <a:rPr lang="en-US"/>
              <a:pPr/>
              <a:t>63</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r>
              <a:rPr lang="en-US" dirty="0"/>
              <a:t>Example from temperament and social problem solving </a:t>
            </a:r>
            <a:r>
              <a:rPr lang="en-US" dirty="0" smtClean="0"/>
              <a:t>task</a:t>
            </a:r>
          </a:p>
          <a:p>
            <a:endParaRPr lang="en-US" dirty="0" smtClean="0"/>
          </a:p>
          <a:p>
            <a:r>
              <a:rPr lang="en-US" dirty="0" smtClean="0"/>
              <a:t>Psychometric approach too narrow to</a:t>
            </a:r>
            <a:r>
              <a:rPr lang="en-US" baseline="0" dirty="0" smtClean="0"/>
              <a:t> account for variation in real-world performance; many cases of disconnect between IQ and adaptive functioning</a:t>
            </a:r>
            <a:endParaRPr lang="en-US" dirty="0"/>
          </a:p>
        </p:txBody>
      </p:sp>
    </p:spTree>
    <p:extLst>
      <p:ext uri="{BB962C8B-B14F-4D97-AF65-F5344CB8AC3E}">
        <p14:creationId xmlns:p14="http://schemas.microsoft.com/office/powerpoint/2010/main" val="3628229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146BD-4A2E-4B8D-8DA3-BBBF5CF5F808}" type="slidenum">
              <a:rPr lang="en-US"/>
              <a:pPr/>
              <a:t>64</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r>
              <a:rPr lang="en-US" dirty="0"/>
              <a:t>Belief that </a:t>
            </a:r>
            <a:r>
              <a:rPr lang="en-US" dirty="0" smtClean="0"/>
              <a:t>traditional </a:t>
            </a:r>
            <a:r>
              <a:rPr lang="en-US" dirty="0"/>
              <a:t>intelligence tests focusing exclusively on analytical abilities don’t capture this </a:t>
            </a:r>
            <a:r>
              <a:rPr lang="en-US" dirty="0" smtClean="0"/>
              <a:t>complexity</a:t>
            </a:r>
          </a:p>
          <a:p>
            <a:endParaRPr lang="en-US" dirty="0" smtClean="0"/>
          </a:p>
          <a:p>
            <a:r>
              <a:rPr lang="en-US" dirty="0" smtClean="0"/>
              <a:t>Idea</a:t>
            </a:r>
            <a:r>
              <a:rPr lang="en-US" baseline="0" dirty="0" smtClean="0"/>
              <a:t> that intelligence can be developed</a:t>
            </a:r>
          </a:p>
          <a:p>
            <a:endParaRPr lang="en-US" baseline="0" dirty="0" smtClean="0"/>
          </a:p>
          <a:p>
            <a:r>
              <a:rPr lang="en-US" baseline="0" dirty="0" smtClean="0"/>
              <a:t>Success requires balance of all 3</a:t>
            </a:r>
            <a:endParaRPr lang="en-US" dirty="0"/>
          </a:p>
        </p:txBody>
      </p:sp>
    </p:spTree>
    <p:extLst>
      <p:ext uri="{BB962C8B-B14F-4D97-AF65-F5344CB8AC3E}">
        <p14:creationId xmlns:p14="http://schemas.microsoft.com/office/powerpoint/2010/main" val="1686834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D2714-E555-484D-A2BA-814213CAADFA}" type="slidenum">
              <a:rPr lang="en-US"/>
              <a:pPr/>
              <a:t>65</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r>
              <a:rPr lang="en-US" dirty="0" smtClean="0"/>
              <a:t>Views the mind as modular</a:t>
            </a:r>
          </a:p>
          <a:p>
            <a:r>
              <a:rPr lang="en-US" dirty="0" smtClean="0"/>
              <a:t>Against </a:t>
            </a:r>
            <a:r>
              <a:rPr lang="en-US" dirty="0"/>
              <a:t>the idea of “g”</a:t>
            </a:r>
          </a:p>
          <a:p>
            <a:r>
              <a:rPr lang="en-US" dirty="0"/>
              <a:t>Profile of skills facilitates educational and career </a:t>
            </a:r>
            <a:r>
              <a:rPr lang="en-US" dirty="0" smtClean="0"/>
              <a:t>decisions</a:t>
            </a:r>
          </a:p>
          <a:p>
            <a:endParaRPr lang="en-US" dirty="0" smtClean="0"/>
          </a:p>
          <a:p>
            <a:r>
              <a:rPr lang="en-US" dirty="0" smtClean="0"/>
              <a:t>Has been</a:t>
            </a:r>
            <a:r>
              <a:rPr lang="en-US" baseline="0" dirty="0" smtClean="0"/>
              <a:t> very difficult to document unique biological bases</a:t>
            </a:r>
            <a:endParaRPr lang="en-US" dirty="0"/>
          </a:p>
        </p:txBody>
      </p:sp>
    </p:spTree>
    <p:extLst>
      <p:ext uri="{BB962C8B-B14F-4D97-AF65-F5344CB8AC3E}">
        <p14:creationId xmlns:p14="http://schemas.microsoft.com/office/powerpoint/2010/main" val="28346460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55563-833F-4B18-B478-AE5782F1E116}" type="slidenum">
              <a:rPr lang="en-US"/>
              <a:pPr/>
              <a:t>66</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t>Against the idea of “g”</a:t>
            </a:r>
          </a:p>
          <a:p>
            <a:r>
              <a:rPr lang="en-US"/>
              <a:t>Profile of skills facilitates educational and career decisions</a:t>
            </a:r>
          </a:p>
        </p:txBody>
      </p:sp>
    </p:spTree>
    <p:extLst>
      <p:ext uri="{BB962C8B-B14F-4D97-AF65-F5344CB8AC3E}">
        <p14:creationId xmlns:p14="http://schemas.microsoft.com/office/powerpoint/2010/main" val="191155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7A4FFE08-F0CA-40CA-AB73-F2E227CB951A}" type="slidenum">
              <a:rPr lang="en-US" altLang="en-US" sz="1200" smtClean="0"/>
              <a:pPr/>
              <a:t>7</a:t>
            </a:fld>
            <a:endParaRPr lang="en-US" alt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1846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4D13D2BB-FB49-4E44-B28D-6BE1365A85AA}" type="slidenum">
              <a:rPr lang="en-US" altLang="en-US" sz="1200" smtClean="0"/>
              <a:pPr/>
              <a:t>9</a:t>
            </a:fld>
            <a:endParaRPr lang="en-US" altLang="en-US" sz="1200" smtClean="0"/>
          </a:p>
        </p:txBody>
      </p:sp>
    </p:spTree>
    <p:extLst>
      <p:ext uri="{BB962C8B-B14F-4D97-AF65-F5344CB8AC3E}">
        <p14:creationId xmlns:p14="http://schemas.microsoft.com/office/powerpoint/2010/main" val="400315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37B20330-2454-4398-B413-7E4BE5D14A31}" type="slidenum">
              <a:rPr lang="en-US" altLang="en-US" sz="1200" smtClean="0"/>
              <a:pPr/>
              <a:t>10</a:t>
            </a:fld>
            <a:endParaRPr lang="en-US" alt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241961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A13E3498-7302-474B-A3F2-0D27F3BEC615}" type="slidenum">
              <a:rPr lang="en-US" altLang="en-US" sz="1200" smtClean="0"/>
              <a:pPr/>
              <a:t>11</a:t>
            </a:fld>
            <a:endParaRPr lang="en-US" altLang="en-US" sz="1200" smtClean="0"/>
          </a:p>
        </p:txBody>
      </p:sp>
    </p:spTree>
    <p:extLst>
      <p:ext uri="{BB962C8B-B14F-4D97-AF65-F5344CB8AC3E}">
        <p14:creationId xmlns:p14="http://schemas.microsoft.com/office/powerpoint/2010/main" val="14030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EC76CC47-FFB0-43D0-ADD2-229F16C7F135}" type="slidenum">
              <a:rPr lang="en-US"/>
              <a:pPr/>
              <a:t>‹#›</a:t>
            </a:fld>
            <a:endParaRPr lang="en-US"/>
          </a:p>
        </p:txBody>
      </p:sp>
    </p:spTree>
    <p:extLst>
      <p:ext uri="{BB962C8B-B14F-4D97-AF65-F5344CB8AC3E}">
        <p14:creationId xmlns:p14="http://schemas.microsoft.com/office/powerpoint/2010/main" val="92856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7DEBAFEE-D7A4-4540-AB45-F9217AAC9E67}" type="slidenum">
              <a:rPr lang="en-US"/>
              <a:pPr/>
              <a:t>‹#›</a:t>
            </a:fld>
            <a:endParaRPr lang="en-US"/>
          </a:p>
        </p:txBody>
      </p:sp>
    </p:spTree>
    <p:extLst>
      <p:ext uri="{BB962C8B-B14F-4D97-AF65-F5344CB8AC3E}">
        <p14:creationId xmlns:p14="http://schemas.microsoft.com/office/powerpoint/2010/main" val="317544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77825" y="1676400"/>
            <a:ext cx="8389938" cy="4421188"/>
            <a:chOff x="238" y="1056"/>
            <a:chExt cx="5285" cy="2785"/>
          </a:xfrm>
        </p:grpSpPr>
        <p:grpSp>
          <p:nvGrpSpPr>
            <p:cNvPr id="5" name="Group 3"/>
            <p:cNvGrpSpPr>
              <a:grpSpLocks/>
            </p:cNvGrpSpPr>
            <p:nvPr/>
          </p:nvGrpSpPr>
          <p:grpSpPr bwMode="auto">
            <a:xfrm>
              <a:off x="238" y="1056"/>
              <a:ext cx="5285" cy="1393"/>
              <a:chOff x="238" y="1056"/>
              <a:chExt cx="5285" cy="1393"/>
            </a:xfrm>
          </p:grpSpPr>
          <p:sp>
            <p:nvSpPr>
              <p:cNvPr id="14" name="Rectangle 4"/>
              <p:cNvSpPr>
                <a:spLocks noChangeArrowheads="1"/>
              </p:cNvSpPr>
              <p:nvPr/>
            </p:nvSpPr>
            <p:spPr bwMode="auto">
              <a:xfrm>
                <a:off x="243" y="1057"/>
                <a:ext cx="5272" cy="1391"/>
              </a:xfrm>
              <a:prstGeom prst="rect">
                <a:avLst/>
              </a:prstGeom>
              <a:solidFill>
                <a:srgbClr val="EAEAEA">
                  <a:alpha val="50000"/>
                </a:srgbClr>
              </a:solidFill>
              <a:ln w="9525">
                <a:noFill/>
                <a:miter lim="800000"/>
                <a:headEnd/>
                <a:tailEnd/>
              </a:ln>
              <a:effectLst/>
            </p:spPr>
            <p:txBody>
              <a:bodyPr wrap="none" anchor="ctr"/>
              <a:lstStyle/>
              <a:p>
                <a:pPr>
                  <a:defRPr/>
                </a:pPr>
                <a:endParaRPr lang="en-US" sz="3200">
                  <a:solidFill>
                    <a:srgbClr val="000000"/>
                  </a:solidFill>
                  <a:latin typeface="Times New Roman" panose="02020603050405020304" pitchFamily="18" charset="0"/>
                </a:endParaRPr>
              </a:p>
            </p:txBody>
          </p:sp>
          <p:sp>
            <p:nvSpPr>
              <p:cNvPr id="15" name="Freeform 5"/>
              <p:cNvSpPr>
                <a:spLocks/>
              </p:cNvSpPr>
              <p:nvPr/>
            </p:nvSpPr>
            <p:spPr bwMode="auto">
              <a:xfrm>
                <a:off x="238" y="1056"/>
                <a:ext cx="5273" cy="1393"/>
              </a:xfrm>
              <a:custGeom>
                <a:avLst/>
                <a:gdLst/>
                <a:ahLst/>
                <a:cxnLst>
                  <a:cxn ang="0">
                    <a:pos x="5272" y="0"/>
                  </a:cxn>
                  <a:cxn ang="0">
                    <a:pos x="0" y="0"/>
                  </a:cxn>
                  <a:cxn ang="0">
                    <a:pos x="0" y="1392"/>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sp>
            <p:nvSpPr>
              <p:cNvPr id="16" name="Freeform 6"/>
              <p:cNvSpPr>
                <a:spLocks/>
              </p:cNvSpPr>
              <p:nvPr/>
            </p:nvSpPr>
            <p:spPr bwMode="auto">
              <a:xfrm>
                <a:off x="250" y="1056"/>
                <a:ext cx="5273" cy="1393"/>
              </a:xfrm>
              <a:custGeom>
                <a:avLst/>
                <a:gdLst/>
                <a:ahLst/>
                <a:cxnLst>
                  <a:cxn ang="0">
                    <a:pos x="5272" y="0"/>
                  </a:cxn>
                  <a:cxn ang="0">
                    <a:pos x="5272" y="1392"/>
                  </a:cxn>
                  <a:cxn ang="0">
                    <a:pos x="0" y="1392"/>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grpSp>
        <p:grpSp>
          <p:nvGrpSpPr>
            <p:cNvPr id="6" name="Group 7"/>
            <p:cNvGrpSpPr>
              <a:grpSpLocks/>
            </p:cNvGrpSpPr>
            <p:nvPr/>
          </p:nvGrpSpPr>
          <p:grpSpPr bwMode="auto">
            <a:xfrm>
              <a:off x="240" y="3744"/>
              <a:ext cx="5281" cy="97"/>
              <a:chOff x="240" y="3744"/>
              <a:chExt cx="5281" cy="97"/>
            </a:xfrm>
          </p:grpSpPr>
          <p:sp>
            <p:nvSpPr>
              <p:cNvPr id="11" name="Rectangle 8"/>
              <p:cNvSpPr>
                <a:spLocks noChangeArrowheads="1"/>
              </p:cNvSpPr>
              <p:nvPr/>
            </p:nvSpPr>
            <p:spPr bwMode="auto">
              <a:xfrm>
                <a:off x="240" y="3744"/>
                <a:ext cx="5280" cy="96"/>
              </a:xfrm>
              <a:prstGeom prst="rect">
                <a:avLst/>
              </a:prstGeom>
              <a:solidFill>
                <a:srgbClr val="EAEAEA">
                  <a:alpha val="50000"/>
                </a:srgbClr>
              </a:solidFill>
              <a:ln w="9525">
                <a:noFill/>
                <a:miter lim="800000"/>
                <a:headEnd/>
                <a:tailEnd/>
              </a:ln>
              <a:effectLst/>
            </p:spPr>
            <p:txBody>
              <a:bodyPr wrap="none" anchor="ctr"/>
              <a:lstStyle/>
              <a:p>
                <a:pPr>
                  <a:defRPr/>
                </a:pPr>
                <a:endParaRPr lang="en-US" sz="3200">
                  <a:solidFill>
                    <a:srgbClr val="000000"/>
                  </a:solidFill>
                  <a:latin typeface="Times New Roman" panose="02020603050405020304" pitchFamily="18" charset="0"/>
                </a:endParaRPr>
              </a:p>
            </p:txBody>
          </p:sp>
          <p:sp>
            <p:nvSpPr>
              <p:cNvPr id="12" name="Freeform 9"/>
              <p:cNvSpPr>
                <a:spLocks/>
              </p:cNvSpPr>
              <p:nvPr/>
            </p:nvSpPr>
            <p:spPr bwMode="auto">
              <a:xfrm>
                <a:off x="240" y="3744"/>
                <a:ext cx="5281" cy="97"/>
              </a:xfrm>
              <a:custGeom>
                <a:avLst/>
                <a:gdLst/>
                <a:ahLst/>
                <a:cxnLst>
                  <a:cxn ang="0">
                    <a:pos x="5280" y="0"/>
                  </a:cxn>
                  <a:cxn ang="0">
                    <a:pos x="0" y="0"/>
                  </a:cxn>
                  <a:cxn ang="0">
                    <a:pos x="0" y="96"/>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sp>
            <p:nvSpPr>
              <p:cNvPr id="13" name="Freeform 10"/>
              <p:cNvSpPr>
                <a:spLocks/>
              </p:cNvSpPr>
              <p:nvPr/>
            </p:nvSpPr>
            <p:spPr bwMode="auto">
              <a:xfrm>
                <a:off x="240" y="3744"/>
                <a:ext cx="5281" cy="97"/>
              </a:xfrm>
              <a:custGeom>
                <a:avLst/>
                <a:gdLst/>
                <a:ahLst/>
                <a:cxnLst>
                  <a:cxn ang="0">
                    <a:pos x="5280" y="0"/>
                  </a:cxn>
                  <a:cxn ang="0">
                    <a:pos x="5280" y="96"/>
                  </a:cxn>
                  <a:cxn ang="0">
                    <a:pos x="0" y="96"/>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grpSp>
        <p:grpSp>
          <p:nvGrpSpPr>
            <p:cNvPr id="7" name="Group 11"/>
            <p:cNvGrpSpPr>
              <a:grpSpLocks/>
            </p:cNvGrpSpPr>
            <p:nvPr/>
          </p:nvGrpSpPr>
          <p:grpSpPr bwMode="auto">
            <a:xfrm>
              <a:off x="338" y="1200"/>
              <a:ext cx="97" cy="1104"/>
              <a:chOff x="338" y="1200"/>
              <a:chExt cx="97" cy="1104"/>
            </a:xfrm>
          </p:grpSpPr>
          <p:sp useBgFill="1">
            <p:nvSpPr>
              <p:cNvPr id="8" name="Rectangle 12"/>
              <p:cNvSpPr>
                <a:spLocks noChangeArrowheads="1"/>
              </p:cNvSpPr>
              <p:nvPr/>
            </p:nvSpPr>
            <p:spPr bwMode="auto">
              <a:xfrm>
                <a:off x="338" y="1201"/>
                <a:ext cx="96" cy="1103"/>
              </a:xfrm>
              <a:prstGeom prst="rect">
                <a:avLst/>
              </a:prstGeom>
              <a:ln w="9525">
                <a:noFill/>
                <a:miter lim="800000"/>
                <a:headEnd/>
                <a:tailEnd/>
              </a:ln>
              <a:effectLst/>
            </p:spPr>
            <p:txBody>
              <a:bodyPr wrap="none" anchor="ctr"/>
              <a:lstStyle/>
              <a:p>
                <a:pPr>
                  <a:defRPr/>
                </a:pPr>
                <a:endParaRPr lang="en-US" sz="3200">
                  <a:solidFill>
                    <a:srgbClr val="000000"/>
                  </a:solidFill>
                  <a:latin typeface="Times New Roman" panose="02020603050405020304" pitchFamily="18" charset="0"/>
                </a:endParaRPr>
              </a:p>
            </p:txBody>
          </p:sp>
          <p:sp>
            <p:nvSpPr>
              <p:cNvPr id="9" name="Freeform 13"/>
              <p:cNvSpPr>
                <a:spLocks/>
              </p:cNvSpPr>
              <p:nvPr/>
            </p:nvSpPr>
            <p:spPr bwMode="auto">
              <a:xfrm>
                <a:off x="338" y="1200"/>
                <a:ext cx="97" cy="1104"/>
              </a:xfrm>
              <a:custGeom>
                <a:avLst/>
                <a:gdLst/>
                <a:ahLst/>
                <a:cxnLst>
                  <a:cxn ang="0">
                    <a:pos x="0" y="1103"/>
                  </a:cxn>
                  <a:cxn ang="0">
                    <a:pos x="96" y="1103"/>
                  </a:cxn>
                  <a:cxn ang="0">
                    <a:pos x="96" y="0"/>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sp>
            <p:nvSpPr>
              <p:cNvPr id="10" name="Freeform 14"/>
              <p:cNvSpPr>
                <a:spLocks/>
              </p:cNvSpPr>
              <p:nvPr/>
            </p:nvSpPr>
            <p:spPr bwMode="auto">
              <a:xfrm>
                <a:off x="338" y="1200"/>
                <a:ext cx="97" cy="1104"/>
              </a:xfrm>
              <a:custGeom>
                <a:avLst/>
                <a:gdLst/>
                <a:ahLst/>
                <a:cxnLst>
                  <a:cxn ang="0">
                    <a:pos x="0" y="1103"/>
                  </a:cxn>
                  <a:cxn ang="0">
                    <a:pos x="0" y="0"/>
                  </a:cxn>
                  <a:cxn ang="0">
                    <a:pos x="96" y="0"/>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grpSp>
      </p:grpSp>
      <p:sp>
        <p:nvSpPr>
          <p:cNvPr id="38927" name="Rectangle 15"/>
          <p:cNvSpPr>
            <a:spLocks noGrp="1" noChangeArrowheads="1"/>
          </p:cNvSpPr>
          <p:nvPr>
            <p:ph type="ctrTitle" sz="quarter"/>
          </p:nvPr>
        </p:nvSpPr>
        <p:spPr>
          <a:xfrm>
            <a:off x="836613" y="2133600"/>
            <a:ext cx="7772400" cy="1143000"/>
          </a:xfrm>
        </p:spPr>
        <p:txBody>
          <a:bodyPr/>
          <a:lstStyle>
            <a:lvl1pPr>
              <a:defRPr/>
            </a:lvl1pPr>
          </a:lstStyle>
          <a:p>
            <a:r>
              <a:rPr lang="en-US"/>
              <a:t>Click to edit Master title style</a:t>
            </a:r>
          </a:p>
        </p:txBody>
      </p:sp>
      <p:sp>
        <p:nvSpPr>
          <p:cNvPr id="38928"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p:cNvSpPr>
            <a:spLocks noGrp="1" noChangeArrowheads="1"/>
          </p:cNvSpPr>
          <p:nvPr>
            <p:ph type="dt" sz="quarter" idx="10"/>
          </p:nvPr>
        </p:nvSpPr>
        <p:spPr>
          <a:xfrm>
            <a:off x="381000" y="6324600"/>
            <a:ext cx="1905000" cy="457200"/>
          </a:xfrm>
        </p:spPr>
        <p:txBody>
          <a:bodyPr/>
          <a:lstStyle>
            <a:lvl1pPr>
              <a:defRPr/>
            </a:lvl1pPr>
          </a:lstStyle>
          <a:p>
            <a:pPr>
              <a:defRPr/>
            </a:pPr>
            <a:endParaRPr lang="en-US">
              <a:solidFill>
                <a:srgbClr val="000000"/>
              </a:solidFill>
            </a:endParaRPr>
          </a:p>
        </p:txBody>
      </p:sp>
      <p:sp>
        <p:nvSpPr>
          <p:cNvPr id="18" name="Rectangle 1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srgbClr val="000000"/>
              </a:solidFill>
            </a:endParaRPr>
          </a:p>
        </p:txBody>
      </p:sp>
      <p:sp>
        <p:nvSpPr>
          <p:cNvPr id="19" name="Rectangle 19"/>
          <p:cNvSpPr>
            <a:spLocks noGrp="1" noChangeArrowheads="1"/>
          </p:cNvSpPr>
          <p:nvPr>
            <p:ph type="sldNum" sz="quarter" idx="12"/>
          </p:nvPr>
        </p:nvSpPr>
        <p:spPr>
          <a:xfrm>
            <a:off x="6858000" y="6324600"/>
            <a:ext cx="1905000" cy="457200"/>
          </a:xfrm>
        </p:spPr>
        <p:txBody>
          <a:bodyPr/>
          <a:lstStyle>
            <a:lvl1pPr>
              <a:defRPr/>
            </a:lvl1pPr>
          </a:lstStyle>
          <a:p>
            <a:fld id="{5433AB6D-2FFC-4933-BB32-C6BF82FEA2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1817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fld id="{F786F8D5-EC57-4F48-9CFA-E7CB25E7A0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735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fld id="{DCDF68A0-5A07-4A97-80DB-337606A6A8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446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fld id="{244929C8-1FE5-4987-8A08-AE887860C1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6196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9"/>
          <p:cNvSpPr>
            <a:spLocks noGrp="1" noChangeArrowheads="1"/>
          </p:cNvSpPr>
          <p:nvPr>
            <p:ph type="sldNum" sz="quarter" idx="12"/>
          </p:nvPr>
        </p:nvSpPr>
        <p:spPr>
          <a:ln/>
        </p:spPr>
        <p:txBody>
          <a:bodyPr/>
          <a:lstStyle>
            <a:lvl1pPr>
              <a:defRPr/>
            </a:lvl1pPr>
          </a:lstStyle>
          <a:p>
            <a:fld id="{A35F3EAA-967D-46F2-BD4C-22195E49CE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0560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9"/>
          <p:cNvSpPr>
            <a:spLocks noGrp="1" noChangeArrowheads="1"/>
          </p:cNvSpPr>
          <p:nvPr>
            <p:ph type="sldNum" sz="quarter" idx="12"/>
          </p:nvPr>
        </p:nvSpPr>
        <p:spPr>
          <a:ln/>
        </p:spPr>
        <p:txBody>
          <a:bodyPr/>
          <a:lstStyle>
            <a:lvl1pPr>
              <a:defRPr/>
            </a:lvl1pPr>
          </a:lstStyle>
          <a:p>
            <a:fld id="{B92908B0-9C88-483B-8F4D-B88D0AFAA1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250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9"/>
          <p:cNvSpPr>
            <a:spLocks noGrp="1" noChangeArrowheads="1"/>
          </p:cNvSpPr>
          <p:nvPr>
            <p:ph type="sldNum" sz="quarter" idx="12"/>
          </p:nvPr>
        </p:nvSpPr>
        <p:spPr>
          <a:ln/>
        </p:spPr>
        <p:txBody>
          <a:bodyPr/>
          <a:lstStyle>
            <a:lvl1pPr>
              <a:defRPr/>
            </a:lvl1pPr>
          </a:lstStyle>
          <a:p>
            <a:fld id="{3140F3D2-2A1A-4370-B6B4-149577795D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1945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fld id="{391CC161-72BF-4C46-A35B-94902724F3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120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fld id="{0E5CB52A-2D3F-4DD6-AE63-68B56FA4BA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2399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fld id="{9C7C4561-FBAE-49B5-9DA2-BBA1795EBF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676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42900"/>
            <a:ext cx="56769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fld id="{C4EF1B58-1B84-4BB0-A515-1DDD2D32E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5182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3886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fld id="{3F57A41D-3243-4C26-9E2B-AA1AEA9590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10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81000" y="304800"/>
            <a:ext cx="8383588" cy="6022975"/>
            <a:chOff x="240" y="192"/>
            <a:chExt cx="5281" cy="3794"/>
          </a:xfrm>
        </p:grpSpPr>
        <p:grpSp>
          <p:nvGrpSpPr>
            <p:cNvPr id="5128" name="Group 3"/>
            <p:cNvGrpSpPr>
              <a:grpSpLocks/>
            </p:cNvGrpSpPr>
            <p:nvPr/>
          </p:nvGrpSpPr>
          <p:grpSpPr bwMode="auto">
            <a:xfrm>
              <a:off x="240" y="1008"/>
              <a:ext cx="5281" cy="2978"/>
              <a:chOff x="240" y="1008"/>
              <a:chExt cx="5281" cy="2978"/>
            </a:xfrm>
          </p:grpSpPr>
          <p:sp>
            <p:nvSpPr>
              <p:cNvPr id="37892" name="Rectangle 4"/>
              <p:cNvSpPr>
                <a:spLocks noChangeArrowheads="1"/>
              </p:cNvSpPr>
              <p:nvPr/>
            </p:nvSpPr>
            <p:spPr bwMode="auto">
              <a:xfrm>
                <a:off x="245" y="1010"/>
                <a:ext cx="5269" cy="2976"/>
              </a:xfrm>
              <a:prstGeom prst="rect">
                <a:avLst/>
              </a:prstGeom>
              <a:solidFill>
                <a:srgbClr val="EAEAEA">
                  <a:alpha val="50000"/>
                </a:srgbClr>
              </a:solidFill>
              <a:ln w="9525">
                <a:noFill/>
                <a:miter lim="800000"/>
                <a:headEnd/>
                <a:tailEnd/>
              </a:ln>
              <a:effectLst/>
            </p:spPr>
            <p:txBody>
              <a:bodyPr wrap="none" anchor="ctr"/>
              <a:lstStyle/>
              <a:p>
                <a:pPr>
                  <a:defRPr/>
                </a:pPr>
                <a:endParaRPr lang="en-US" sz="3200">
                  <a:solidFill>
                    <a:srgbClr val="000000"/>
                  </a:solidFill>
                  <a:latin typeface="Times New Roman" panose="02020603050405020304" pitchFamily="18" charset="0"/>
                </a:endParaRPr>
              </a:p>
            </p:txBody>
          </p:sp>
          <p:sp>
            <p:nvSpPr>
              <p:cNvPr id="37893" name="Freeform 5"/>
              <p:cNvSpPr>
                <a:spLocks/>
              </p:cNvSpPr>
              <p:nvPr/>
            </p:nvSpPr>
            <p:spPr bwMode="auto">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sp>
            <p:nvSpPr>
              <p:cNvPr id="37894" name="Freeform 6"/>
              <p:cNvSpPr>
                <a:spLocks/>
              </p:cNvSpPr>
              <p:nvPr/>
            </p:nvSpPr>
            <p:spPr bwMode="auto">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grpSp>
        <p:grpSp>
          <p:nvGrpSpPr>
            <p:cNvPr id="5129" name="Group 7"/>
            <p:cNvGrpSpPr>
              <a:grpSpLocks/>
            </p:cNvGrpSpPr>
            <p:nvPr/>
          </p:nvGrpSpPr>
          <p:grpSpPr bwMode="auto">
            <a:xfrm>
              <a:off x="336" y="1103"/>
              <a:ext cx="97" cy="2785"/>
              <a:chOff x="336" y="1103"/>
              <a:chExt cx="97" cy="2785"/>
            </a:xfrm>
          </p:grpSpPr>
          <p:sp useBgFill="1">
            <p:nvSpPr>
              <p:cNvPr id="37896" name="Rectangle 8"/>
              <p:cNvSpPr>
                <a:spLocks noChangeArrowheads="1"/>
              </p:cNvSpPr>
              <p:nvPr/>
            </p:nvSpPr>
            <p:spPr bwMode="auto">
              <a:xfrm>
                <a:off x="336" y="1104"/>
                <a:ext cx="96" cy="2784"/>
              </a:xfrm>
              <a:prstGeom prst="rect">
                <a:avLst/>
              </a:prstGeom>
              <a:ln w="9525">
                <a:noFill/>
                <a:miter lim="800000"/>
                <a:headEnd/>
                <a:tailEnd/>
              </a:ln>
              <a:effectLst/>
            </p:spPr>
            <p:txBody>
              <a:bodyPr wrap="none" anchor="ctr"/>
              <a:lstStyle/>
              <a:p>
                <a:pPr>
                  <a:defRPr/>
                </a:pPr>
                <a:endParaRPr lang="en-US" sz="3200">
                  <a:solidFill>
                    <a:srgbClr val="000000"/>
                  </a:solidFill>
                  <a:latin typeface="Times New Roman" panose="02020603050405020304" pitchFamily="18" charset="0"/>
                </a:endParaRPr>
              </a:p>
            </p:txBody>
          </p:sp>
          <p:sp>
            <p:nvSpPr>
              <p:cNvPr id="37897" name="Freeform 9"/>
              <p:cNvSpPr>
                <a:spLocks/>
              </p:cNvSpPr>
              <p:nvPr/>
            </p:nvSpPr>
            <p:spPr bwMode="auto">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sp>
            <p:nvSpPr>
              <p:cNvPr id="37898" name="Freeform 10"/>
              <p:cNvSpPr>
                <a:spLocks/>
              </p:cNvSpPr>
              <p:nvPr/>
            </p:nvSpPr>
            <p:spPr bwMode="auto">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grpSp>
        <p:grpSp>
          <p:nvGrpSpPr>
            <p:cNvPr id="5130" name="Group 11"/>
            <p:cNvGrpSpPr>
              <a:grpSpLocks/>
            </p:cNvGrpSpPr>
            <p:nvPr/>
          </p:nvGrpSpPr>
          <p:grpSpPr bwMode="auto">
            <a:xfrm>
              <a:off x="240" y="192"/>
              <a:ext cx="193" cy="721"/>
              <a:chOff x="240" y="192"/>
              <a:chExt cx="193" cy="721"/>
            </a:xfrm>
          </p:grpSpPr>
          <p:sp>
            <p:nvSpPr>
              <p:cNvPr id="37900" name="Rectangle 12"/>
              <p:cNvSpPr>
                <a:spLocks noChangeArrowheads="1"/>
              </p:cNvSpPr>
              <p:nvPr/>
            </p:nvSpPr>
            <p:spPr bwMode="auto">
              <a:xfrm>
                <a:off x="240" y="192"/>
                <a:ext cx="192" cy="720"/>
              </a:xfrm>
              <a:prstGeom prst="rect">
                <a:avLst/>
              </a:prstGeom>
              <a:solidFill>
                <a:srgbClr val="EAEAEA">
                  <a:alpha val="50000"/>
                </a:srgbClr>
              </a:solidFill>
              <a:ln w="9525">
                <a:noFill/>
                <a:miter lim="800000"/>
                <a:headEnd/>
                <a:tailEnd/>
              </a:ln>
              <a:effectLst/>
            </p:spPr>
            <p:txBody>
              <a:bodyPr wrap="none" anchor="ctr"/>
              <a:lstStyle/>
              <a:p>
                <a:pPr>
                  <a:defRPr/>
                </a:pPr>
                <a:endParaRPr lang="en-US" sz="3200">
                  <a:solidFill>
                    <a:srgbClr val="000000"/>
                  </a:solidFill>
                  <a:latin typeface="Times New Roman" panose="02020603050405020304" pitchFamily="18" charset="0"/>
                </a:endParaRPr>
              </a:p>
            </p:txBody>
          </p:sp>
          <p:sp>
            <p:nvSpPr>
              <p:cNvPr id="37901" name="Freeform 13"/>
              <p:cNvSpPr>
                <a:spLocks/>
              </p:cNvSpPr>
              <p:nvPr/>
            </p:nvSpPr>
            <p:spPr bwMode="auto">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sp>
            <p:nvSpPr>
              <p:cNvPr id="37902" name="Freeform 14"/>
              <p:cNvSpPr>
                <a:spLocks/>
              </p:cNvSpPr>
              <p:nvPr/>
            </p:nvSpPr>
            <p:spPr bwMode="auto">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defRPr/>
                </a:pPr>
                <a:endParaRPr lang="en-US" sz="3200">
                  <a:solidFill>
                    <a:srgbClr val="000000"/>
                  </a:solidFill>
                  <a:latin typeface="Times New Roman" panose="02020603050405020304" pitchFamily="18" charset="0"/>
                </a:endParaRPr>
              </a:p>
            </p:txBody>
          </p:sp>
        </p:grpSp>
      </p:grpSp>
      <p:sp>
        <p:nvSpPr>
          <p:cNvPr id="5123" name="Rectangle 15"/>
          <p:cNvSpPr>
            <a:spLocks noGrp="1" noChangeArrowheads="1"/>
          </p:cNvSpPr>
          <p:nvPr>
            <p:ph type="title"/>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5124" name="Rectangle 16"/>
          <p:cNvSpPr>
            <a:spLocks noGrp="1" noChangeArrowheads="1"/>
          </p:cNvSpPr>
          <p:nvPr>
            <p:ph type="body" idx="1"/>
          </p:nvPr>
        </p:nvSpPr>
        <p:spPr bwMode="auto">
          <a:xfrm>
            <a:off x="838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905"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en-US">
              <a:solidFill>
                <a:srgbClr val="000000"/>
              </a:solidFill>
            </a:endParaRPr>
          </a:p>
        </p:txBody>
      </p:sp>
      <p:sp>
        <p:nvSpPr>
          <p:cNvPr id="37906" name="Rectangle 18"/>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pPr>
              <a:defRPr/>
            </a:pPr>
            <a:endParaRPr lang="en-US">
              <a:solidFill>
                <a:srgbClr val="000000"/>
              </a:solidFill>
            </a:endParaRPr>
          </a:p>
        </p:txBody>
      </p:sp>
      <p:sp>
        <p:nvSpPr>
          <p:cNvPr id="37907"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36CF34F6-95F8-41D8-9843-1922FE057652}" type="slidenum">
              <a:rPr lang="en-US" altLang="en-US">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5543630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sciencedirect.com/science?_ob=ArticleURL&amp;_udi=B6T08-511R9KT-1&amp;_user=687815&amp;_coverDate=11/30/2010&amp;_rdoc=1&amp;_fmt=high&amp;_orig=search&amp;_origin=search&amp;_sort=d&amp;_docanchor=&amp;view=c&amp;_acct=C000038378&amp;_version=1&amp;_urlVersion=0&amp;_userid=687815&amp;md5=cd099de9f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CyIHzCsbA_w&amp;NR=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youtube.com/watch?v=i57EdqtcnPQ&amp;feature=related"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gs.susx.ac.uk/users/alisonp/dev1/lecture2.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dlilZh60qd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www.youtube.com/watch?v=4kscU0kTNbw"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P3mNHcPVOn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127.0.0.1:8081/plosone/article?id=info:doi/10.1371/journal.pone.0113758"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ue8y-JVhjS0&amp;feature=related"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www.youtube.com/watch?v=lPJiB-oGMN0&amp;playnext=1&amp;list=PL2DF62A2136D432F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file:///\\Dataserve.psy.miami.edu\dm\DMLab_Video\Robotics\ClipsforInfancy\Piaget%20Clip%20-%20Rob006-momheadcam-12142010.avi"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file:///\\dataserve\DM\DMLab_Video\MiscLabMedia\child_development_videos\Baillargeon.MP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youtube.com/watch?v=hwgo2O5Vk_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jZDtfnRB-jI&amp;feature=relate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youtube.com/watch?v=lhHkJ3InQOE&amp;feature=relat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hyperlink" Target="http://www.youtube.com/watch?v=OinqFgsIbh0&amp;feature=related" TargetMode="Externa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youtube.com/watch?v=B65EJ6gMmA4&amp;playnext=1&amp;list=PL62740F6BA40AC105"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lhHkJ3InQOE&amp;feature=related"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news.bbc.co.uk/2/hi/asia-pacific/7940052.st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ogs.susx.ac.uk/users/alisonp/dev1/lecture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127.0.0.1:8081/plosone/article?id=info:doi/10.1371/journal.pone.00305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smtClean="0"/>
              <a:t>Cognition</a:t>
            </a:r>
            <a:endParaRPr lang="en-US" sz="6000" dirty="0"/>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smtClean="0"/>
              <a:t>Daniel Messinger, Ph.D.</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ormAutofit fontScale="90000"/>
          </a:bodyPr>
          <a:lstStyle/>
          <a:p>
            <a:r>
              <a:rPr lang="en-US" altLang="en-US" dirty="0" smtClean="0">
                <a:solidFill>
                  <a:schemeClr val="accent1"/>
                </a:solidFill>
              </a:rPr>
              <a:t>Operant </a:t>
            </a:r>
            <a:r>
              <a:rPr lang="en-US" altLang="en-US" dirty="0" smtClean="0">
                <a:solidFill>
                  <a:schemeClr val="accent1"/>
                </a:solidFill>
              </a:rPr>
              <a:t>conditioning </a:t>
            </a:r>
            <a:br>
              <a:rPr lang="en-US" altLang="en-US" dirty="0" smtClean="0">
                <a:solidFill>
                  <a:schemeClr val="accent1"/>
                </a:solidFill>
              </a:rPr>
            </a:br>
            <a:r>
              <a:rPr lang="en-US" altLang="en-US" dirty="0" smtClean="0">
                <a:solidFill>
                  <a:schemeClr val="accent1"/>
                </a:solidFill>
              </a:rPr>
              <a:t>(ABA certificate)</a:t>
            </a:r>
            <a:endParaRPr lang="en-US" altLang="en-US" dirty="0" smtClean="0">
              <a:solidFill>
                <a:schemeClr val="accent1"/>
              </a:solidFill>
            </a:endParaRPr>
          </a:p>
        </p:txBody>
      </p:sp>
      <p:sp>
        <p:nvSpPr>
          <p:cNvPr id="20484" name="Rectangle 3"/>
          <p:cNvSpPr>
            <a:spLocks noGrp="1" noChangeArrowheads="1"/>
          </p:cNvSpPr>
          <p:nvPr>
            <p:ph idx="1"/>
          </p:nvPr>
        </p:nvSpPr>
        <p:spPr/>
        <p:txBody>
          <a:bodyPr/>
          <a:lstStyle/>
          <a:p>
            <a:pPr>
              <a:lnSpc>
                <a:spcPct val="90000"/>
              </a:lnSpc>
            </a:pPr>
            <a:r>
              <a:rPr lang="en-US" altLang="en-US" sz="2800" dirty="0" smtClean="0"/>
              <a:t>A behavior followed by a stimulus that changes the likelihood of the behavior occurring again.  </a:t>
            </a:r>
          </a:p>
          <a:p>
            <a:pPr lvl="1">
              <a:lnSpc>
                <a:spcPct val="90000"/>
              </a:lnSpc>
            </a:pPr>
            <a:r>
              <a:rPr lang="en-US" altLang="en-US" sz="2400" dirty="0" smtClean="0"/>
              <a:t>A stimulus that makes a behavior more likely to occur again is a </a:t>
            </a:r>
            <a:r>
              <a:rPr lang="en-US" altLang="en-US" sz="2400" i="1" dirty="0" err="1" smtClean="0"/>
              <a:t>reinforcer</a:t>
            </a:r>
            <a:r>
              <a:rPr lang="en-US" altLang="en-US" sz="2400" dirty="0" smtClean="0"/>
              <a:t>. </a:t>
            </a:r>
          </a:p>
          <a:p>
            <a:pPr lvl="2">
              <a:lnSpc>
                <a:spcPct val="90000"/>
              </a:lnSpc>
            </a:pPr>
            <a:r>
              <a:rPr lang="en-US" altLang="en-US" sz="2000" dirty="0" smtClean="0"/>
              <a:t>Two kinds of </a:t>
            </a:r>
            <a:r>
              <a:rPr lang="en-US" altLang="en-US" sz="2000" dirty="0" err="1" smtClean="0"/>
              <a:t>reinforcers</a:t>
            </a:r>
            <a:r>
              <a:rPr lang="en-US" altLang="en-US" sz="2000" dirty="0" smtClean="0"/>
              <a:t>:</a:t>
            </a:r>
          </a:p>
          <a:p>
            <a:pPr lvl="3">
              <a:lnSpc>
                <a:spcPct val="90000"/>
              </a:lnSpc>
            </a:pPr>
            <a:r>
              <a:rPr lang="en-US" altLang="en-US" sz="1600" dirty="0" smtClean="0"/>
              <a:t>presentation of a desired stimulus </a:t>
            </a:r>
          </a:p>
          <a:p>
            <a:pPr lvl="3">
              <a:lnSpc>
                <a:spcPct val="90000"/>
              </a:lnSpc>
            </a:pPr>
            <a:r>
              <a:rPr lang="en-US" altLang="en-US" sz="1600" dirty="0" smtClean="0"/>
              <a:t>removal of an unpleasant stimulus. </a:t>
            </a:r>
          </a:p>
          <a:p>
            <a:pPr lvl="1">
              <a:lnSpc>
                <a:spcPct val="90000"/>
              </a:lnSpc>
            </a:pPr>
            <a:r>
              <a:rPr lang="en-US" altLang="en-US" sz="2400" dirty="0" smtClean="0"/>
              <a:t>A stimulus that makes a behavior less likely to occur again is called </a:t>
            </a:r>
            <a:r>
              <a:rPr lang="en-US" altLang="en-US" sz="2400" i="1" dirty="0" smtClean="0"/>
              <a:t>punishment</a:t>
            </a:r>
            <a:r>
              <a:rPr lang="en-US" altLang="en-US" sz="2400" dirty="0" smtClean="0"/>
              <a:t>.</a:t>
            </a:r>
          </a:p>
          <a:p>
            <a:pPr lvl="2">
              <a:lnSpc>
                <a:spcPct val="90000"/>
              </a:lnSpc>
            </a:pPr>
            <a:r>
              <a:rPr lang="en-US" altLang="en-US" sz="2000" dirty="0" smtClean="0"/>
              <a:t>Two kinds of punishment:  </a:t>
            </a:r>
          </a:p>
          <a:p>
            <a:pPr lvl="3">
              <a:lnSpc>
                <a:spcPct val="90000"/>
              </a:lnSpc>
            </a:pPr>
            <a:r>
              <a:rPr lang="en-US" altLang="en-US" sz="1800" dirty="0" smtClean="0"/>
              <a:t>removal of a desired stimulus </a:t>
            </a:r>
          </a:p>
          <a:p>
            <a:pPr lvl="3">
              <a:lnSpc>
                <a:spcPct val="90000"/>
              </a:lnSpc>
            </a:pPr>
            <a:r>
              <a:rPr lang="en-US" altLang="en-US" sz="1800" dirty="0" smtClean="0"/>
              <a:t>presentation of an unpleasant stimulus.</a:t>
            </a:r>
          </a:p>
        </p:txBody>
      </p:sp>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B845C68F-2645-4EBB-8FC6-C1C78AC06C13}" type="slidenum">
              <a:rPr lang="en-US" altLang="en-US" sz="1400" smtClean="0"/>
              <a:pPr>
                <a:spcBef>
                  <a:spcPct val="0"/>
                </a:spcBef>
                <a:buClrTx/>
                <a:buSzTx/>
                <a:buFontTx/>
                <a:buNone/>
              </a:pPr>
              <a:t>10</a:t>
            </a:fld>
            <a:endParaRPr lang="en-US" altLang="en-US" sz="1400" smtClean="0"/>
          </a:p>
        </p:txBody>
      </p:sp>
    </p:spTree>
    <p:extLst>
      <p:ext uri="{BB962C8B-B14F-4D97-AF65-F5344CB8AC3E}">
        <p14:creationId xmlns:p14="http://schemas.microsoft.com/office/powerpoint/2010/main" val="616164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dirty="0" smtClean="0"/>
              <a:t>Designing rewards for young robots</a:t>
            </a:r>
          </a:p>
        </p:txBody>
      </p:sp>
      <p:sp>
        <p:nvSpPr>
          <p:cNvPr id="25603" name="Content Placeholder 2"/>
          <p:cNvSpPr>
            <a:spLocks noGrp="1"/>
          </p:cNvSpPr>
          <p:nvPr>
            <p:ph idx="1"/>
          </p:nvPr>
        </p:nvSpPr>
        <p:spPr/>
        <p:txBody>
          <a:bodyPr/>
          <a:lstStyle/>
          <a:p>
            <a:r>
              <a:rPr lang="en-US" altLang="en-US" sz="700" dirty="0" smtClean="0">
                <a:hlinkClick r:id="rId4"/>
              </a:rPr>
              <a:t>http://www.sciencedirect.com/science?_ob=ArticleURL&amp;_</a:t>
            </a:r>
            <a:endParaRPr lang="en-US" altLang="en-US" sz="700" dirty="0" smtClean="0"/>
          </a:p>
          <a:p>
            <a:endParaRPr lang="en-US" altLang="en-US" dirty="0"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7C85D410-F826-4076-81CC-130AB1C514D6}" type="slidenum">
              <a:rPr lang="en-US" altLang="en-US" sz="1400" smtClean="0"/>
              <a:pPr>
                <a:spcBef>
                  <a:spcPct val="0"/>
                </a:spcBef>
                <a:buClrTx/>
                <a:buSzTx/>
                <a:buFontTx/>
                <a:buNone/>
              </a:pPr>
              <a:t>11</a:t>
            </a:fld>
            <a:endParaRPr lang="en-US" altLang="en-US" sz="1400" smtClean="0"/>
          </a:p>
        </p:txBody>
      </p:sp>
      <p:pic>
        <p:nvPicPr>
          <p:cNvPr id="256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9428591"/>
            <a:ext cx="3835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21993"/>
          <a:stretch/>
        </p:blipFill>
        <p:spPr bwMode="auto">
          <a:xfrm>
            <a:off x="762000" y="1876425"/>
            <a:ext cx="43434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484376"/>
            <a:ext cx="3742858" cy="48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
          <p:cNvSpPr>
            <a:spLocks noChangeArrowheads="1"/>
          </p:cNvSpPr>
          <p:nvPr/>
        </p:nvSpPr>
        <p:spPr bwMode="auto">
          <a:xfrm>
            <a:off x="654012" y="4132049"/>
            <a:ext cx="457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r>
              <a:rPr lang="en-US" altLang="en-US" sz="2400" dirty="0"/>
              <a:t>“use the reduction of uncertainty (information gain) as a reward signal. The result is an interesting form of learning </a:t>
            </a:r>
            <a:r>
              <a:rPr lang="en-US" altLang="en-US" sz="2400" dirty="0" smtClean="0"/>
              <a:t>… the </a:t>
            </a:r>
            <a:r>
              <a:rPr lang="en-US" altLang="en-US" sz="2400" dirty="0"/>
              <a:t>learner rewards itself for conducting actions that help reduce its own </a:t>
            </a:r>
            <a:r>
              <a:rPr lang="en-US" altLang="en-US" sz="2400" dirty="0" smtClean="0"/>
              <a:t>… uncertainty</a:t>
            </a:r>
            <a:r>
              <a:rPr lang="en-US" altLang="en-US" sz="2400" dirty="0"/>
              <a:t>”</a:t>
            </a:r>
          </a:p>
        </p:txBody>
      </p:sp>
      <p:sp>
        <p:nvSpPr>
          <p:cNvPr id="2" name="Rectangle 1"/>
          <p:cNvSpPr/>
          <p:nvPr/>
        </p:nvSpPr>
        <p:spPr>
          <a:xfrm>
            <a:off x="5419725" y="6249988"/>
            <a:ext cx="3495675" cy="590931"/>
          </a:xfrm>
          <a:prstGeom prst="rect">
            <a:avLst/>
          </a:prstGeom>
        </p:spPr>
        <p:txBody>
          <a:bodyPr>
            <a:spAutoFit/>
          </a:bodyPr>
          <a:lstStyle/>
          <a:p>
            <a:r>
              <a:rPr lang="en-US" altLang="en-US" sz="700" kern="0" dirty="0">
                <a:solidFill>
                  <a:srgbClr val="000000"/>
                </a:solidFill>
                <a:latin typeface="Times New Roman"/>
                <a:hlinkClick r:id="rId4"/>
              </a:rPr>
              <a:t>{</a:t>
            </a:r>
            <a:r>
              <a:rPr lang="en-US" altLang="en-US" sz="700" kern="0" dirty="0" err="1">
                <a:solidFill>
                  <a:srgbClr val="000000"/>
                </a:solidFill>
                <a:latin typeface="Times New Roman"/>
                <a:hlinkClick r:id="rId4"/>
              </a:rPr>
              <a:t>Butko</a:t>
            </a:r>
            <a:r>
              <a:rPr lang="en-US" altLang="en-US" sz="700" kern="0" dirty="0">
                <a:solidFill>
                  <a:srgbClr val="000000"/>
                </a:solidFill>
                <a:latin typeface="Times New Roman"/>
                <a:hlinkClick r:id="rId4"/>
              </a:rPr>
              <a:t>, 2010 </a:t>
            </a:r>
            <a:r>
              <a:rPr lang="en-US" altLang="en-US" sz="700" kern="0" dirty="0" smtClean="0">
                <a:solidFill>
                  <a:srgbClr val="000000"/>
                </a:solidFill>
                <a:latin typeface="Times New Roman"/>
                <a:hlinkClick r:id="rId4"/>
              </a:rPr>
              <a:t>#</a:t>
            </a:r>
            <a:r>
              <a:rPr lang="en-US" sz="800" dirty="0" err="1"/>
              <a:t>Butko</a:t>
            </a:r>
            <a:r>
              <a:rPr lang="en-US" sz="800" dirty="0"/>
              <a:t>, N. J., &amp; </a:t>
            </a:r>
            <a:r>
              <a:rPr lang="en-US" sz="800" dirty="0" err="1"/>
              <a:t>Movellan</a:t>
            </a:r>
            <a:r>
              <a:rPr lang="en-US" sz="800" dirty="0"/>
              <a:t>, J. R. (2010). Detecting contingencies: An </a:t>
            </a:r>
            <a:r>
              <a:rPr lang="en-US" sz="800" dirty="0" err="1"/>
              <a:t>infomax</a:t>
            </a:r>
            <a:r>
              <a:rPr lang="en-US" sz="800" dirty="0"/>
              <a:t> approach. </a:t>
            </a:r>
            <a:r>
              <a:rPr lang="en-US" sz="800" i="1" dirty="0"/>
              <a:t>Neural Networks, 23(8–9), 973-984. </a:t>
            </a:r>
            <a:r>
              <a:rPr lang="en-US" sz="800" i="1" dirty="0" err="1"/>
              <a:t>doi</a:t>
            </a:r>
            <a:r>
              <a:rPr lang="en-US" sz="800" i="1" dirty="0"/>
              <a:t>: http://dx.doi.org/10.1016/j.neunet.2010.09.001</a:t>
            </a:r>
          </a:p>
          <a:p>
            <a:pPr marL="342900" indent="-342900">
              <a:spcBef>
                <a:spcPct val="20000"/>
              </a:spcBef>
              <a:buClr>
                <a:srgbClr val="B2B2B2"/>
              </a:buClr>
              <a:buSzPct val="75000"/>
              <a:buFont typeface="Monotype Sorts"/>
              <a:buChar char="n"/>
              <a:defRPr/>
            </a:pPr>
            <a:endParaRPr lang="en-US" altLang="en-US" sz="700" kern="0" dirty="0">
              <a:solidFill>
                <a:srgbClr val="000000"/>
              </a:solidFill>
              <a:latin typeface="Times New Roman"/>
            </a:endParaRPr>
          </a:p>
        </p:txBody>
      </p:sp>
    </p:spTree>
    <p:extLst>
      <p:ext uri="{BB962C8B-B14F-4D97-AF65-F5344CB8AC3E}">
        <p14:creationId xmlns:p14="http://schemas.microsoft.com/office/powerpoint/2010/main" val="13977044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smtClean="0"/>
              <a:t>Operant conditioning in robotics?</a:t>
            </a: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D5C3BFDF-BE74-4CB7-BCFF-A23FC168E6A0}" type="slidenum">
              <a:rPr lang="en-US" altLang="en-US" sz="1400" smtClean="0"/>
              <a:pPr>
                <a:spcBef>
                  <a:spcPct val="0"/>
                </a:spcBef>
                <a:buClrTx/>
                <a:buSzTx/>
                <a:buFontTx/>
                <a:buNone/>
              </a:pPr>
              <a:t>12</a:t>
            </a:fld>
            <a:endParaRPr lang="en-US" altLang="en-US" sz="1400" smtClean="0"/>
          </a:p>
        </p:txBody>
      </p:sp>
      <p:pic>
        <p:nvPicPr>
          <p:cNvPr id="24580" name="Picture 2" descr="9D9D7987-D44D-46C7-8E60-284088B9356A@ucs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1923" r="17299" b="4372"/>
          <a:stretch>
            <a:fillRect/>
          </a:stretch>
        </p:blipFill>
        <p:spPr bwMode="auto">
          <a:xfrm>
            <a:off x="5638800" y="1676400"/>
            <a:ext cx="27781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828800"/>
            <a:ext cx="44577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6"/>
          <p:cNvSpPr>
            <a:spLocks noChangeArrowheads="1"/>
          </p:cNvSpPr>
          <p:nvPr/>
        </p:nvSpPr>
        <p:spPr bwMode="auto">
          <a:xfrm>
            <a:off x="609600" y="4473575"/>
            <a:ext cx="495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lgn="ctr">
              <a:spcBef>
                <a:spcPct val="0"/>
              </a:spcBef>
              <a:buClrTx/>
              <a:buSzTx/>
              <a:buFontTx/>
              <a:buNone/>
            </a:pPr>
            <a:r>
              <a:rPr lang="en-US" altLang="en-US" sz="2400"/>
              <a:t>“A new approach to reinforcement learning for control problems which combines value-function approximation with linear architectures and approximate policy iteration.” </a:t>
            </a:r>
            <a:r>
              <a:rPr lang="en-US" altLang="en-US" sz="1800" u="sng"/>
              <a:t>Lagoudakis</a:t>
            </a:r>
            <a:r>
              <a:rPr lang="en-US" altLang="en-US" sz="1800"/>
              <a:t> &amp; </a:t>
            </a:r>
            <a:r>
              <a:rPr lang="en-US" altLang="en-US" sz="1800" u="sng"/>
              <a:t>Parr, 2003</a:t>
            </a:r>
            <a:endParaRPr lang="en-US" altLang="en-US" sz="2400"/>
          </a:p>
          <a:p>
            <a:pPr algn="ctr">
              <a:spcBef>
                <a:spcPct val="0"/>
              </a:spcBef>
              <a:buClrTx/>
              <a:buSzTx/>
              <a:buFontTx/>
              <a:buNone/>
            </a:pPr>
            <a:r>
              <a:rPr lang="en-US" altLang="en-US" sz="2400"/>
              <a:t>  </a:t>
            </a:r>
          </a:p>
        </p:txBody>
      </p:sp>
    </p:spTree>
    <p:extLst>
      <p:ext uri="{BB962C8B-B14F-4D97-AF65-F5344CB8AC3E}">
        <p14:creationId xmlns:p14="http://schemas.microsoft.com/office/powerpoint/2010/main" val="18517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407F5C9E-A242-4EC7-B7EC-4B1A6A8AB2B6}" type="slidenum">
              <a:rPr lang="en-US" altLang="en-US" sz="1400" smtClean="0"/>
              <a:pPr>
                <a:spcBef>
                  <a:spcPct val="0"/>
                </a:spcBef>
                <a:buClrTx/>
                <a:buSzTx/>
                <a:buFontTx/>
                <a:buNone/>
              </a:pPr>
              <a:t>13</a:t>
            </a:fld>
            <a:endParaRPr lang="en-US" altLang="en-US" sz="1400" smtClean="0"/>
          </a:p>
        </p:txBody>
      </p:sp>
      <p:sp>
        <p:nvSpPr>
          <p:cNvPr id="32771" name="Rectangle 2"/>
          <p:cNvSpPr>
            <a:spLocks noGrp="1" noChangeArrowheads="1"/>
          </p:cNvSpPr>
          <p:nvPr>
            <p:ph type="title"/>
          </p:nvPr>
        </p:nvSpPr>
        <p:spPr/>
        <p:txBody>
          <a:bodyPr/>
          <a:lstStyle/>
          <a:p>
            <a:r>
              <a:rPr lang="en-US" altLang="en-US" smtClean="0"/>
              <a:t>Stimulus</a:t>
            </a:r>
          </a:p>
        </p:txBody>
      </p:sp>
      <p:grpSp>
        <p:nvGrpSpPr>
          <p:cNvPr id="32772" name="Group 7"/>
          <p:cNvGrpSpPr>
            <a:grpSpLocks/>
          </p:cNvGrpSpPr>
          <p:nvPr/>
        </p:nvGrpSpPr>
        <p:grpSpPr bwMode="auto">
          <a:xfrm>
            <a:off x="990600" y="2514600"/>
            <a:ext cx="2743200" cy="2362200"/>
            <a:chOff x="1152" y="1152"/>
            <a:chExt cx="2784" cy="2400"/>
          </a:xfrm>
        </p:grpSpPr>
        <p:sp>
          <p:nvSpPr>
            <p:cNvPr id="32774" name="Rectangle 3"/>
            <p:cNvSpPr>
              <a:spLocks noChangeArrowheads="1"/>
            </p:cNvSpPr>
            <p:nvPr/>
          </p:nvSpPr>
          <p:spPr bwMode="auto">
            <a:xfrm>
              <a:off x="1152" y="1152"/>
              <a:ext cx="1392" cy="12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sp>
          <p:nvSpPr>
            <p:cNvPr id="32775" name="Rectangle 4"/>
            <p:cNvSpPr>
              <a:spLocks noChangeArrowheads="1"/>
            </p:cNvSpPr>
            <p:nvPr/>
          </p:nvSpPr>
          <p:spPr bwMode="auto">
            <a:xfrm>
              <a:off x="1152" y="2352"/>
              <a:ext cx="1392" cy="12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sp>
          <p:nvSpPr>
            <p:cNvPr id="32776" name="Rectangle 5"/>
            <p:cNvSpPr>
              <a:spLocks noChangeArrowheads="1"/>
            </p:cNvSpPr>
            <p:nvPr/>
          </p:nvSpPr>
          <p:spPr bwMode="auto">
            <a:xfrm>
              <a:off x="2544" y="2352"/>
              <a:ext cx="1392" cy="12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sp>
          <p:nvSpPr>
            <p:cNvPr id="32777" name="Rectangle 6"/>
            <p:cNvSpPr>
              <a:spLocks noChangeArrowheads="1"/>
            </p:cNvSpPr>
            <p:nvPr/>
          </p:nvSpPr>
          <p:spPr bwMode="auto">
            <a:xfrm>
              <a:off x="2544" y="1152"/>
              <a:ext cx="1392" cy="12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grpSp>
      <p:sp>
        <p:nvSpPr>
          <p:cNvPr id="12" name="Content Placeholder 2"/>
          <p:cNvSpPr txBox="1">
            <a:spLocks/>
          </p:cNvSpPr>
          <p:nvPr/>
        </p:nvSpPr>
        <p:spPr>
          <a:xfrm>
            <a:off x="4038600" y="2133600"/>
            <a:ext cx="4572000" cy="4114800"/>
          </a:xfrm>
          <a:prstGeom prst="rect">
            <a:avLst/>
          </a:prstGeom>
        </p:spPr>
        <p:txBody>
          <a:bodyPr/>
          <a:lstStyle/>
          <a:p>
            <a:pPr marL="342900" indent="-342900">
              <a:spcBef>
                <a:spcPct val="20000"/>
              </a:spcBef>
              <a:buClr>
                <a:schemeClr val="bg2"/>
              </a:buClr>
              <a:buSzPct val="75000"/>
              <a:buFont typeface="Monotype Sorts" pitchFamily="2" charset="2"/>
              <a:buChar char="n"/>
              <a:defRPr/>
            </a:pPr>
            <a:r>
              <a:rPr lang="en-US" kern="0" dirty="0">
                <a:latin typeface="+mn-lt"/>
              </a:rPr>
              <a:t>Infants who gaze longer</a:t>
            </a:r>
          </a:p>
          <a:p>
            <a:pPr marL="800100" lvl="1" indent="-342900">
              <a:spcBef>
                <a:spcPct val="20000"/>
              </a:spcBef>
              <a:buClr>
                <a:schemeClr val="bg2"/>
              </a:buClr>
              <a:buSzPct val="75000"/>
              <a:buFont typeface="Monotype Sorts" pitchFamily="2" charset="2"/>
              <a:buChar char="n"/>
              <a:defRPr/>
            </a:pPr>
            <a:r>
              <a:rPr lang="en-US" kern="0" dirty="0">
                <a:latin typeface="+mn-lt"/>
              </a:rPr>
              <a:t>Lower IQ at 18 years</a:t>
            </a:r>
          </a:p>
          <a:p>
            <a:pPr marL="342900" indent="-342900">
              <a:spcBef>
                <a:spcPct val="20000"/>
              </a:spcBef>
              <a:buClr>
                <a:schemeClr val="bg2"/>
              </a:buClr>
              <a:buSzPct val="75000"/>
              <a:buFont typeface="Monotype Sorts" pitchFamily="2" charset="2"/>
              <a:buChar char="n"/>
              <a:defRPr/>
            </a:pPr>
            <a:r>
              <a:rPr lang="en-US" kern="0" dirty="0">
                <a:latin typeface="+mn-lt"/>
              </a:rPr>
              <a:t>Infants who gaze shorter </a:t>
            </a:r>
          </a:p>
          <a:p>
            <a:pPr marL="800100" lvl="1" indent="-342900">
              <a:spcBef>
                <a:spcPct val="20000"/>
              </a:spcBef>
              <a:buClr>
                <a:schemeClr val="bg2"/>
              </a:buClr>
              <a:buSzPct val="75000"/>
              <a:buFont typeface="Monotype Sorts" pitchFamily="2" charset="2"/>
              <a:buChar char="n"/>
              <a:defRPr/>
            </a:pPr>
            <a:r>
              <a:rPr lang="en-US" kern="0" dirty="0">
                <a:latin typeface="+mn-lt"/>
              </a:rPr>
              <a:t>Higher IQ at 18 years</a:t>
            </a:r>
          </a:p>
          <a:p>
            <a:pPr marL="342900" indent="-342900">
              <a:spcBef>
                <a:spcPct val="20000"/>
              </a:spcBef>
              <a:buClr>
                <a:schemeClr val="bg2"/>
              </a:buClr>
              <a:buSzPct val="75000"/>
              <a:buFont typeface="Monotype Sorts" pitchFamily="2" charset="2"/>
              <a:buChar char="n"/>
              <a:defRPr/>
            </a:pPr>
            <a:r>
              <a:rPr lang="en-US" kern="0" dirty="0">
                <a:latin typeface="+mn-lt"/>
              </a:rPr>
              <a:t>Fixation duration and IQ</a:t>
            </a:r>
          </a:p>
          <a:p>
            <a:pPr marL="800100" lvl="1" indent="-342900">
              <a:spcBef>
                <a:spcPct val="20000"/>
              </a:spcBef>
              <a:buClr>
                <a:schemeClr val="bg2"/>
              </a:buClr>
              <a:buSzPct val="75000"/>
              <a:buFont typeface="Monotype Sorts" pitchFamily="2" charset="2"/>
              <a:buChar char="n"/>
              <a:defRPr/>
            </a:pPr>
            <a:r>
              <a:rPr lang="en-US" sz="3000" i="1" kern="0" dirty="0">
                <a:latin typeface="+mn-lt"/>
              </a:rPr>
              <a:t>r</a:t>
            </a:r>
            <a:r>
              <a:rPr lang="en-US" sz="3000" kern="0" dirty="0">
                <a:latin typeface="+mn-lt"/>
              </a:rPr>
              <a:t>(91) = -.36, </a:t>
            </a:r>
            <a:r>
              <a:rPr lang="en-US" sz="3000" i="1" kern="0" dirty="0">
                <a:latin typeface="+mn-lt"/>
              </a:rPr>
              <a:t>p</a:t>
            </a:r>
            <a:r>
              <a:rPr lang="en-US" sz="3000" kern="0" dirty="0">
                <a:latin typeface="+mn-lt"/>
              </a:rPr>
              <a:t> &lt; .0002</a:t>
            </a:r>
          </a:p>
        </p:txBody>
      </p:sp>
    </p:spTree>
    <p:extLst>
      <p:ext uri="{BB962C8B-B14F-4D97-AF65-F5344CB8AC3E}">
        <p14:creationId xmlns:p14="http://schemas.microsoft.com/office/powerpoint/2010/main" val="1114862684"/>
      </p:ext>
    </p:extLst>
  </p:cSld>
  <p:clrMapOvr>
    <a:masterClrMapping/>
  </p:clrMapOvr>
  <p:transition advTm="6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42900"/>
            <a:ext cx="9067800" cy="1104900"/>
          </a:xfrm>
        </p:spPr>
        <p:txBody>
          <a:bodyPr/>
          <a:lstStyle/>
          <a:p>
            <a:pPr algn="ctr"/>
            <a:r>
              <a:rPr lang="en-US" altLang="en-US" sz="4000" smtClean="0"/>
              <a:t>Infant habituation </a:t>
            </a:r>
            <a:r>
              <a:rPr lang="en-US" altLang="en-US" sz="4000" smtClean="0">
                <a:sym typeface="Wingdings" pitchFamily="2" charset="2"/>
              </a:rPr>
              <a:t>child intelligence</a:t>
            </a:r>
          </a:p>
        </p:txBody>
      </p:sp>
      <p:sp>
        <p:nvSpPr>
          <p:cNvPr id="36867" name="Rectangle 3"/>
          <p:cNvSpPr>
            <a:spLocks noGrp="1" noChangeArrowheads="1"/>
          </p:cNvSpPr>
          <p:nvPr>
            <p:ph idx="1"/>
          </p:nvPr>
        </p:nvSpPr>
        <p:spPr/>
        <p:txBody>
          <a:bodyPr/>
          <a:lstStyle/>
          <a:p>
            <a:pPr>
              <a:lnSpc>
                <a:spcPct val="90000"/>
              </a:lnSpc>
            </a:pPr>
            <a:r>
              <a:rPr lang="en-US" altLang="en-US" sz="2800" dirty="0" smtClean="0"/>
              <a:t>‘Habituation and recognition memory in first year of life predict IQ between 1 and 8 years </a:t>
            </a:r>
          </a:p>
          <a:p>
            <a:pPr lvl="1">
              <a:lnSpc>
                <a:spcPct val="90000"/>
              </a:lnSpc>
            </a:pPr>
            <a:r>
              <a:rPr lang="en-US" altLang="en-US" sz="2400" dirty="0" smtClean="0"/>
              <a:t>Weighted (for N) mean correlation of .36</a:t>
            </a:r>
          </a:p>
          <a:p>
            <a:pPr lvl="1">
              <a:lnSpc>
                <a:spcPct val="90000"/>
              </a:lnSpc>
            </a:pPr>
            <a:r>
              <a:rPr lang="en-US" altLang="en-US" sz="2400" dirty="0" smtClean="0"/>
              <a:t>Raw median correlation of .45. </a:t>
            </a:r>
          </a:p>
          <a:p>
            <a:pPr lvl="1">
              <a:lnSpc>
                <a:spcPct val="90000"/>
              </a:lnSpc>
            </a:pPr>
            <a:r>
              <a:rPr lang="en-US" altLang="en-US" sz="2400" dirty="0" smtClean="0"/>
              <a:t>Similar for habituation &amp; recognition memory.</a:t>
            </a:r>
          </a:p>
          <a:p>
            <a:pPr lvl="1">
              <a:lnSpc>
                <a:spcPct val="90000"/>
              </a:lnSpc>
            </a:pPr>
            <a:r>
              <a:rPr lang="en-US" altLang="en-US" sz="2400" dirty="0" smtClean="0"/>
              <a:t>Predictions consistently higher than for standardized infant tests of general development for </a:t>
            </a:r>
            <a:r>
              <a:rPr lang="en-US" altLang="en-US" sz="2400" dirty="0" err="1" smtClean="0"/>
              <a:t>nonrisk</a:t>
            </a:r>
            <a:r>
              <a:rPr lang="en-US" altLang="en-US" sz="2400" dirty="0" smtClean="0"/>
              <a:t> but not for risk samples</a:t>
            </a:r>
            <a:r>
              <a:rPr lang="en-US" altLang="en-US" sz="2400" dirty="0" smtClean="0"/>
              <a:t>.’ </a:t>
            </a:r>
            <a:endParaRPr lang="en-US" altLang="en-US" sz="2400" dirty="0" smtClean="0"/>
          </a:p>
          <a:p>
            <a:pPr lvl="4">
              <a:lnSpc>
                <a:spcPct val="90000"/>
              </a:lnSpc>
            </a:pPr>
            <a:r>
              <a:rPr lang="en-US" altLang="en-US" sz="1200" b="1" dirty="0" smtClean="0"/>
              <a:t>A Meta-Analysis of Infant Habituation and Recognition Memory Performance as Predictors of Later IQ</a:t>
            </a:r>
            <a:r>
              <a:rPr lang="en-US" altLang="en-US" sz="1200" dirty="0" smtClean="0"/>
              <a:t> Robert B. McCall, Michael S. </a:t>
            </a:r>
            <a:r>
              <a:rPr lang="en-US" altLang="en-US" sz="1200" dirty="0" err="1" smtClean="0"/>
              <a:t>Carriger</a:t>
            </a:r>
            <a:r>
              <a:rPr lang="en-US" altLang="en-US" sz="1200" dirty="0" smtClean="0"/>
              <a:t> </a:t>
            </a:r>
            <a:r>
              <a:rPr lang="en-US" altLang="en-US" sz="1200" i="1" dirty="0" smtClean="0"/>
              <a:t>Child Development</a:t>
            </a:r>
            <a:r>
              <a:rPr lang="en-US" altLang="en-US" sz="1200" dirty="0" smtClean="0"/>
              <a:t>, Vol. 64, No. 1 (Feb., 1993), pp. 57-79 </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6759174F-3F46-4C64-979F-069A00BC166D}" type="slidenum">
              <a:rPr lang="en-US" altLang="en-US" sz="1400" smtClean="0"/>
              <a:pPr>
                <a:spcBef>
                  <a:spcPct val="0"/>
                </a:spcBef>
                <a:buClrTx/>
                <a:buSzTx/>
                <a:buFontTx/>
                <a:buNone/>
              </a:pPr>
              <a:t>14</a:t>
            </a:fld>
            <a:endParaRPr lang="en-US" altLang="en-US" sz="1400" smtClean="0"/>
          </a:p>
        </p:txBody>
      </p:sp>
      <p:sp>
        <p:nvSpPr>
          <p:cNvPr id="2" name="Rectangle 1"/>
          <p:cNvSpPr/>
          <p:nvPr/>
        </p:nvSpPr>
        <p:spPr>
          <a:xfrm>
            <a:off x="8915400" y="4119086"/>
            <a:ext cx="4572000" cy="1477328"/>
          </a:xfrm>
          <a:prstGeom prst="rect">
            <a:avLst/>
          </a:prstGeom>
        </p:spPr>
        <p:txBody>
          <a:bodyPr>
            <a:spAutoFit/>
          </a:bodyPr>
          <a:lstStyle/>
          <a:p>
            <a:pPr lvl="2">
              <a:lnSpc>
                <a:spcPct val="90000"/>
              </a:lnSpc>
            </a:pPr>
            <a:r>
              <a:rPr lang="en-US" altLang="en-US" sz="2000" dirty="0"/>
              <a:t>For </a:t>
            </a:r>
            <a:r>
              <a:rPr lang="en-US" altLang="en-US" sz="2000" dirty="0" err="1"/>
              <a:t>nonrisk</a:t>
            </a:r>
            <a:r>
              <a:rPr lang="en-US" altLang="en-US" sz="2000" dirty="0"/>
              <a:t> samples, predictions not consistently higher than predicting from parental education and socioeconomic status!</a:t>
            </a:r>
          </a:p>
        </p:txBody>
      </p:sp>
    </p:spTree>
    <p:extLst>
      <p:ext uri="{BB962C8B-B14F-4D97-AF65-F5344CB8AC3E}">
        <p14:creationId xmlns:p14="http://schemas.microsoft.com/office/powerpoint/2010/main" val="3053695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853BEEF9-7A3F-47C0-9218-9E7B91B04CE0}" type="slidenum">
              <a:rPr lang="en-US" altLang="en-US" sz="1400" smtClean="0"/>
              <a:pPr>
                <a:spcBef>
                  <a:spcPct val="0"/>
                </a:spcBef>
                <a:buClrTx/>
                <a:buSzTx/>
                <a:buFontTx/>
                <a:buNone/>
              </a:pPr>
              <a:t>15</a:t>
            </a:fld>
            <a:endParaRPr lang="en-US" altLang="en-US" sz="1400" smtClean="0"/>
          </a:p>
        </p:txBody>
      </p:sp>
      <p:sp>
        <p:nvSpPr>
          <p:cNvPr id="37891" name="Rectangle 2"/>
          <p:cNvSpPr>
            <a:spLocks noGrp="1" noChangeArrowheads="1"/>
          </p:cNvSpPr>
          <p:nvPr>
            <p:ph type="title"/>
          </p:nvPr>
        </p:nvSpPr>
        <p:spPr/>
        <p:txBody>
          <a:bodyPr>
            <a:normAutofit fontScale="90000"/>
          </a:bodyPr>
          <a:lstStyle/>
          <a:p>
            <a:r>
              <a:rPr lang="en-US" altLang="en-US" smtClean="0">
                <a:cs typeface="Times New Roman" charset="0"/>
              </a:rPr>
              <a:t>Habituation as a measure of cognitive function?</a:t>
            </a:r>
            <a:r>
              <a:rPr lang="en-US" altLang="en-US" b="1" smtClean="0">
                <a:cs typeface="Times New Roman" charset="0"/>
              </a:rPr>
              <a:t> </a:t>
            </a:r>
          </a:p>
        </p:txBody>
      </p:sp>
      <p:sp>
        <p:nvSpPr>
          <p:cNvPr id="37892" name="Rectangle 3"/>
          <p:cNvSpPr>
            <a:spLocks noGrp="1" noChangeArrowheads="1"/>
          </p:cNvSpPr>
          <p:nvPr>
            <p:ph type="body" idx="1"/>
          </p:nvPr>
        </p:nvSpPr>
        <p:spPr/>
        <p:txBody>
          <a:bodyPr/>
          <a:lstStyle/>
          <a:p>
            <a:r>
              <a:rPr lang="en-US" altLang="en-US" sz="2800" smtClean="0">
                <a:cs typeface="Times New Roman" charset="0"/>
              </a:rPr>
              <a:t>A</a:t>
            </a:r>
            <a:r>
              <a:rPr lang="en-US" altLang="en-US" sz="2800" smtClean="0">
                <a:cs typeface="Arial" charset="0"/>
              </a:rPr>
              <a:t> measure of learning and memory: </a:t>
            </a:r>
          </a:p>
          <a:p>
            <a:pPr lvl="1"/>
            <a:r>
              <a:rPr lang="en-US" altLang="en-US" sz="2400" smtClean="0">
                <a:cs typeface="Arial" charset="0"/>
              </a:rPr>
              <a:t>habituation implies that the infant has encoded some of its properties &amp; retained them.</a:t>
            </a:r>
          </a:p>
          <a:p>
            <a:r>
              <a:rPr lang="en-US" altLang="en-US" sz="2800" smtClean="0">
                <a:cs typeface="Arial" charset="0"/>
              </a:rPr>
              <a:t>Habituation rate is linked to later achievement.  </a:t>
            </a:r>
          </a:p>
          <a:p>
            <a:pPr lvl="1"/>
            <a:r>
              <a:rPr lang="en-US" altLang="en-US" sz="2400" smtClean="0">
                <a:cs typeface="Arial" charset="0"/>
              </a:rPr>
              <a:t>Individual differences in speed of habituation relates to later IQ scores (Fagan &amp; Singer, 1983).</a:t>
            </a:r>
          </a:p>
          <a:p>
            <a:pPr lvl="4"/>
            <a:r>
              <a:rPr lang="en-US" altLang="en-US" sz="1800" smtClean="0">
                <a:cs typeface="Arial" charset="0"/>
                <a:hlinkClick r:id="rId3"/>
              </a:rPr>
              <a:t>www.cogs.susx.ac.uk/users/alisonp/dev1/lecture2.html</a:t>
            </a:r>
            <a:endParaRPr lang="en-US" altLang="en-US" sz="1800" smtClean="0">
              <a:cs typeface="Arial" charset="0"/>
            </a:endParaRPr>
          </a:p>
          <a:p>
            <a:pPr lvl="4"/>
            <a:endParaRPr lang="en-US" altLang="en-US" sz="1800" smtClean="0">
              <a:cs typeface="Arial" charset="0"/>
            </a:endParaRPr>
          </a:p>
          <a:p>
            <a:r>
              <a:rPr lang="en-US" altLang="en-US" sz="2800" b="1" smtClean="0">
                <a:cs typeface="Arial" charset="0"/>
              </a:rPr>
              <a:t>Bored faster </a:t>
            </a:r>
            <a:r>
              <a:rPr lang="en-US" altLang="en-US" sz="2800" b="1" smtClean="0">
                <a:cs typeface="Arial" charset="0"/>
                <a:sym typeface="Wingdings" pitchFamily="2" charset="2"/>
              </a:rPr>
              <a:t> Brighter??</a:t>
            </a:r>
            <a:endParaRPr lang="en-US" altLang="en-US" sz="2800" b="1" smtClean="0">
              <a:cs typeface="Arial" charset="0"/>
            </a:endParaRPr>
          </a:p>
        </p:txBody>
      </p:sp>
    </p:spTree>
    <p:extLst>
      <p:ext uri="{BB962C8B-B14F-4D97-AF65-F5344CB8AC3E}">
        <p14:creationId xmlns:p14="http://schemas.microsoft.com/office/powerpoint/2010/main" val="1979930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sz="4000" smtClean="0"/>
              <a:t>Why does Infant Attention Predict Intelligence?</a:t>
            </a:r>
          </a:p>
        </p:txBody>
      </p:sp>
      <p:sp>
        <p:nvSpPr>
          <p:cNvPr id="31747" name="Content Placeholder 2"/>
          <p:cNvSpPr>
            <a:spLocks noGrp="1"/>
          </p:cNvSpPr>
          <p:nvPr>
            <p:ph idx="1"/>
          </p:nvPr>
        </p:nvSpPr>
        <p:spPr/>
        <p:txBody>
          <a:bodyPr/>
          <a:lstStyle/>
          <a:p>
            <a:r>
              <a:rPr lang="en-US" altLang="en-US" smtClean="0"/>
              <a:t>Three Theories</a:t>
            </a:r>
          </a:p>
          <a:p>
            <a:pPr lvl="1"/>
            <a:r>
              <a:rPr lang="en-US" altLang="en-US" smtClean="0"/>
              <a:t>Speed or efficiency of information processing</a:t>
            </a:r>
          </a:p>
          <a:p>
            <a:pPr lvl="2"/>
            <a:r>
              <a:rPr lang="en-US" altLang="en-US" smtClean="0"/>
              <a:t>Inhibition of responses to uninformative/familiar</a:t>
            </a:r>
          </a:p>
          <a:p>
            <a:pPr lvl="3"/>
            <a:r>
              <a:rPr lang="en-US" altLang="en-US" smtClean="0"/>
              <a:t>Sigman et al., 1991</a:t>
            </a:r>
          </a:p>
          <a:p>
            <a:pPr lvl="1"/>
            <a:r>
              <a:rPr lang="en-US" altLang="en-US" smtClean="0"/>
              <a:t>Fixation taps processing</a:t>
            </a:r>
          </a:p>
          <a:p>
            <a:pPr lvl="2"/>
            <a:r>
              <a:rPr lang="en-US" altLang="en-US" smtClean="0"/>
              <a:t>Sigman, Cohen, Beckwith, 1997</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79B3341D-EB76-4F3A-A56D-88A6E56DC440}" type="slidenum">
              <a:rPr lang="en-US" altLang="en-US" sz="1400" smtClean="0"/>
              <a:pPr>
                <a:spcBef>
                  <a:spcPct val="0"/>
                </a:spcBef>
                <a:buClrTx/>
                <a:buSzTx/>
                <a:buFontTx/>
                <a:buNone/>
              </a:pPr>
              <a:t>16</a:t>
            </a:fld>
            <a:endParaRPr lang="en-US" altLang="en-US" sz="1400" smtClean="0"/>
          </a:p>
        </p:txBody>
      </p:sp>
    </p:spTree>
    <p:extLst>
      <p:ext uri="{BB962C8B-B14F-4D97-AF65-F5344CB8AC3E}">
        <p14:creationId xmlns:p14="http://schemas.microsoft.com/office/powerpoint/2010/main" val="371333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D6106F0D-6116-415D-A3FD-029FA74167BE}" type="slidenum">
              <a:rPr lang="en-US" altLang="en-US" sz="1400" smtClean="0"/>
              <a:pPr>
                <a:spcBef>
                  <a:spcPct val="0"/>
                </a:spcBef>
                <a:buClrTx/>
                <a:buSzTx/>
                <a:buFontTx/>
                <a:buNone/>
              </a:pPr>
              <a:t>17</a:t>
            </a:fld>
            <a:endParaRPr lang="en-US" altLang="en-US" sz="1400" smtClean="0"/>
          </a:p>
        </p:txBody>
      </p:sp>
      <p:sp>
        <p:nvSpPr>
          <p:cNvPr id="38915" name="Rectangle 2"/>
          <p:cNvSpPr>
            <a:spLocks noGrp="1" noChangeArrowheads="1"/>
          </p:cNvSpPr>
          <p:nvPr>
            <p:ph type="title"/>
          </p:nvPr>
        </p:nvSpPr>
        <p:spPr/>
        <p:txBody>
          <a:bodyPr/>
          <a:lstStyle/>
          <a:p>
            <a:r>
              <a:rPr lang="en-US" altLang="en-US" b="1" smtClean="0">
                <a:cs typeface="Arial" charset="0"/>
              </a:rPr>
              <a:t>Bored faster </a:t>
            </a:r>
            <a:r>
              <a:rPr lang="en-US" altLang="en-US" b="1" smtClean="0">
                <a:cs typeface="Arial" charset="0"/>
                <a:sym typeface="Wingdings" pitchFamily="2" charset="2"/>
              </a:rPr>
              <a:t> Brighter??</a:t>
            </a:r>
            <a:endParaRPr lang="en-US" altLang="en-US" b="1" smtClean="0">
              <a:cs typeface="Arial" charset="0"/>
            </a:endParaRPr>
          </a:p>
        </p:txBody>
      </p:sp>
      <p:sp>
        <p:nvSpPr>
          <p:cNvPr id="38916" name="Rectangle 3"/>
          <p:cNvSpPr>
            <a:spLocks noGrp="1" noChangeArrowheads="1"/>
          </p:cNvSpPr>
          <p:nvPr>
            <p:ph type="body" idx="1"/>
          </p:nvPr>
        </p:nvSpPr>
        <p:spPr/>
        <p:txBody>
          <a:bodyPr/>
          <a:lstStyle/>
          <a:p>
            <a:pPr lvl="4"/>
            <a:r>
              <a:rPr lang="en-US" altLang="en-US" sz="1800" smtClean="0">
                <a:cs typeface="Arial" charset="0"/>
                <a:hlinkClick r:id="rId3"/>
              </a:rPr>
              <a:t>http://www.youtube.com/watch?v=dlilZh60qdA</a:t>
            </a:r>
            <a:r>
              <a:rPr lang="en-US" altLang="en-US" sz="1800" smtClean="0">
                <a:cs typeface="Arial" charset="0"/>
              </a:rPr>
              <a:t> from 1:30</a:t>
            </a:r>
          </a:p>
        </p:txBody>
      </p:sp>
      <p:pic>
        <p:nvPicPr>
          <p:cNvPr id="389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55863"/>
            <a:ext cx="5867400"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293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43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434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4341"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4342" name="Rectangle 6"/>
          <p:cNvSpPr>
            <a:spLocks noGrp="1" noChangeArrowheads="1"/>
          </p:cNvSpPr>
          <p:nvPr>
            <p:ph type="title"/>
          </p:nvPr>
        </p:nvSpPr>
        <p:spPr/>
        <p:txBody>
          <a:bodyPr/>
          <a:lstStyle/>
          <a:p>
            <a:r>
              <a:rPr lang="en-US" altLang="en-US" sz="4000" smtClean="0"/>
              <a:t>Can infants count?</a:t>
            </a:r>
          </a:p>
        </p:txBody>
      </p:sp>
      <p:sp>
        <p:nvSpPr>
          <p:cNvPr id="14343" name="Rectangle 7"/>
          <p:cNvSpPr>
            <a:spLocks noGrp="1" noChangeArrowheads="1"/>
          </p:cNvSpPr>
          <p:nvPr>
            <p:ph type="body" idx="1"/>
          </p:nvPr>
        </p:nvSpPr>
        <p:spPr/>
        <p:txBody>
          <a:bodyPr/>
          <a:lstStyle/>
          <a:p>
            <a:pPr marL="114300" indent="-114300">
              <a:lnSpc>
                <a:spcPct val="90000"/>
              </a:lnSpc>
              <a:tabLst>
                <a:tab pos="8115300" algn="r"/>
              </a:tabLst>
            </a:pPr>
            <a:endParaRPr lang="en-US" altLang="en-US" sz="2800" dirty="0" smtClean="0"/>
          </a:p>
          <a:p>
            <a:pPr marL="114300" indent="-114300">
              <a:lnSpc>
                <a:spcPct val="90000"/>
              </a:lnSpc>
              <a:tabLst>
                <a:tab pos="8115300" algn="r"/>
              </a:tabLst>
            </a:pPr>
            <a:r>
              <a:rPr lang="en-US" altLang="en-US" sz="2800" dirty="0" smtClean="0"/>
              <a:t>“Humans innately possess the capacity to perform simple arithmetical calculations......... Infants possess true numerical concepts: they have access to the ordering of numerical relationships between small numbers. They can calculate the results of simple arithmetical operations of small numbers of items” Wynn (1992).</a:t>
            </a:r>
            <a:endParaRPr lang="en-US" altLang="en-US" sz="3600" dirty="0" smtClean="0">
              <a:solidFill>
                <a:schemeClr val="tx2"/>
              </a:solidFill>
            </a:endParaRPr>
          </a:p>
          <a:p>
            <a:pPr lvl="4">
              <a:lnSpc>
                <a:spcPct val="90000"/>
              </a:lnSpc>
              <a:tabLst>
                <a:tab pos="8115300" algn="r"/>
              </a:tabLst>
            </a:pPr>
            <a:r>
              <a:rPr lang="en-US" altLang="en-US" sz="2400" dirty="0" smtClean="0">
                <a:solidFill>
                  <a:schemeClr val="tx2"/>
                </a:solidFill>
              </a:rPr>
              <a:t>from </a:t>
            </a:r>
            <a:r>
              <a:rPr lang="en-US" altLang="en-US" sz="2400" dirty="0" smtClean="0"/>
              <a:t>Tony J. Simon “</a:t>
            </a:r>
            <a:r>
              <a:rPr lang="en-US" altLang="en-US" sz="2400" dirty="0" smtClean="0">
                <a:solidFill>
                  <a:schemeClr val="tx2"/>
                </a:solidFill>
              </a:rPr>
              <a:t>Explaining Apparent Infant </a:t>
            </a:r>
            <a:r>
              <a:rPr lang="en-US" altLang="en-US" sz="2400" dirty="0" smtClean="0"/>
              <a:t>Numerical Competence in Terms of Object Representation”</a:t>
            </a:r>
          </a:p>
        </p:txBody>
      </p:sp>
      <p:sp>
        <p:nvSpPr>
          <p:cNvPr id="14344" name="Rectangle 8"/>
          <p:cNvSpPr>
            <a:spLocks noChangeArrowheads="1"/>
          </p:cNvSpPr>
          <p:nvPr/>
        </p:nvSpPr>
        <p:spPr bwMode="auto">
          <a:xfrm>
            <a:off x="4470400" y="3468688"/>
            <a:ext cx="2032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844827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536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536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5365"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5366" name="Rectangle 6"/>
          <p:cNvSpPr>
            <a:spLocks noGrp="1" noChangeArrowheads="1"/>
          </p:cNvSpPr>
          <p:nvPr>
            <p:ph type="title"/>
          </p:nvPr>
        </p:nvSpPr>
        <p:spPr>
          <a:xfrm>
            <a:off x="3873500" y="431800"/>
            <a:ext cx="1560513" cy="414338"/>
          </a:xfrm>
          <a:noFill/>
        </p:spPr>
        <p:txBody>
          <a:bodyPr wrap="none" lIns="63500" tIns="25400" rIns="63500" bIns="25400" anchor="t">
            <a:spAutoFit/>
          </a:bodyPr>
          <a:lstStyle/>
          <a:p>
            <a:r>
              <a:rPr lang="en-US" altLang="en-US" smtClean="0"/>
              <a:t>The Task</a:t>
            </a:r>
          </a:p>
        </p:txBody>
      </p:sp>
      <p:pic>
        <p:nvPicPr>
          <p:cNvPr id="15367"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679450"/>
            <a:ext cx="772795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886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smtClean="0"/>
          </a:p>
        </p:txBody>
      </p:sp>
      <p:sp>
        <p:nvSpPr>
          <p:cNvPr id="40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A8ADEC1E-BD02-4D68-A666-69395B0B5AAB}" type="slidenum">
              <a:rPr lang="en-US" altLang="en-US" sz="1400" smtClean="0"/>
              <a:pPr>
                <a:spcBef>
                  <a:spcPct val="0"/>
                </a:spcBef>
                <a:buClrTx/>
                <a:buSzTx/>
                <a:buFontTx/>
                <a:buNone/>
              </a:pPr>
              <a:t>2</a:t>
            </a:fld>
            <a:endParaRPr lang="en-US" altLang="en-US" sz="1400" smtClean="0"/>
          </a:p>
        </p:txBody>
      </p:sp>
      <p:pic>
        <p:nvPicPr>
          <p:cNvPr id="410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 r="2138" b="71250"/>
          <a:stretch/>
        </p:blipFill>
        <p:spPr>
          <a:xfrm>
            <a:off x="-1" y="381000"/>
            <a:ext cx="9172161" cy="1828800"/>
          </a:xfrm>
          <a:noFill/>
        </p:spPr>
      </p:pic>
      <p:pic>
        <p:nvPicPr>
          <p:cNvPr id="2" name="Picture 1"/>
          <p:cNvPicPr>
            <a:picLocks noChangeAspect="1"/>
          </p:cNvPicPr>
          <p:nvPr/>
        </p:nvPicPr>
        <p:blipFill>
          <a:blip r:embed="rId4"/>
          <a:stretch>
            <a:fillRect/>
          </a:stretch>
        </p:blipFill>
        <p:spPr>
          <a:xfrm>
            <a:off x="598350" y="2286000"/>
            <a:ext cx="7634904" cy="4572000"/>
          </a:xfrm>
          <a:prstGeom prst="rect">
            <a:avLst/>
          </a:prstGeom>
        </p:spPr>
      </p:pic>
    </p:spTree>
    <p:extLst>
      <p:ext uri="{BB962C8B-B14F-4D97-AF65-F5344CB8AC3E}">
        <p14:creationId xmlns:p14="http://schemas.microsoft.com/office/powerpoint/2010/main" val="2631396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38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38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389"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390" name="Rectangle 6"/>
          <p:cNvSpPr>
            <a:spLocks noChangeArrowheads="1"/>
          </p:cNvSpPr>
          <p:nvPr/>
        </p:nvSpPr>
        <p:spPr bwMode="auto">
          <a:xfrm>
            <a:off x="76200" y="892175"/>
            <a:ext cx="29860875"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gn="ctr"/>
            <a:endParaRPr lang="en-US" altLang="en-US"/>
          </a:p>
        </p:txBody>
      </p:sp>
      <p:sp>
        <p:nvSpPr>
          <p:cNvPr id="16391" name="Rectangle 7"/>
          <p:cNvSpPr>
            <a:spLocks noGrp="1" noChangeArrowheads="1"/>
          </p:cNvSpPr>
          <p:nvPr>
            <p:ph type="title"/>
          </p:nvPr>
        </p:nvSpPr>
        <p:spPr>
          <a:xfrm>
            <a:off x="963613" y="609600"/>
            <a:ext cx="7216775" cy="660400"/>
          </a:xfrm>
          <a:noFill/>
        </p:spPr>
        <p:txBody>
          <a:bodyPr wrap="none" lIns="63500" tIns="25400" rIns="63500" bIns="25400" anchor="t">
            <a:spAutoFit/>
          </a:bodyPr>
          <a:lstStyle/>
          <a:p>
            <a:r>
              <a:rPr lang="en-US" altLang="en-US" sz="4000" smtClean="0"/>
              <a:t>More looking to impossible results</a:t>
            </a:r>
          </a:p>
        </p:txBody>
      </p:sp>
      <p:grpSp>
        <p:nvGrpSpPr>
          <p:cNvPr id="16392" name="Group 8"/>
          <p:cNvGrpSpPr>
            <a:grpSpLocks/>
          </p:cNvGrpSpPr>
          <p:nvPr/>
        </p:nvGrpSpPr>
        <p:grpSpPr bwMode="auto">
          <a:xfrm>
            <a:off x="987425" y="2133600"/>
            <a:ext cx="9420225" cy="4224338"/>
            <a:chOff x="623" y="1344"/>
            <a:chExt cx="3900" cy="2661"/>
          </a:xfrm>
        </p:grpSpPr>
        <p:grpSp>
          <p:nvGrpSpPr>
            <p:cNvPr id="16394" name="Group 9"/>
            <p:cNvGrpSpPr>
              <a:grpSpLocks/>
            </p:cNvGrpSpPr>
            <p:nvPr/>
          </p:nvGrpSpPr>
          <p:grpSpPr bwMode="auto">
            <a:xfrm>
              <a:off x="720" y="1344"/>
              <a:ext cx="3803" cy="2661"/>
              <a:chOff x="720" y="1344"/>
              <a:chExt cx="3803" cy="2661"/>
            </a:xfrm>
          </p:grpSpPr>
          <p:sp>
            <p:nvSpPr>
              <p:cNvPr id="16396" name="Rectangle 10"/>
              <p:cNvSpPr>
                <a:spLocks noChangeArrowheads="1"/>
              </p:cNvSpPr>
              <p:nvPr/>
            </p:nvSpPr>
            <p:spPr bwMode="auto">
              <a:xfrm>
                <a:off x="1167" y="1415"/>
                <a:ext cx="2252" cy="2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397" name="Rectangle 11"/>
              <p:cNvSpPr>
                <a:spLocks noChangeArrowheads="1"/>
              </p:cNvSpPr>
              <p:nvPr/>
            </p:nvSpPr>
            <p:spPr bwMode="auto">
              <a:xfrm>
                <a:off x="1171" y="1419"/>
                <a:ext cx="2255" cy="210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398" name="Line 12"/>
              <p:cNvSpPr>
                <a:spLocks noChangeShapeType="1"/>
              </p:cNvSpPr>
              <p:nvPr/>
            </p:nvSpPr>
            <p:spPr bwMode="auto">
              <a:xfrm>
                <a:off x="1111" y="3529"/>
                <a:ext cx="4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399" name="Line 13"/>
              <p:cNvSpPr>
                <a:spLocks noChangeShapeType="1"/>
              </p:cNvSpPr>
              <p:nvPr/>
            </p:nvSpPr>
            <p:spPr bwMode="auto">
              <a:xfrm>
                <a:off x="1111" y="3223"/>
                <a:ext cx="4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0" name="Line 14"/>
              <p:cNvSpPr>
                <a:spLocks noChangeShapeType="1"/>
              </p:cNvSpPr>
              <p:nvPr/>
            </p:nvSpPr>
            <p:spPr bwMode="auto">
              <a:xfrm>
                <a:off x="1111" y="2917"/>
                <a:ext cx="4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1" name="Line 15"/>
              <p:cNvSpPr>
                <a:spLocks noChangeShapeType="1"/>
              </p:cNvSpPr>
              <p:nvPr/>
            </p:nvSpPr>
            <p:spPr bwMode="auto">
              <a:xfrm>
                <a:off x="1111" y="2622"/>
                <a:ext cx="4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2" name="Line 16"/>
              <p:cNvSpPr>
                <a:spLocks noChangeShapeType="1"/>
              </p:cNvSpPr>
              <p:nvPr/>
            </p:nvSpPr>
            <p:spPr bwMode="auto">
              <a:xfrm>
                <a:off x="1111" y="2316"/>
                <a:ext cx="4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3" name="Line 17"/>
              <p:cNvSpPr>
                <a:spLocks noChangeShapeType="1"/>
              </p:cNvSpPr>
              <p:nvPr/>
            </p:nvSpPr>
            <p:spPr bwMode="auto">
              <a:xfrm>
                <a:off x="1111" y="2020"/>
                <a:ext cx="4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4" name="Line 18"/>
              <p:cNvSpPr>
                <a:spLocks noChangeShapeType="1"/>
              </p:cNvSpPr>
              <p:nvPr/>
            </p:nvSpPr>
            <p:spPr bwMode="auto">
              <a:xfrm>
                <a:off x="1111" y="1715"/>
                <a:ext cx="4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5" name="Line 19"/>
              <p:cNvSpPr>
                <a:spLocks noChangeShapeType="1"/>
              </p:cNvSpPr>
              <p:nvPr/>
            </p:nvSpPr>
            <p:spPr bwMode="auto">
              <a:xfrm>
                <a:off x="1111" y="1419"/>
                <a:ext cx="4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6" name="Line 20"/>
              <p:cNvSpPr>
                <a:spLocks noChangeShapeType="1"/>
              </p:cNvSpPr>
              <p:nvPr/>
            </p:nvSpPr>
            <p:spPr bwMode="auto">
              <a:xfrm flipV="1">
                <a:off x="1171" y="1415"/>
                <a:ext cx="0" cy="21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7" name="Line 21"/>
              <p:cNvSpPr>
                <a:spLocks noChangeShapeType="1"/>
              </p:cNvSpPr>
              <p:nvPr/>
            </p:nvSpPr>
            <p:spPr bwMode="auto">
              <a:xfrm>
                <a:off x="1736" y="353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8" name="Line 22"/>
              <p:cNvSpPr>
                <a:spLocks noChangeShapeType="1"/>
              </p:cNvSpPr>
              <p:nvPr/>
            </p:nvSpPr>
            <p:spPr bwMode="auto">
              <a:xfrm>
                <a:off x="2867" y="353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9" name="Line 23"/>
              <p:cNvSpPr>
                <a:spLocks noChangeShapeType="1"/>
              </p:cNvSpPr>
              <p:nvPr/>
            </p:nvSpPr>
            <p:spPr bwMode="auto">
              <a:xfrm>
                <a:off x="1167" y="3529"/>
                <a:ext cx="226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0" name="Oval 24"/>
              <p:cNvSpPr>
                <a:spLocks noChangeArrowheads="1"/>
              </p:cNvSpPr>
              <p:nvPr/>
            </p:nvSpPr>
            <p:spPr bwMode="auto">
              <a:xfrm>
                <a:off x="1710" y="3167"/>
                <a:ext cx="47" cy="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411" name="Oval 25"/>
              <p:cNvSpPr>
                <a:spLocks noChangeArrowheads="1"/>
              </p:cNvSpPr>
              <p:nvPr/>
            </p:nvSpPr>
            <p:spPr bwMode="auto">
              <a:xfrm>
                <a:off x="2841" y="2111"/>
                <a:ext cx="47" cy="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412" name="Line 26"/>
              <p:cNvSpPr>
                <a:spLocks noChangeShapeType="1"/>
              </p:cNvSpPr>
              <p:nvPr/>
            </p:nvSpPr>
            <p:spPr bwMode="auto">
              <a:xfrm flipV="1">
                <a:off x="1732" y="2154"/>
                <a:ext cx="1143" cy="8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3" name="Oval 27"/>
              <p:cNvSpPr>
                <a:spLocks noChangeArrowheads="1"/>
              </p:cNvSpPr>
              <p:nvPr/>
            </p:nvSpPr>
            <p:spPr bwMode="auto">
              <a:xfrm>
                <a:off x="1710" y="2945"/>
                <a:ext cx="47" cy="4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414" name="Oval 28"/>
              <p:cNvSpPr>
                <a:spLocks noChangeArrowheads="1"/>
              </p:cNvSpPr>
              <p:nvPr/>
            </p:nvSpPr>
            <p:spPr bwMode="auto">
              <a:xfrm>
                <a:off x="1714" y="2949"/>
                <a:ext cx="50" cy="4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415" name="Oval 29"/>
              <p:cNvSpPr>
                <a:spLocks noChangeArrowheads="1"/>
              </p:cNvSpPr>
              <p:nvPr/>
            </p:nvSpPr>
            <p:spPr bwMode="auto">
              <a:xfrm>
                <a:off x="2841" y="2133"/>
                <a:ext cx="47" cy="4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416" name="Oval 30"/>
              <p:cNvSpPr>
                <a:spLocks noChangeArrowheads="1"/>
              </p:cNvSpPr>
              <p:nvPr/>
            </p:nvSpPr>
            <p:spPr bwMode="auto">
              <a:xfrm>
                <a:off x="2845" y="2137"/>
                <a:ext cx="49" cy="4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417" name="Line 31"/>
              <p:cNvSpPr>
                <a:spLocks noChangeShapeType="1"/>
              </p:cNvSpPr>
              <p:nvPr/>
            </p:nvSpPr>
            <p:spPr bwMode="auto">
              <a:xfrm>
                <a:off x="1732" y="1953"/>
                <a:ext cx="1143" cy="85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8" name="Freeform 32"/>
              <p:cNvSpPr>
                <a:spLocks/>
              </p:cNvSpPr>
              <p:nvPr/>
            </p:nvSpPr>
            <p:spPr bwMode="auto">
              <a:xfrm>
                <a:off x="1710" y="1932"/>
                <a:ext cx="57" cy="54"/>
              </a:xfrm>
              <a:custGeom>
                <a:avLst/>
                <a:gdLst>
                  <a:gd name="T0" fmla="*/ 29 w 52"/>
                  <a:gd name="T1" fmla="*/ 0 h 54"/>
                  <a:gd name="T2" fmla="*/ 73 w 52"/>
                  <a:gd name="T3" fmla="*/ 53 h 54"/>
                  <a:gd name="T4" fmla="*/ 0 w 52"/>
                  <a:gd name="T5" fmla="*/ 53 h 54"/>
                  <a:gd name="T6" fmla="*/ 29 w 52"/>
                  <a:gd name="T7" fmla="*/ 0 h 54"/>
                  <a:gd name="T8" fmla="*/ 0 60000 65536"/>
                  <a:gd name="T9" fmla="*/ 0 60000 65536"/>
                  <a:gd name="T10" fmla="*/ 0 60000 65536"/>
                  <a:gd name="T11" fmla="*/ 0 60000 65536"/>
                  <a:gd name="T12" fmla="*/ 0 w 52"/>
                  <a:gd name="T13" fmla="*/ 0 h 54"/>
                  <a:gd name="T14" fmla="*/ 52 w 52"/>
                  <a:gd name="T15" fmla="*/ 54 h 54"/>
                </a:gdLst>
                <a:ahLst/>
                <a:cxnLst>
                  <a:cxn ang="T8">
                    <a:pos x="T0" y="T1"/>
                  </a:cxn>
                  <a:cxn ang="T9">
                    <a:pos x="T2" y="T3"/>
                  </a:cxn>
                  <a:cxn ang="T10">
                    <a:pos x="T4" y="T5"/>
                  </a:cxn>
                  <a:cxn ang="T11">
                    <a:pos x="T6" y="T7"/>
                  </a:cxn>
                </a:cxnLst>
                <a:rect l="T12" t="T13" r="T14" b="T15"/>
                <a:pathLst>
                  <a:path w="52" h="54">
                    <a:moveTo>
                      <a:pt x="20" y="0"/>
                    </a:moveTo>
                    <a:lnTo>
                      <a:pt x="51" y="53"/>
                    </a:lnTo>
                    <a:lnTo>
                      <a:pt x="0" y="53"/>
                    </a:lnTo>
                    <a:lnTo>
                      <a:pt x="20" y="0"/>
                    </a:lnTo>
                  </a:path>
                </a:pathLst>
              </a:custGeom>
              <a:solidFill>
                <a:srgbClr val="000000"/>
              </a:solidFill>
              <a:ln w="12700" cap="rnd">
                <a:solidFill>
                  <a:srgbClr val="000000"/>
                </a:solidFill>
                <a:round/>
                <a:headEnd/>
                <a:tailEnd/>
              </a:ln>
            </p:spPr>
            <p:txBody>
              <a:bodyPr/>
              <a:lstStyle/>
              <a:p>
                <a:endParaRPr lang="en-US"/>
              </a:p>
            </p:txBody>
          </p:sp>
          <p:sp>
            <p:nvSpPr>
              <p:cNvPr id="16419" name="Freeform 33"/>
              <p:cNvSpPr>
                <a:spLocks/>
              </p:cNvSpPr>
              <p:nvPr/>
            </p:nvSpPr>
            <p:spPr bwMode="auto">
              <a:xfrm>
                <a:off x="2841" y="2766"/>
                <a:ext cx="57" cy="53"/>
              </a:xfrm>
              <a:custGeom>
                <a:avLst/>
                <a:gdLst>
                  <a:gd name="T0" fmla="*/ 29 w 52"/>
                  <a:gd name="T1" fmla="*/ 0 h 53"/>
                  <a:gd name="T2" fmla="*/ 73 w 52"/>
                  <a:gd name="T3" fmla="*/ 52 h 53"/>
                  <a:gd name="T4" fmla="*/ 0 w 52"/>
                  <a:gd name="T5" fmla="*/ 52 h 53"/>
                  <a:gd name="T6" fmla="*/ 29 w 52"/>
                  <a:gd name="T7" fmla="*/ 0 h 53"/>
                  <a:gd name="T8" fmla="*/ 0 60000 65536"/>
                  <a:gd name="T9" fmla="*/ 0 60000 65536"/>
                  <a:gd name="T10" fmla="*/ 0 60000 65536"/>
                  <a:gd name="T11" fmla="*/ 0 60000 65536"/>
                  <a:gd name="T12" fmla="*/ 0 w 52"/>
                  <a:gd name="T13" fmla="*/ 0 h 53"/>
                  <a:gd name="T14" fmla="*/ 52 w 52"/>
                  <a:gd name="T15" fmla="*/ 53 h 53"/>
                </a:gdLst>
                <a:ahLst/>
                <a:cxnLst>
                  <a:cxn ang="T8">
                    <a:pos x="T0" y="T1"/>
                  </a:cxn>
                  <a:cxn ang="T9">
                    <a:pos x="T2" y="T3"/>
                  </a:cxn>
                  <a:cxn ang="T10">
                    <a:pos x="T4" y="T5"/>
                  </a:cxn>
                  <a:cxn ang="T11">
                    <a:pos x="T6" y="T7"/>
                  </a:cxn>
                </a:cxnLst>
                <a:rect l="T12" t="T13" r="T14" b="T15"/>
                <a:pathLst>
                  <a:path w="52" h="53">
                    <a:moveTo>
                      <a:pt x="20" y="0"/>
                    </a:moveTo>
                    <a:lnTo>
                      <a:pt x="51" y="52"/>
                    </a:lnTo>
                    <a:lnTo>
                      <a:pt x="0" y="52"/>
                    </a:lnTo>
                    <a:lnTo>
                      <a:pt x="20" y="0"/>
                    </a:lnTo>
                  </a:path>
                </a:pathLst>
              </a:custGeom>
              <a:solidFill>
                <a:srgbClr val="000000"/>
              </a:solidFill>
              <a:ln w="12700" cap="rnd">
                <a:solidFill>
                  <a:srgbClr val="000000"/>
                </a:solidFill>
                <a:round/>
                <a:headEnd/>
                <a:tailEnd/>
              </a:ln>
            </p:spPr>
            <p:txBody>
              <a:bodyPr/>
              <a:lstStyle/>
              <a:p>
                <a:endParaRPr lang="en-US"/>
              </a:p>
            </p:txBody>
          </p:sp>
          <p:sp>
            <p:nvSpPr>
              <p:cNvPr id="16420" name="Rectangle 34"/>
              <p:cNvSpPr>
                <a:spLocks noChangeArrowheads="1"/>
              </p:cNvSpPr>
              <p:nvPr/>
            </p:nvSpPr>
            <p:spPr bwMode="auto">
              <a:xfrm>
                <a:off x="962" y="3455"/>
                <a:ext cx="10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200">
                    <a:solidFill>
                      <a:srgbClr val="000000"/>
                    </a:solidFill>
                  </a:rPr>
                  <a:t>6</a:t>
                </a:r>
              </a:p>
            </p:txBody>
          </p:sp>
          <p:sp>
            <p:nvSpPr>
              <p:cNvPr id="16421" name="Rectangle 35"/>
              <p:cNvSpPr>
                <a:spLocks noChangeArrowheads="1"/>
              </p:cNvSpPr>
              <p:nvPr/>
            </p:nvSpPr>
            <p:spPr bwMode="auto">
              <a:xfrm>
                <a:off x="962" y="3149"/>
                <a:ext cx="10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200">
                    <a:solidFill>
                      <a:srgbClr val="000000"/>
                    </a:solidFill>
                  </a:rPr>
                  <a:t>7</a:t>
                </a:r>
              </a:p>
            </p:txBody>
          </p:sp>
          <p:sp>
            <p:nvSpPr>
              <p:cNvPr id="16422" name="Rectangle 36"/>
              <p:cNvSpPr>
                <a:spLocks noChangeArrowheads="1"/>
              </p:cNvSpPr>
              <p:nvPr/>
            </p:nvSpPr>
            <p:spPr bwMode="auto">
              <a:xfrm>
                <a:off x="962" y="2843"/>
                <a:ext cx="10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200">
                    <a:solidFill>
                      <a:srgbClr val="000000"/>
                    </a:solidFill>
                  </a:rPr>
                  <a:t>8</a:t>
                </a:r>
              </a:p>
            </p:txBody>
          </p:sp>
          <p:sp>
            <p:nvSpPr>
              <p:cNvPr id="16423" name="Rectangle 37"/>
              <p:cNvSpPr>
                <a:spLocks noChangeArrowheads="1"/>
              </p:cNvSpPr>
              <p:nvPr/>
            </p:nvSpPr>
            <p:spPr bwMode="auto">
              <a:xfrm>
                <a:off x="962" y="2547"/>
                <a:ext cx="10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200">
                    <a:solidFill>
                      <a:srgbClr val="000000"/>
                    </a:solidFill>
                  </a:rPr>
                  <a:t>9</a:t>
                </a:r>
              </a:p>
            </p:txBody>
          </p:sp>
          <p:sp>
            <p:nvSpPr>
              <p:cNvPr id="16424" name="Rectangle 38"/>
              <p:cNvSpPr>
                <a:spLocks noChangeArrowheads="1"/>
              </p:cNvSpPr>
              <p:nvPr/>
            </p:nvSpPr>
            <p:spPr bwMode="auto">
              <a:xfrm>
                <a:off x="904" y="2241"/>
                <a:ext cx="13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200">
                    <a:solidFill>
                      <a:srgbClr val="000000"/>
                    </a:solidFill>
                  </a:rPr>
                  <a:t>10</a:t>
                </a:r>
              </a:p>
            </p:txBody>
          </p:sp>
          <p:sp>
            <p:nvSpPr>
              <p:cNvPr id="16425" name="Rectangle 39"/>
              <p:cNvSpPr>
                <a:spLocks noChangeArrowheads="1"/>
              </p:cNvSpPr>
              <p:nvPr/>
            </p:nvSpPr>
            <p:spPr bwMode="auto">
              <a:xfrm>
                <a:off x="904" y="1946"/>
                <a:ext cx="13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200">
                    <a:solidFill>
                      <a:srgbClr val="000000"/>
                    </a:solidFill>
                  </a:rPr>
                  <a:t>11</a:t>
                </a:r>
              </a:p>
            </p:txBody>
          </p:sp>
          <p:sp>
            <p:nvSpPr>
              <p:cNvPr id="16426" name="Rectangle 40"/>
              <p:cNvSpPr>
                <a:spLocks noChangeArrowheads="1"/>
              </p:cNvSpPr>
              <p:nvPr/>
            </p:nvSpPr>
            <p:spPr bwMode="auto">
              <a:xfrm>
                <a:off x="904" y="1640"/>
                <a:ext cx="13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200">
                    <a:solidFill>
                      <a:srgbClr val="000000"/>
                    </a:solidFill>
                  </a:rPr>
                  <a:t>12</a:t>
                </a:r>
              </a:p>
            </p:txBody>
          </p:sp>
          <p:sp>
            <p:nvSpPr>
              <p:cNvPr id="16427" name="Rectangle 41"/>
              <p:cNvSpPr>
                <a:spLocks noChangeArrowheads="1"/>
              </p:cNvSpPr>
              <p:nvPr/>
            </p:nvSpPr>
            <p:spPr bwMode="auto">
              <a:xfrm>
                <a:off x="904" y="1344"/>
                <a:ext cx="13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200">
                    <a:solidFill>
                      <a:srgbClr val="000000"/>
                    </a:solidFill>
                  </a:rPr>
                  <a:t>13</a:t>
                </a:r>
              </a:p>
            </p:txBody>
          </p:sp>
          <p:pic>
            <p:nvPicPr>
              <p:cNvPr id="16428"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 y="2031"/>
                <a:ext cx="121"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9" name="Rectangle 43"/>
              <p:cNvSpPr>
                <a:spLocks noChangeArrowheads="1"/>
              </p:cNvSpPr>
              <p:nvPr/>
            </p:nvSpPr>
            <p:spPr bwMode="auto">
              <a:xfrm>
                <a:off x="1471" y="3577"/>
                <a:ext cx="34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600">
                    <a:solidFill>
                      <a:srgbClr val="000000"/>
                    </a:solidFill>
                  </a:rPr>
                  <a:t>1 object</a:t>
                </a:r>
              </a:p>
            </p:txBody>
          </p:sp>
          <p:sp>
            <p:nvSpPr>
              <p:cNvPr id="16430" name="Rectangle 44"/>
              <p:cNvSpPr>
                <a:spLocks noChangeArrowheads="1"/>
              </p:cNvSpPr>
              <p:nvPr/>
            </p:nvSpPr>
            <p:spPr bwMode="auto">
              <a:xfrm>
                <a:off x="2568" y="3577"/>
                <a:ext cx="379"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600">
                    <a:solidFill>
                      <a:srgbClr val="000000"/>
                    </a:solidFill>
                  </a:rPr>
                  <a:t>2 objects</a:t>
                </a:r>
              </a:p>
            </p:txBody>
          </p:sp>
          <p:sp>
            <p:nvSpPr>
              <p:cNvPr id="16431" name="Rectangle 45"/>
              <p:cNvSpPr>
                <a:spLocks noChangeArrowheads="1"/>
              </p:cNvSpPr>
              <p:nvPr/>
            </p:nvSpPr>
            <p:spPr bwMode="auto">
              <a:xfrm>
                <a:off x="1570" y="3808"/>
                <a:ext cx="111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600">
                    <a:solidFill>
                      <a:srgbClr val="000000"/>
                    </a:solidFill>
                  </a:rPr>
                  <a:t>Number of Objects Remaining</a:t>
                </a:r>
              </a:p>
            </p:txBody>
          </p:sp>
          <p:sp>
            <p:nvSpPr>
              <p:cNvPr id="16432" name="Oval 46"/>
              <p:cNvSpPr>
                <a:spLocks noChangeArrowheads="1"/>
              </p:cNvSpPr>
              <p:nvPr/>
            </p:nvSpPr>
            <p:spPr bwMode="auto">
              <a:xfrm>
                <a:off x="3756" y="2692"/>
                <a:ext cx="49" cy="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433" name="Line 47"/>
              <p:cNvSpPr>
                <a:spLocks noChangeShapeType="1"/>
              </p:cNvSpPr>
              <p:nvPr/>
            </p:nvSpPr>
            <p:spPr bwMode="auto">
              <a:xfrm>
                <a:off x="3563" y="2516"/>
                <a:ext cx="44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4" name="Oval 48"/>
              <p:cNvSpPr>
                <a:spLocks noChangeArrowheads="1"/>
              </p:cNvSpPr>
              <p:nvPr/>
            </p:nvSpPr>
            <p:spPr bwMode="auto">
              <a:xfrm>
                <a:off x="3756" y="2481"/>
                <a:ext cx="49" cy="4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435" name="Oval 49"/>
              <p:cNvSpPr>
                <a:spLocks noChangeArrowheads="1"/>
              </p:cNvSpPr>
              <p:nvPr/>
            </p:nvSpPr>
            <p:spPr bwMode="auto">
              <a:xfrm>
                <a:off x="3761" y="2485"/>
                <a:ext cx="49" cy="4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endParaRPr lang="en-US" altLang="en-US"/>
              </a:p>
            </p:txBody>
          </p:sp>
          <p:sp>
            <p:nvSpPr>
              <p:cNvPr id="16436" name="Rectangle 50"/>
              <p:cNvSpPr>
                <a:spLocks noChangeArrowheads="1"/>
              </p:cNvSpPr>
              <p:nvPr/>
            </p:nvSpPr>
            <p:spPr bwMode="auto">
              <a:xfrm>
                <a:off x="4076" y="2445"/>
                <a:ext cx="44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300">
                    <a:solidFill>
                      <a:srgbClr val="000000"/>
                    </a:solidFill>
                  </a:rPr>
                  <a:t>"Subtraction"</a:t>
                </a:r>
              </a:p>
            </p:txBody>
          </p:sp>
          <p:sp>
            <p:nvSpPr>
              <p:cNvPr id="16437" name="Line 51"/>
              <p:cNvSpPr>
                <a:spLocks noChangeShapeType="1"/>
              </p:cNvSpPr>
              <p:nvPr/>
            </p:nvSpPr>
            <p:spPr bwMode="auto">
              <a:xfrm>
                <a:off x="3563" y="2094"/>
                <a:ext cx="44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8" name="Freeform 52"/>
              <p:cNvSpPr>
                <a:spLocks/>
              </p:cNvSpPr>
              <p:nvPr/>
            </p:nvSpPr>
            <p:spPr bwMode="auto">
              <a:xfrm>
                <a:off x="3756" y="2059"/>
                <a:ext cx="59" cy="53"/>
              </a:xfrm>
              <a:custGeom>
                <a:avLst/>
                <a:gdLst>
                  <a:gd name="T0" fmla="*/ 30 w 53"/>
                  <a:gd name="T1" fmla="*/ 0 h 53"/>
                  <a:gd name="T2" fmla="*/ 80 w 53"/>
                  <a:gd name="T3" fmla="*/ 52 h 53"/>
                  <a:gd name="T4" fmla="*/ 0 w 53"/>
                  <a:gd name="T5" fmla="*/ 52 h 53"/>
                  <a:gd name="T6" fmla="*/ 3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0" y="0"/>
                    </a:moveTo>
                    <a:lnTo>
                      <a:pt x="52" y="52"/>
                    </a:lnTo>
                    <a:lnTo>
                      <a:pt x="0" y="52"/>
                    </a:lnTo>
                    <a:lnTo>
                      <a:pt x="20" y="0"/>
                    </a:lnTo>
                  </a:path>
                </a:pathLst>
              </a:custGeom>
              <a:solidFill>
                <a:srgbClr val="000000"/>
              </a:solidFill>
              <a:ln w="12700" cap="rnd">
                <a:solidFill>
                  <a:srgbClr val="000000"/>
                </a:solidFill>
                <a:round/>
                <a:headEnd/>
                <a:tailEnd/>
              </a:ln>
            </p:spPr>
            <p:txBody>
              <a:bodyPr/>
              <a:lstStyle/>
              <a:p>
                <a:endParaRPr lang="en-US"/>
              </a:p>
            </p:txBody>
          </p:sp>
          <p:sp>
            <p:nvSpPr>
              <p:cNvPr id="16439" name="Rectangle 53"/>
              <p:cNvSpPr>
                <a:spLocks noChangeArrowheads="1"/>
              </p:cNvSpPr>
              <p:nvPr/>
            </p:nvSpPr>
            <p:spPr bwMode="auto">
              <a:xfrm>
                <a:off x="4076" y="2023"/>
                <a:ext cx="39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300">
                    <a:solidFill>
                      <a:srgbClr val="000000"/>
                    </a:solidFill>
                  </a:rPr>
                  <a:t> "Addition"</a:t>
                </a:r>
              </a:p>
            </p:txBody>
          </p:sp>
          <p:sp>
            <p:nvSpPr>
              <p:cNvPr id="16440" name="Rectangle 54"/>
              <p:cNvSpPr>
                <a:spLocks noChangeArrowheads="1"/>
              </p:cNvSpPr>
              <p:nvPr/>
            </p:nvSpPr>
            <p:spPr bwMode="auto">
              <a:xfrm>
                <a:off x="1361" y="2996"/>
                <a:ext cx="40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300">
                    <a:solidFill>
                      <a:srgbClr val="000000"/>
                    </a:solidFill>
                  </a:rPr>
                  <a:t>2-1=1</a:t>
                </a:r>
              </a:p>
            </p:txBody>
          </p:sp>
          <p:sp>
            <p:nvSpPr>
              <p:cNvPr id="16441" name="Rectangle 55"/>
              <p:cNvSpPr>
                <a:spLocks noChangeArrowheads="1"/>
              </p:cNvSpPr>
              <p:nvPr/>
            </p:nvSpPr>
            <p:spPr bwMode="auto">
              <a:xfrm>
                <a:off x="2817" y="1952"/>
                <a:ext cx="40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300">
                    <a:solidFill>
                      <a:srgbClr val="000000"/>
                    </a:solidFill>
                  </a:rPr>
                  <a:t>2-1=2</a:t>
                </a:r>
              </a:p>
            </p:txBody>
          </p:sp>
          <p:sp>
            <p:nvSpPr>
              <p:cNvPr id="16442" name="Rectangle 56"/>
              <p:cNvSpPr>
                <a:spLocks noChangeArrowheads="1"/>
              </p:cNvSpPr>
              <p:nvPr/>
            </p:nvSpPr>
            <p:spPr bwMode="auto">
              <a:xfrm>
                <a:off x="1427" y="1772"/>
                <a:ext cx="49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300">
                    <a:solidFill>
                      <a:srgbClr val="000000"/>
                    </a:solidFill>
                  </a:rPr>
                  <a:t>1+1=1</a:t>
                </a:r>
              </a:p>
            </p:txBody>
          </p:sp>
          <p:sp>
            <p:nvSpPr>
              <p:cNvPr id="16443" name="Rectangle 57"/>
              <p:cNvSpPr>
                <a:spLocks noChangeArrowheads="1"/>
              </p:cNvSpPr>
              <p:nvPr/>
            </p:nvSpPr>
            <p:spPr bwMode="auto">
              <a:xfrm>
                <a:off x="2751" y="2852"/>
                <a:ext cx="49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pPr>
                  <a:lnSpc>
                    <a:spcPct val="90000"/>
                  </a:lnSpc>
                </a:pPr>
                <a:r>
                  <a:rPr lang="en-US" altLang="en-US" sz="1300">
                    <a:solidFill>
                      <a:srgbClr val="000000"/>
                    </a:solidFill>
                  </a:rPr>
                  <a:t>1+1=2</a:t>
                </a:r>
              </a:p>
            </p:txBody>
          </p:sp>
        </p:grpSp>
        <p:sp>
          <p:nvSpPr>
            <p:cNvPr id="16395" name="Text Box 58"/>
            <p:cNvSpPr txBox="1">
              <a:spLocks noChangeArrowheads="1"/>
            </p:cNvSpPr>
            <p:nvPr/>
          </p:nvSpPr>
          <p:spPr bwMode="auto">
            <a:xfrm rot="-5400000">
              <a:off x="141" y="2306"/>
              <a:ext cx="11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r>
                <a:rPr lang="en-US" altLang="en-US" sz="2400"/>
                <a:t>Looking time</a:t>
              </a:r>
            </a:p>
          </p:txBody>
        </p:sp>
      </p:grpSp>
      <p:sp>
        <p:nvSpPr>
          <p:cNvPr id="16393" name="Rectangle 59"/>
          <p:cNvSpPr>
            <a:spLocks noChangeArrowheads="1"/>
          </p:cNvSpPr>
          <p:nvPr/>
        </p:nvSpPr>
        <p:spPr bwMode="auto">
          <a:xfrm>
            <a:off x="685800" y="5943600"/>
            <a:ext cx="27114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r>
              <a:rPr lang="en-US" altLang="en-US" sz="1800">
                <a:solidFill>
                  <a:schemeClr val="tx2"/>
                </a:solidFill>
              </a:rPr>
              <a:t>Simon et al. (1995) </a:t>
            </a:r>
            <a:br>
              <a:rPr lang="en-US" altLang="en-US" sz="1800">
                <a:solidFill>
                  <a:schemeClr val="tx2"/>
                </a:solidFill>
              </a:rPr>
            </a:br>
            <a:r>
              <a:rPr lang="en-US" altLang="en-US" sz="1800">
                <a:solidFill>
                  <a:schemeClr val="tx2"/>
                </a:solidFill>
              </a:rPr>
              <a:t>Replication of Wynn (1992)</a:t>
            </a:r>
          </a:p>
        </p:txBody>
      </p:sp>
    </p:spTree>
    <p:extLst>
      <p:ext uri="{BB962C8B-B14F-4D97-AF65-F5344CB8AC3E}">
        <p14:creationId xmlns:p14="http://schemas.microsoft.com/office/powerpoint/2010/main" val="31869985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E0DD385F-B239-4C56-97CE-1BC8196B4EB0}" type="slidenum">
              <a:rPr lang="en-US" altLang="en-US" sz="1400" smtClean="0"/>
              <a:pPr/>
              <a:t>21</a:t>
            </a:fld>
            <a:endParaRPr lang="en-US" altLang="en-US" sz="1400" smtClean="0"/>
          </a:p>
        </p:txBody>
      </p:sp>
      <p:sp>
        <p:nvSpPr>
          <p:cNvPr id="19459" name="Rectangle 2"/>
          <p:cNvSpPr>
            <a:spLocks noGrp="1" noChangeArrowheads="1"/>
          </p:cNvSpPr>
          <p:nvPr>
            <p:ph type="title"/>
          </p:nvPr>
        </p:nvSpPr>
        <p:spPr/>
        <p:txBody>
          <a:bodyPr/>
          <a:lstStyle/>
          <a:p>
            <a:r>
              <a:rPr lang="en-US" altLang="en-US" smtClean="0"/>
              <a:t>Piaget with child</a:t>
            </a: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52578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6096000" y="2057400"/>
            <a:ext cx="256381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r>
              <a:rPr lang="en-US" altLang="en-US" dirty="0"/>
              <a:t>Piaget overview:</a:t>
            </a:r>
          </a:p>
          <a:p>
            <a:r>
              <a:rPr lang="en-US" altLang="en-US" dirty="0" smtClean="0">
                <a:hlinkClick r:id="rId4"/>
              </a:rPr>
              <a:t>Rap: http</a:t>
            </a:r>
            <a:r>
              <a:rPr lang="en-US" altLang="en-US" dirty="0">
                <a:hlinkClick r:id="rId4"/>
              </a:rPr>
              <a:t>://www.youtube.com/watch?v=4kscU0kTNbw</a:t>
            </a:r>
            <a:endParaRPr lang="en-US" altLang="en-US" dirty="0"/>
          </a:p>
          <a:p>
            <a:endParaRPr lang="en-US" altLang="en-US" dirty="0"/>
          </a:p>
        </p:txBody>
      </p:sp>
    </p:spTree>
    <p:extLst>
      <p:ext uri="{BB962C8B-B14F-4D97-AF65-F5344CB8AC3E}">
        <p14:creationId xmlns:p14="http://schemas.microsoft.com/office/powerpoint/2010/main" val="2213595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61C4440D-9D07-460E-AC13-46F9007687D1}" type="slidenum">
              <a:rPr lang="en-US" altLang="en-US" sz="1400" smtClean="0"/>
              <a:pPr/>
              <a:t>22</a:t>
            </a:fld>
            <a:endParaRPr lang="en-US" altLang="en-US" sz="1400" smtClean="0"/>
          </a:p>
        </p:txBody>
      </p:sp>
      <p:sp>
        <p:nvSpPr>
          <p:cNvPr id="20483" name="Rectangle 2"/>
          <p:cNvSpPr>
            <a:spLocks noGrp="1" noChangeArrowheads="1"/>
          </p:cNvSpPr>
          <p:nvPr>
            <p:ph type="title"/>
          </p:nvPr>
        </p:nvSpPr>
        <p:spPr/>
        <p:txBody>
          <a:bodyPr/>
          <a:lstStyle/>
          <a:p>
            <a:r>
              <a:rPr lang="en-US" altLang="en-US" smtClean="0">
                <a:solidFill>
                  <a:srgbClr val="000000"/>
                </a:solidFill>
              </a:rPr>
              <a:t>Piaget’s History</a:t>
            </a:r>
          </a:p>
        </p:txBody>
      </p:sp>
      <p:sp>
        <p:nvSpPr>
          <p:cNvPr id="20484" name="Rectangle 3"/>
          <p:cNvSpPr>
            <a:spLocks noGrp="1" noChangeArrowheads="1"/>
          </p:cNvSpPr>
          <p:nvPr>
            <p:ph type="body" idx="1"/>
          </p:nvPr>
        </p:nvSpPr>
        <p:spPr/>
        <p:txBody>
          <a:bodyPr/>
          <a:lstStyle/>
          <a:p>
            <a:r>
              <a:rPr lang="en-US" altLang="en-US" dirty="0" smtClean="0"/>
              <a:t>Swiss, 1896 - 1980 </a:t>
            </a:r>
          </a:p>
          <a:p>
            <a:r>
              <a:rPr lang="en-US" altLang="en-US" dirty="0" smtClean="0"/>
              <a:t>First published scientific paper at age 10</a:t>
            </a:r>
          </a:p>
          <a:p>
            <a:r>
              <a:rPr lang="en-US" altLang="en-US" dirty="0" smtClean="0">
                <a:solidFill>
                  <a:srgbClr val="000000"/>
                </a:solidFill>
              </a:rPr>
              <a:t>Doctorate in biology at age 22</a:t>
            </a:r>
          </a:p>
          <a:p>
            <a:r>
              <a:rPr lang="en-US" altLang="en-US" dirty="0" smtClean="0"/>
              <a:t>Most influential developmental psychologist ever?</a:t>
            </a:r>
          </a:p>
          <a:p>
            <a:pPr lvl="4"/>
            <a:r>
              <a:rPr lang="en-US" altLang="en-US" sz="1800" dirty="0" smtClean="0">
                <a:solidFill>
                  <a:srgbClr val="000000"/>
                </a:solidFill>
              </a:rPr>
              <a:t>"Piaget, Jean," Microsoft® Encarta® Online Encyclopedia 2000. http://encarta.msn.com ©</a:t>
            </a:r>
            <a:endParaRPr lang="en-US" altLang="en-US" sz="1800" dirty="0" smtClean="0"/>
          </a:p>
        </p:txBody>
      </p:sp>
    </p:spTree>
    <p:extLst>
      <p:ext uri="{BB962C8B-B14F-4D97-AF65-F5344CB8AC3E}">
        <p14:creationId xmlns:p14="http://schemas.microsoft.com/office/powerpoint/2010/main" val="148831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normAutofit fontScale="90000"/>
          </a:bodyPr>
          <a:lstStyle/>
          <a:p>
            <a:pPr algn="ctr"/>
            <a:r>
              <a:rPr lang="en-US" dirty="0"/>
              <a:t>Piaget’s </a:t>
            </a:r>
            <a:r>
              <a:rPr lang="en-US" dirty="0" smtClean="0"/>
              <a:t>Cognitive-Developmental </a:t>
            </a:r>
            <a:r>
              <a:rPr lang="en-US" dirty="0"/>
              <a:t>Theory</a:t>
            </a:r>
          </a:p>
        </p:txBody>
      </p:sp>
      <p:sp>
        <p:nvSpPr>
          <p:cNvPr id="344067" name="Rectangle 3"/>
          <p:cNvSpPr>
            <a:spLocks noGrp="1" noChangeArrowheads="1"/>
          </p:cNvSpPr>
          <p:nvPr>
            <p:ph type="body" idx="4294967295"/>
          </p:nvPr>
        </p:nvSpPr>
        <p:spPr>
          <a:xfrm>
            <a:off x="457200" y="1646237"/>
            <a:ext cx="8229600" cy="4526280"/>
          </a:xfrm>
          <a:prstGeom prst="rect">
            <a:avLst/>
          </a:prstGeom>
        </p:spPr>
        <p:txBody>
          <a:bodyPr>
            <a:normAutofit lnSpcReduction="10000"/>
          </a:bodyPr>
          <a:lstStyle/>
          <a:p>
            <a:pPr lvl="1"/>
            <a:r>
              <a:rPr lang="en-US" dirty="0" smtClean="0"/>
              <a:t>Infant </a:t>
            </a:r>
            <a:r>
              <a:rPr lang="en-US" dirty="0"/>
              <a:t>as an </a:t>
            </a:r>
            <a:r>
              <a:rPr lang="en-US" i="1" dirty="0"/>
              <a:t>active constructor</a:t>
            </a:r>
            <a:r>
              <a:rPr lang="en-US" dirty="0"/>
              <a:t> of knowledge, always trying to make sense of </a:t>
            </a:r>
            <a:r>
              <a:rPr lang="en-US" dirty="0" smtClean="0"/>
              <a:t>environment</a:t>
            </a:r>
          </a:p>
          <a:p>
            <a:pPr marL="77026" lvl="1" indent="0">
              <a:buNone/>
            </a:pPr>
            <a:endParaRPr lang="en-US" dirty="0"/>
          </a:p>
          <a:p>
            <a:pPr lvl="1"/>
            <a:r>
              <a:rPr lang="en-US" dirty="0" smtClean="0"/>
              <a:t>Development </a:t>
            </a:r>
            <a:r>
              <a:rPr lang="en-US" dirty="0"/>
              <a:t>takes place in qualitatively different </a:t>
            </a:r>
            <a:r>
              <a:rPr lang="en-US" i="1" dirty="0"/>
              <a:t>stages</a:t>
            </a:r>
          </a:p>
          <a:p>
            <a:pPr lvl="1"/>
            <a:endParaRPr lang="en-US" dirty="0" smtClean="0"/>
          </a:p>
          <a:p>
            <a:pPr lvl="1"/>
            <a:r>
              <a:rPr lang="en-US" dirty="0" smtClean="0"/>
              <a:t>Learning </a:t>
            </a:r>
            <a:r>
              <a:rPr lang="en-US" dirty="0"/>
              <a:t>is a process of </a:t>
            </a:r>
            <a:r>
              <a:rPr lang="en-US" i="1" dirty="0"/>
              <a:t>organizing and integrating</a:t>
            </a:r>
            <a:r>
              <a:rPr lang="en-US" dirty="0"/>
              <a:t> knowledge over </a:t>
            </a:r>
            <a:r>
              <a:rPr lang="en-US" dirty="0" smtClean="0"/>
              <a:t>time</a:t>
            </a:r>
          </a:p>
          <a:p>
            <a:pPr lvl="1"/>
            <a:endParaRPr lang="en-US" dirty="0"/>
          </a:p>
          <a:p>
            <a:pPr lvl="1"/>
            <a:r>
              <a:rPr lang="en-US" dirty="0" smtClean="0"/>
              <a:t>The origins of intelligence in children, p. 335</a:t>
            </a:r>
            <a:endParaRPr lang="en-US" dirty="0"/>
          </a:p>
        </p:txBody>
      </p:sp>
    </p:spTree>
    <p:extLst>
      <p:ext uri="{BB962C8B-B14F-4D97-AF65-F5344CB8AC3E}">
        <p14:creationId xmlns:p14="http://schemas.microsoft.com/office/powerpoint/2010/main" val="522848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0EF84B82-D62B-4988-B0D1-CF483856B7EE}" type="slidenum">
              <a:rPr lang="en-US" altLang="en-US" sz="1400" smtClean="0"/>
              <a:pPr/>
              <a:t>24</a:t>
            </a:fld>
            <a:endParaRPr lang="en-US" altLang="en-US" sz="1400" smtClean="0"/>
          </a:p>
        </p:txBody>
      </p:sp>
      <p:sp>
        <p:nvSpPr>
          <p:cNvPr id="21507" name="Rectangle 2"/>
          <p:cNvSpPr>
            <a:spLocks noGrp="1" noChangeArrowheads="1"/>
          </p:cNvSpPr>
          <p:nvPr>
            <p:ph type="title"/>
          </p:nvPr>
        </p:nvSpPr>
        <p:spPr/>
        <p:txBody>
          <a:bodyPr/>
          <a:lstStyle/>
          <a:p>
            <a:r>
              <a:rPr lang="en-US" altLang="en-US" smtClean="0"/>
              <a:t>Piaget’s insights</a:t>
            </a:r>
          </a:p>
        </p:txBody>
      </p:sp>
      <p:sp>
        <p:nvSpPr>
          <p:cNvPr id="21508" name="Rectangle 3"/>
          <p:cNvSpPr>
            <a:spLocks noGrp="1" noChangeArrowheads="1"/>
          </p:cNvSpPr>
          <p:nvPr>
            <p:ph type="body" idx="1"/>
          </p:nvPr>
        </p:nvSpPr>
        <p:spPr/>
        <p:txBody>
          <a:bodyPr/>
          <a:lstStyle/>
          <a:p>
            <a:pPr>
              <a:spcBef>
                <a:spcPts val="500"/>
              </a:spcBef>
              <a:spcAft>
                <a:spcPts val="500"/>
              </a:spcAft>
            </a:pPr>
            <a:r>
              <a:rPr lang="en-US" altLang="en-US" sz="2800" smtClean="0"/>
              <a:t>Children don't think like grownups. </a:t>
            </a:r>
          </a:p>
          <a:p>
            <a:pPr>
              <a:spcBef>
                <a:spcPts val="500"/>
              </a:spcBef>
              <a:spcAft>
                <a:spcPts val="500"/>
              </a:spcAft>
            </a:pPr>
            <a:r>
              <a:rPr lang="en-US" altLang="en-US" sz="2800" smtClean="0"/>
              <a:t>Children are not empty vessels to be filled with knowledge </a:t>
            </a:r>
          </a:p>
          <a:p>
            <a:pPr lvl="1">
              <a:spcBef>
                <a:spcPts val="500"/>
              </a:spcBef>
              <a:spcAft>
                <a:spcPts val="500"/>
              </a:spcAft>
            </a:pPr>
            <a:r>
              <a:rPr lang="en-US" altLang="en-US" sz="2400" smtClean="0"/>
              <a:t>as traditional pedagogical theory had it</a:t>
            </a:r>
          </a:p>
          <a:p>
            <a:pPr>
              <a:spcBef>
                <a:spcPts val="500"/>
              </a:spcBef>
              <a:spcAft>
                <a:spcPts val="500"/>
              </a:spcAft>
            </a:pPr>
            <a:r>
              <a:rPr lang="en-US" altLang="en-US" sz="2800" smtClean="0"/>
              <a:t>They are active builders of knowledge</a:t>
            </a:r>
          </a:p>
          <a:p>
            <a:pPr lvl="1">
              <a:spcBef>
                <a:spcPts val="500"/>
              </a:spcBef>
              <a:spcAft>
                <a:spcPts val="500"/>
              </a:spcAft>
            </a:pPr>
            <a:r>
              <a:rPr lang="en-US" altLang="en-US" sz="2400" smtClean="0"/>
              <a:t>little scientists who are constantly creating and testing their own theories of the world. </a:t>
            </a:r>
          </a:p>
          <a:p>
            <a:pPr lvl="4"/>
            <a:r>
              <a:rPr lang="en-US" altLang="en-US" sz="1600" smtClean="0"/>
              <a:t>http://www.time.com/time/time100/scientist/profile/piaget.html</a:t>
            </a:r>
          </a:p>
        </p:txBody>
      </p:sp>
    </p:spTree>
    <p:extLst>
      <p:ext uri="{BB962C8B-B14F-4D97-AF65-F5344CB8AC3E}">
        <p14:creationId xmlns:p14="http://schemas.microsoft.com/office/powerpoint/2010/main" val="333245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6"/>
          <p:cNvSpPr>
            <a:spLocks noGrp="1" noChangeArrowheads="1"/>
          </p:cNvSpPr>
          <p:nvPr>
            <p:ph type="title"/>
          </p:nvPr>
        </p:nvSpPr>
        <p:spPr/>
        <p:txBody>
          <a:bodyPr/>
          <a:lstStyle/>
          <a:p>
            <a:r>
              <a:rPr lang="en-US" altLang="en-US" dirty="0" smtClean="0">
                <a:solidFill>
                  <a:schemeClr val="accent1"/>
                </a:solidFill>
              </a:rPr>
              <a:t>Piaget Overview</a:t>
            </a:r>
          </a:p>
        </p:txBody>
      </p:sp>
      <p:sp>
        <p:nvSpPr>
          <p:cNvPr id="22532" name="Rectangle 1027"/>
          <p:cNvSpPr>
            <a:spLocks noGrp="1" noChangeArrowheads="1"/>
          </p:cNvSpPr>
          <p:nvPr>
            <p:ph idx="1"/>
          </p:nvPr>
        </p:nvSpPr>
        <p:spPr/>
        <p:txBody>
          <a:bodyPr/>
          <a:lstStyle/>
          <a:p>
            <a:r>
              <a:rPr lang="en-US" altLang="en-US" dirty="0" smtClean="0"/>
              <a:t>The development of knowledge takes place as a result of an individual’s interaction with his or her environment.</a:t>
            </a:r>
          </a:p>
          <a:p>
            <a:r>
              <a:rPr lang="en-US" altLang="en-US" b="1" dirty="0" smtClean="0"/>
              <a:t>Children themselves drive cognitive development by actively manipulating and exploring their environment.</a:t>
            </a:r>
            <a:r>
              <a:rPr lang="en-US" altLang="en-US" dirty="0" smtClean="0"/>
              <a:t> </a:t>
            </a:r>
            <a:endParaRPr lang="en-US" altLang="en-US" dirty="0" smtClean="0"/>
          </a:p>
          <a:p>
            <a:pPr lvl="1"/>
            <a:r>
              <a:rPr lang="en-US" dirty="0" smtClean="0"/>
              <a:t>9 </a:t>
            </a:r>
            <a:r>
              <a:rPr lang="en-US" dirty="0"/>
              <a:t>month floor-based exploration</a:t>
            </a:r>
          </a:p>
          <a:p>
            <a:pPr lvl="3"/>
            <a:r>
              <a:rPr lang="en-US" dirty="0" smtClean="0">
                <a:hlinkClick r:id="rId3"/>
              </a:rPr>
              <a:t>https</a:t>
            </a:r>
            <a:r>
              <a:rPr lang="en-US" dirty="0">
                <a:hlinkClick r:id="rId3"/>
              </a:rPr>
              <a:t>://www.youtube.com/watch?v=P3mNHcPVOnI</a:t>
            </a:r>
            <a:r>
              <a:rPr lang="en-US" dirty="0"/>
              <a:t> </a:t>
            </a:r>
          </a:p>
          <a:p>
            <a:endParaRPr lang="en-US" altLang="en-US" dirty="0" smtClean="0"/>
          </a:p>
        </p:txBody>
      </p:sp>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5D613CD3-C92C-408A-AF46-968079732B00}" type="slidenum">
              <a:rPr lang="en-US" altLang="en-US" sz="1400" smtClean="0"/>
              <a:pPr/>
              <a:t>25</a:t>
            </a:fld>
            <a:endParaRPr lang="en-US" altLang="en-US" sz="1400" smtClean="0"/>
          </a:p>
        </p:txBody>
      </p:sp>
    </p:spTree>
    <p:extLst>
      <p:ext uri="{BB962C8B-B14F-4D97-AF65-F5344CB8AC3E}">
        <p14:creationId xmlns:p14="http://schemas.microsoft.com/office/powerpoint/2010/main" val="477533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rmAutofit fontScale="90000"/>
          </a:bodyPr>
          <a:lstStyle/>
          <a:p>
            <a:pPr algn="ctr"/>
            <a:r>
              <a:rPr lang="en-US" sz="4000" dirty="0"/>
              <a:t>Piaget’s Theory of Cognitive </a:t>
            </a:r>
            <a:r>
              <a:rPr lang="en-US" sz="4000" dirty="0" smtClean="0"/>
              <a:t>     Development</a:t>
            </a:r>
            <a:endParaRPr lang="en-US" sz="4000" dirty="0"/>
          </a:p>
        </p:txBody>
      </p:sp>
      <p:sp>
        <p:nvSpPr>
          <p:cNvPr id="339971" name="Rectangle 3"/>
          <p:cNvSpPr>
            <a:spLocks noGrp="1" noChangeArrowheads="1"/>
          </p:cNvSpPr>
          <p:nvPr>
            <p:ph type="body" idx="4294967295"/>
          </p:nvPr>
        </p:nvSpPr>
        <p:spPr>
          <a:xfrm>
            <a:off x="457200" y="1646237"/>
            <a:ext cx="8229600" cy="4526280"/>
          </a:xfrm>
          <a:prstGeom prst="rect">
            <a:avLst/>
          </a:prstGeom>
        </p:spPr>
        <p:txBody>
          <a:bodyPr/>
          <a:lstStyle/>
          <a:p>
            <a:r>
              <a:rPr lang="en-US" sz="2800" dirty="0"/>
              <a:t>Two universal processes underlie cognitive </a:t>
            </a:r>
            <a:r>
              <a:rPr lang="en-US" sz="2800" dirty="0" smtClean="0"/>
              <a:t>development</a:t>
            </a:r>
            <a:endParaRPr lang="en-US" sz="2800" dirty="0"/>
          </a:p>
          <a:p>
            <a:pPr lvl="1"/>
            <a:r>
              <a:rPr lang="en-US" sz="2400" dirty="0"/>
              <a:t>Organization</a:t>
            </a:r>
          </a:p>
          <a:p>
            <a:pPr lvl="2"/>
            <a:r>
              <a:rPr lang="en-US" sz="2000" dirty="0"/>
              <a:t>Tendency to look for commonalities and create a </a:t>
            </a:r>
            <a:r>
              <a:rPr lang="en-US" sz="2000" dirty="0" smtClean="0"/>
              <a:t>higher-order integrated scheme</a:t>
            </a:r>
          </a:p>
          <a:p>
            <a:pPr marL="342202" lvl="2" indent="0">
              <a:buNone/>
            </a:pPr>
            <a:endParaRPr lang="en-US" dirty="0"/>
          </a:p>
          <a:p>
            <a:pPr lvl="1"/>
            <a:r>
              <a:rPr lang="en-US" sz="2400" dirty="0"/>
              <a:t>Adaptation </a:t>
            </a:r>
          </a:p>
          <a:p>
            <a:pPr lvl="2"/>
            <a:r>
              <a:rPr lang="en-US" sz="2000" dirty="0"/>
              <a:t>Assimilation </a:t>
            </a:r>
          </a:p>
          <a:p>
            <a:pPr lvl="2"/>
            <a:r>
              <a:rPr lang="en-US" sz="2000" dirty="0"/>
              <a:t>Accommodation</a:t>
            </a:r>
          </a:p>
          <a:p>
            <a:pPr lvl="3"/>
            <a:r>
              <a:rPr lang="en-US" sz="1800" dirty="0" smtClean="0"/>
              <a:t>Relation to cognitive equilibrium vs. disequilibrium?</a:t>
            </a:r>
            <a:endParaRPr lang="en-US" sz="1800" dirty="0"/>
          </a:p>
        </p:txBody>
      </p:sp>
    </p:spTree>
    <p:extLst>
      <p:ext uri="{BB962C8B-B14F-4D97-AF65-F5344CB8AC3E}">
        <p14:creationId xmlns:p14="http://schemas.microsoft.com/office/powerpoint/2010/main" val="73919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9E09F806-C5E9-44A6-B52E-12B3B53AD072}" type="slidenum">
              <a:rPr lang="en-US" altLang="en-US" sz="1400"/>
              <a:pPr/>
              <a:t>27</a:t>
            </a:fld>
            <a:endParaRPr lang="en-US" altLang="en-US" sz="1400"/>
          </a:p>
        </p:txBody>
      </p:sp>
      <p:sp>
        <p:nvSpPr>
          <p:cNvPr id="29699" name="Rectangle 1026"/>
          <p:cNvSpPr>
            <a:spLocks noGrp="1" noChangeArrowheads="1"/>
          </p:cNvSpPr>
          <p:nvPr>
            <p:ph type="title"/>
          </p:nvPr>
        </p:nvSpPr>
        <p:spPr/>
        <p:txBody>
          <a:bodyPr/>
          <a:lstStyle/>
          <a:p>
            <a:r>
              <a:rPr lang="en-US" altLang="en-US" smtClean="0"/>
              <a:t>Adaptation</a:t>
            </a:r>
          </a:p>
        </p:txBody>
      </p:sp>
      <p:sp>
        <p:nvSpPr>
          <p:cNvPr id="29700" name="Rectangle 1027"/>
          <p:cNvSpPr>
            <a:spLocks noGrp="1" noChangeArrowheads="1"/>
          </p:cNvSpPr>
          <p:nvPr>
            <p:ph type="body" idx="1"/>
          </p:nvPr>
        </p:nvSpPr>
        <p:spPr>
          <a:xfrm>
            <a:off x="457200" y="1775191"/>
            <a:ext cx="8610600" cy="4625609"/>
          </a:xfrm>
        </p:spPr>
        <p:txBody>
          <a:bodyPr/>
          <a:lstStyle/>
          <a:p>
            <a:pPr>
              <a:lnSpc>
                <a:spcPct val="80000"/>
              </a:lnSpc>
            </a:pPr>
            <a:r>
              <a:rPr lang="en-US" altLang="en-US" sz="2800" i="1" dirty="0" smtClean="0"/>
              <a:t>Assimilation</a:t>
            </a:r>
            <a:r>
              <a:rPr lang="en-US" altLang="en-US" sz="2800" dirty="0" smtClean="0"/>
              <a:t>: </a:t>
            </a:r>
          </a:p>
          <a:p>
            <a:pPr lvl="1">
              <a:lnSpc>
                <a:spcPct val="80000"/>
              </a:lnSpc>
            </a:pPr>
            <a:r>
              <a:rPr lang="en-US" altLang="en-US" sz="2400" dirty="0" smtClean="0"/>
              <a:t>Events in the external world are incorporated into existing schema.</a:t>
            </a:r>
          </a:p>
          <a:p>
            <a:pPr lvl="2">
              <a:lnSpc>
                <a:spcPct val="80000"/>
              </a:lnSpc>
            </a:pPr>
            <a:r>
              <a:rPr lang="en-US" altLang="en-US" sz="2000" dirty="0" smtClean="0"/>
              <a:t>An infant who sucks on a  bottle can adjust to a pacifier with slight modifications.  </a:t>
            </a:r>
          </a:p>
          <a:p>
            <a:pPr lvl="2">
              <a:lnSpc>
                <a:spcPct val="80000"/>
              </a:lnSpc>
            </a:pPr>
            <a:r>
              <a:rPr lang="en-US" altLang="en-US" sz="2000" dirty="0" smtClean="0"/>
              <a:t>Peg goes into pre-existing hole</a:t>
            </a:r>
          </a:p>
          <a:p>
            <a:pPr>
              <a:lnSpc>
                <a:spcPct val="80000"/>
              </a:lnSpc>
            </a:pPr>
            <a:r>
              <a:rPr lang="en-US" altLang="en-US" sz="2800" i="1" dirty="0" smtClean="0"/>
              <a:t>Accommodation</a:t>
            </a:r>
            <a:r>
              <a:rPr lang="en-US" altLang="en-US" sz="2800" dirty="0" smtClean="0"/>
              <a:t>: </a:t>
            </a:r>
          </a:p>
          <a:p>
            <a:pPr lvl="1">
              <a:lnSpc>
                <a:spcPct val="80000"/>
              </a:lnSpc>
            </a:pPr>
            <a:r>
              <a:rPr lang="en-US" altLang="en-US" sz="2400" dirty="0" smtClean="0"/>
              <a:t>Schema are adjusted or created to produce a better fit with events.  </a:t>
            </a:r>
          </a:p>
          <a:p>
            <a:pPr lvl="2">
              <a:lnSpc>
                <a:spcPct val="80000"/>
              </a:lnSpc>
            </a:pPr>
            <a:r>
              <a:rPr lang="en-US" altLang="en-US" sz="2000" dirty="0" smtClean="0"/>
              <a:t>An infant who sucks on a bottle and pacifier must accommodate in order to learn to drink from a cup.</a:t>
            </a:r>
          </a:p>
        </p:txBody>
      </p:sp>
      <p:sp>
        <p:nvSpPr>
          <p:cNvPr id="2" name="Rectangle 1"/>
          <p:cNvSpPr/>
          <p:nvPr/>
        </p:nvSpPr>
        <p:spPr>
          <a:xfrm>
            <a:off x="-4191000" y="6138445"/>
            <a:ext cx="4014240" cy="338554"/>
          </a:xfrm>
          <a:prstGeom prst="rect">
            <a:avLst/>
          </a:prstGeom>
        </p:spPr>
        <p:txBody>
          <a:bodyPr wrap="none">
            <a:spAutoFit/>
          </a:bodyPr>
          <a:lstStyle/>
          <a:p>
            <a:pPr lvl="2">
              <a:lnSpc>
                <a:spcPct val="80000"/>
              </a:lnSpc>
            </a:pPr>
            <a:r>
              <a:rPr lang="en-US" altLang="en-US" sz="2000" dirty="0"/>
              <a:t>Make or find a new whole</a:t>
            </a:r>
          </a:p>
        </p:txBody>
      </p:sp>
    </p:spTree>
    <p:extLst>
      <p:ext uri="{BB962C8B-B14F-4D97-AF65-F5344CB8AC3E}">
        <p14:creationId xmlns:p14="http://schemas.microsoft.com/office/powerpoint/2010/main" val="2427697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normAutofit fontScale="90000"/>
          </a:bodyPr>
          <a:lstStyle/>
          <a:p>
            <a:pPr algn="ctr"/>
            <a:r>
              <a:rPr lang="en-US" sz="4000" dirty="0"/>
              <a:t>Piaget’s Theory of Cognitive </a:t>
            </a:r>
            <a:r>
              <a:rPr lang="en-US" sz="4000" dirty="0" smtClean="0"/>
              <a:t>     Development </a:t>
            </a:r>
            <a:r>
              <a:rPr lang="en-US" sz="4000" dirty="0"/>
              <a:t>(cont)</a:t>
            </a:r>
          </a:p>
        </p:txBody>
      </p:sp>
      <p:sp>
        <p:nvSpPr>
          <p:cNvPr id="342019" name="Rectangle 3"/>
          <p:cNvSpPr>
            <a:spLocks noGrp="1" noChangeArrowheads="1"/>
          </p:cNvSpPr>
          <p:nvPr>
            <p:ph type="body" idx="4294967295"/>
          </p:nvPr>
        </p:nvSpPr>
        <p:spPr>
          <a:xfrm>
            <a:off x="457200" y="1646237"/>
            <a:ext cx="8229600" cy="4526280"/>
          </a:xfrm>
          <a:prstGeom prst="rect">
            <a:avLst/>
          </a:prstGeom>
        </p:spPr>
        <p:txBody>
          <a:bodyPr/>
          <a:lstStyle/>
          <a:p>
            <a:r>
              <a:rPr lang="en-US" sz="2800" dirty="0"/>
              <a:t>Constellation of similar schemes at a developmental time point = </a:t>
            </a:r>
            <a:r>
              <a:rPr lang="en-US" sz="2800" i="1" dirty="0"/>
              <a:t>STAGE</a:t>
            </a:r>
          </a:p>
          <a:p>
            <a:endParaRPr lang="en-US" i="1" dirty="0"/>
          </a:p>
          <a:p>
            <a:r>
              <a:rPr lang="en-US" i="1" dirty="0"/>
              <a:t>Sensorimotor (birth – 2 years)</a:t>
            </a:r>
          </a:p>
          <a:p>
            <a:r>
              <a:rPr lang="en-US" i="1" dirty="0"/>
              <a:t>Preoperational (2 – 7 years)</a:t>
            </a:r>
          </a:p>
          <a:p>
            <a:r>
              <a:rPr lang="en-US" i="1" dirty="0"/>
              <a:t>Concrete-Operations (7 – 11 years)</a:t>
            </a:r>
          </a:p>
          <a:p>
            <a:r>
              <a:rPr lang="en-US" i="1" dirty="0"/>
              <a:t>Formal-Operations (11+ years)</a:t>
            </a:r>
          </a:p>
        </p:txBody>
      </p:sp>
    </p:spTree>
    <p:extLst>
      <p:ext uri="{BB962C8B-B14F-4D97-AF65-F5344CB8AC3E}">
        <p14:creationId xmlns:p14="http://schemas.microsoft.com/office/powerpoint/2010/main" val="519235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normAutofit fontScale="90000"/>
          </a:bodyPr>
          <a:lstStyle/>
          <a:p>
            <a:pPr algn="ctr"/>
            <a:r>
              <a:rPr lang="en-US" sz="4000" dirty="0" err="1"/>
              <a:t>Sensorimotor</a:t>
            </a:r>
            <a:r>
              <a:rPr lang="en-US" sz="4000" dirty="0"/>
              <a:t> Stage</a:t>
            </a:r>
            <a:br>
              <a:rPr lang="en-US" sz="4000" dirty="0"/>
            </a:br>
            <a:r>
              <a:rPr lang="en-US" sz="4000" dirty="0"/>
              <a:t>(birth – 2 years)</a:t>
            </a:r>
          </a:p>
        </p:txBody>
      </p:sp>
      <p:sp>
        <p:nvSpPr>
          <p:cNvPr id="347139"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sz="2800" dirty="0" err="1"/>
              <a:t>Sensorimotor</a:t>
            </a:r>
            <a:r>
              <a:rPr lang="en-US" sz="2800" dirty="0"/>
              <a:t> Stage (birth – 2 yrs)</a:t>
            </a:r>
          </a:p>
          <a:p>
            <a:pPr lvl="2"/>
            <a:r>
              <a:rPr lang="en-US" sz="2000" dirty="0"/>
              <a:t>Infants </a:t>
            </a:r>
            <a:r>
              <a:rPr lang="en-US" sz="2000" i="1" dirty="0"/>
              <a:t>think </a:t>
            </a:r>
            <a:r>
              <a:rPr lang="en-US" sz="2000" dirty="0"/>
              <a:t>with their eyes, ears, hands, feet etc.</a:t>
            </a:r>
          </a:p>
          <a:p>
            <a:pPr lvl="2"/>
            <a:r>
              <a:rPr lang="en-US" sz="2000" dirty="0"/>
              <a:t>Action-based learning</a:t>
            </a:r>
          </a:p>
          <a:p>
            <a:pPr lvl="2">
              <a:buFont typeface="Wingdings" pitchFamily="2" charset="2"/>
              <a:buNone/>
            </a:pPr>
            <a:endParaRPr lang="en-US" i="1" dirty="0"/>
          </a:p>
          <a:p>
            <a:r>
              <a:rPr lang="en-US" sz="2800" dirty="0" smtClean="0"/>
              <a:t>6 </a:t>
            </a:r>
            <a:r>
              <a:rPr lang="en-US" sz="2800" dirty="0" err="1" smtClean="0"/>
              <a:t>substages</a:t>
            </a:r>
            <a:r>
              <a:rPr lang="en-US" sz="2800" dirty="0" smtClean="0"/>
              <a:t> of </a:t>
            </a:r>
            <a:r>
              <a:rPr lang="en-US" sz="2800" dirty="0" err="1" smtClean="0"/>
              <a:t>sensorimotor</a:t>
            </a:r>
            <a:r>
              <a:rPr lang="en-US" sz="2800" dirty="0" smtClean="0"/>
              <a:t> stage</a:t>
            </a:r>
          </a:p>
          <a:p>
            <a:pPr lvl="1"/>
            <a:r>
              <a:rPr lang="en-US" dirty="0" smtClean="0"/>
              <a:t>Primary, secondary &amp; tertiary circular reactions</a:t>
            </a:r>
          </a:p>
          <a:p>
            <a:pPr lvl="4"/>
            <a:r>
              <a:rPr lang="en-US" sz="2000" dirty="0" smtClean="0"/>
              <a:t>What changes? How are they different?</a:t>
            </a:r>
          </a:p>
          <a:p>
            <a:pPr lvl="4"/>
            <a:endParaRPr lang="en-US" sz="2800" dirty="0" smtClean="0"/>
          </a:p>
          <a:p>
            <a:r>
              <a:rPr lang="en-US" sz="2800" dirty="0" smtClean="0"/>
              <a:t>Play and imitation</a:t>
            </a:r>
          </a:p>
          <a:p>
            <a:pPr lvl="1"/>
            <a:r>
              <a:rPr lang="en-US" dirty="0" smtClean="0"/>
              <a:t>Relations to schema development?</a:t>
            </a:r>
            <a:endParaRPr lang="en-US" dirty="0"/>
          </a:p>
        </p:txBody>
      </p:sp>
    </p:spTree>
    <p:extLst>
      <p:ext uri="{BB962C8B-B14F-4D97-AF65-F5344CB8AC3E}">
        <p14:creationId xmlns:p14="http://schemas.microsoft.com/office/powerpoint/2010/main" val="2873176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630"/>
          <a:stretch/>
        </p:blipFill>
        <p:spPr bwMode="auto">
          <a:xfrm>
            <a:off x="2362201" y="1524000"/>
            <a:ext cx="4958970" cy="4082837"/>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526676" y="5748618"/>
            <a:ext cx="8101853" cy="41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dirty="0" err="1"/>
              <a:t>Espel</a:t>
            </a:r>
            <a:r>
              <a:rPr lang="en-US" altLang="en-US" sz="1059" dirty="0"/>
              <a:t> EV, Glynn LM, Sandman CA, Davis EP (2014</a:t>
            </a:r>
            <a:r>
              <a:rPr lang="en-US" altLang="en-US" sz="1059" dirty="0" smtClean="0"/>
              <a:t>). </a:t>
            </a:r>
            <a:r>
              <a:rPr lang="en-US" altLang="en-US" sz="1059" dirty="0" err="1"/>
              <a:t>PLoS</a:t>
            </a:r>
            <a:r>
              <a:rPr lang="en-US" altLang="en-US" sz="1059" dirty="0"/>
              <a:t> ONE 9(11): e113758. doi:10.1371/journal.pone.0113758</a:t>
            </a:r>
          </a:p>
          <a:p>
            <a:pPr eaLnBrk="1" hangingPunct="1"/>
            <a:r>
              <a:rPr lang="en-US" altLang="en-US" sz="1059" dirty="0">
                <a:hlinkClick r:id="rId3"/>
              </a:rPr>
              <a:t>http://127.0.0.1:8081/plosone/article?id=info:doi/10.1371/journal.pone.0113758</a:t>
            </a:r>
            <a:endParaRPr lang="en-US" altLang="en-US" sz="1059"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Autofit/>
          </a:bodyPr>
          <a:lstStyle/>
          <a:p>
            <a:r>
              <a:rPr lang="en-US" altLang="en-US" sz="3600" dirty="0"/>
              <a:t>Longer Gestation among </a:t>
            </a:r>
            <a:r>
              <a:rPr lang="en-US" altLang="en-US" sz="3600" dirty="0" smtClean="0"/>
              <a:t>Full Terms </a:t>
            </a:r>
            <a:r>
              <a:rPr lang="en-US" altLang="en-US" sz="3600" dirty="0" smtClean="0">
                <a:sym typeface="Wingdings" panose="05000000000000000000" pitchFamily="2" charset="2"/>
              </a:rPr>
              <a:t> Higher</a:t>
            </a:r>
            <a:r>
              <a:rPr lang="en-US" altLang="en-US" sz="3600" dirty="0" smtClean="0"/>
              <a:t> Cognitive/Motor functioning</a:t>
            </a:r>
            <a:endParaRPr lang="en-US" sz="3600" dirty="0"/>
          </a:p>
        </p:txBody>
      </p:sp>
    </p:spTree>
    <p:extLst>
      <p:ext uri="{BB962C8B-B14F-4D97-AF65-F5344CB8AC3E}">
        <p14:creationId xmlns:p14="http://schemas.microsoft.com/office/powerpoint/2010/main" val="1620779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a:t>Sensorimotor Substages</a:t>
            </a:r>
          </a:p>
        </p:txBody>
      </p:sp>
      <p:graphicFrame>
        <p:nvGraphicFramePr>
          <p:cNvPr id="349187" name="Group 3"/>
          <p:cNvGraphicFramePr>
            <a:graphicFrameLocks noGrp="1"/>
          </p:cNvGraphicFramePr>
          <p:nvPr>
            <p:ph type="tbl" idx="1"/>
            <p:extLst>
              <p:ext uri="{D42A27DB-BD31-4B8C-83A1-F6EECF244321}">
                <p14:modId xmlns:p14="http://schemas.microsoft.com/office/powerpoint/2010/main" val="2978688391"/>
              </p:ext>
            </p:extLst>
          </p:nvPr>
        </p:nvGraphicFramePr>
        <p:xfrm>
          <a:off x="381000" y="1752600"/>
          <a:ext cx="8208963" cy="4453573"/>
        </p:xfrm>
        <a:graphic>
          <a:graphicData uri="http://schemas.openxmlformats.org/drawingml/2006/table">
            <a:tbl>
              <a:tblPr/>
              <a:tblGrid>
                <a:gridCol w="2514600"/>
                <a:gridCol w="1600200"/>
                <a:gridCol w="4094163"/>
              </a:tblGrid>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Reflexive Schemes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rPr>
                        <a:t>Birth –1 month</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rPr>
                        <a:t>Newborn reflexes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Primary Circular Reactions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rPr>
                        <a:t>1 – 4 months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rPr>
                        <a:t>Simple motor habits centered around own body</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charset="0"/>
                        </a:rPr>
                        <a:t>Secondary Circular Reactions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4 – 8 months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rPr>
                        <a:t>Repeat interesting effects in soundings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charset="0"/>
                        </a:rPr>
                        <a:t>Coordination of Secondary Circular Reactions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8 – 12 months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Intentional, goal-directed behavior; object permanence</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r>
              <a:tr h="735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charset="0"/>
                        </a:rPr>
                        <a:t>Tertiary Circular Reactions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rPr>
                        <a:t>12 – 18 months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Explore properties of objects through novel actions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charset="0"/>
                        </a:rPr>
                        <a:t>Mental Representations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rPr>
                        <a:t>12 months – 2 years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Internal depictions of objects or events; deferred imitation</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2"/>
                    </a:solidFill>
                  </a:tcPr>
                </a:tc>
              </a:tr>
            </a:tbl>
          </a:graphicData>
        </a:graphic>
      </p:graphicFrame>
      <p:sp>
        <p:nvSpPr>
          <p:cNvPr id="5" name="Rectangle 4"/>
          <p:cNvSpPr/>
          <p:nvPr/>
        </p:nvSpPr>
        <p:spPr>
          <a:xfrm>
            <a:off x="304800" y="6522674"/>
            <a:ext cx="6858000" cy="276999"/>
          </a:xfrm>
          <a:prstGeom prst="rect">
            <a:avLst/>
          </a:prstGeom>
        </p:spPr>
        <p:txBody>
          <a:bodyPr wrap="square">
            <a:spAutoFit/>
          </a:bodyPr>
          <a:lstStyle/>
          <a:p>
            <a:r>
              <a:rPr lang="en-US" sz="1200" dirty="0">
                <a:hlinkClick r:id="rId3"/>
              </a:rPr>
              <a:t>http://</a:t>
            </a:r>
            <a:r>
              <a:rPr lang="en-US" sz="1200" dirty="0" smtClean="0">
                <a:hlinkClick r:id="rId3"/>
              </a:rPr>
              <a:t>www.youtube.com/watch?v=ue8y-JVhjS0&amp;feature=related</a:t>
            </a:r>
            <a:r>
              <a:rPr lang="en-US" sz="1200" dirty="0" smtClean="0"/>
              <a:t> Object permanence</a:t>
            </a:r>
            <a:endParaRPr lang="en-US" sz="1200" dirty="0"/>
          </a:p>
        </p:txBody>
      </p:sp>
      <p:sp>
        <p:nvSpPr>
          <p:cNvPr id="3" name="Rectangle 2"/>
          <p:cNvSpPr/>
          <p:nvPr/>
        </p:nvSpPr>
        <p:spPr>
          <a:xfrm>
            <a:off x="3297238" y="7788573"/>
            <a:ext cx="4572000" cy="923330"/>
          </a:xfrm>
          <a:prstGeom prst="rect">
            <a:avLst/>
          </a:prstGeom>
        </p:spPr>
        <p:txBody>
          <a:bodyPr>
            <a:spAutoFit/>
          </a:bodyPr>
          <a:lstStyle/>
          <a:p>
            <a:r>
              <a:rPr lang="en-US" dirty="0">
                <a:hlinkClick r:id="rId4"/>
              </a:rPr>
              <a:t>http://www.youtube.com/watch?v=lPJiB-oGMN0&amp;playnext=1&amp;list=PL2DF62A2136D432FE</a:t>
            </a:r>
            <a:r>
              <a:rPr lang="en-US" dirty="0"/>
              <a:t>  link not working </a:t>
            </a:r>
            <a:r>
              <a:rPr lang="en-US" dirty="0" err="1"/>
              <a:t>Rovee</a:t>
            </a:r>
            <a:r>
              <a:rPr lang="en-US" dirty="0"/>
              <a:t>-Collier</a:t>
            </a:r>
            <a:endParaRPr lang="en-US" dirty="0"/>
          </a:p>
        </p:txBody>
      </p:sp>
    </p:spTree>
    <p:extLst>
      <p:ext uri="{BB962C8B-B14F-4D97-AF65-F5344CB8AC3E}">
        <p14:creationId xmlns:p14="http://schemas.microsoft.com/office/powerpoint/2010/main" val="2785656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1CB0D3CB-E13D-43CF-8C10-E8E23B0573E5}" type="slidenum">
              <a:rPr lang="en-US" altLang="en-US" sz="1400">
                <a:solidFill>
                  <a:srgbClr val="000000"/>
                </a:solidFill>
              </a:rPr>
              <a:pPr/>
              <a:t>31</a:t>
            </a:fld>
            <a:endParaRPr lang="en-US" altLang="en-US" sz="1400">
              <a:solidFill>
                <a:srgbClr val="000000"/>
              </a:solidFill>
            </a:endParaRPr>
          </a:p>
        </p:txBody>
      </p:sp>
      <p:sp>
        <p:nvSpPr>
          <p:cNvPr id="37891" name="Rectangle 2"/>
          <p:cNvSpPr>
            <a:spLocks noGrp="1" noChangeArrowheads="1"/>
          </p:cNvSpPr>
          <p:nvPr>
            <p:ph type="title"/>
          </p:nvPr>
        </p:nvSpPr>
        <p:spPr/>
        <p:txBody>
          <a:bodyPr/>
          <a:lstStyle/>
          <a:p>
            <a:r>
              <a:rPr lang="en-US" altLang="en-US" smtClean="0">
                <a:solidFill>
                  <a:schemeClr val="tx1"/>
                </a:solidFill>
              </a:rPr>
              <a:t>Sensorimotor sub-stages</a:t>
            </a:r>
          </a:p>
        </p:txBody>
      </p:sp>
      <p:sp>
        <p:nvSpPr>
          <p:cNvPr id="37892" name="Rectangle 3"/>
          <p:cNvSpPr>
            <a:spLocks noGrp="1" noChangeArrowheads="1"/>
          </p:cNvSpPr>
          <p:nvPr>
            <p:ph type="body" idx="1"/>
          </p:nvPr>
        </p:nvSpPr>
        <p:spPr/>
        <p:txBody>
          <a:bodyPr/>
          <a:lstStyle/>
          <a:p>
            <a:pPr>
              <a:buClr>
                <a:schemeClr val="tx1"/>
              </a:buClr>
              <a:buFont typeface="Monotype Sorts" charset="2"/>
              <a:buNone/>
            </a:pPr>
            <a:r>
              <a:rPr lang="en-US" altLang="en-US" smtClean="0"/>
              <a:t>1.  Reflexive schema</a:t>
            </a:r>
          </a:p>
          <a:p>
            <a:pPr>
              <a:buClr>
                <a:schemeClr val="tx1"/>
              </a:buClr>
              <a:buFont typeface="Monotype Sorts" charset="2"/>
              <a:buNone/>
            </a:pPr>
            <a:r>
              <a:rPr lang="en-US" altLang="en-US" smtClean="0"/>
              <a:t>2.  Primary circular reactions</a:t>
            </a:r>
          </a:p>
          <a:p>
            <a:pPr>
              <a:buClr>
                <a:schemeClr val="tx1"/>
              </a:buClr>
              <a:buFont typeface="Monotype Sorts" charset="2"/>
              <a:buNone/>
            </a:pPr>
            <a:r>
              <a:rPr lang="en-US" altLang="en-US" smtClean="0"/>
              <a:t>3.  Secondary circular reactions</a:t>
            </a:r>
          </a:p>
          <a:p>
            <a:pPr>
              <a:buClr>
                <a:schemeClr val="tx1"/>
              </a:buClr>
              <a:buFont typeface="Monotype Sorts" charset="2"/>
              <a:buNone/>
            </a:pPr>
            <a:r>
              <a:rPr lang="en-US" altLang="en-US" smtClean="0"/>
              <a:t>4.  Coordination of secondary circular reactions </a:t>
            </a:r>
          </a:p>
          <a:p>
            <a:pPr>
              <a:buClr>
                <a:schemeClr val="tx1"/>
              </a:buClr>
              <a:buFont typeface="Monotype Sorts" charset="2"/>
              <a:buNone/>
            </a:pPr>
            <a:r>
              <a:rPr lang="en-US" altLang="en-US" smtClean="0"/>
              <a:t>5.  Tertiary circular reactions</a:t>
            </a:r>
          </a:p>
          <a:p>
            <a:pPr>
              <a:buClr>
                <a:schemeClr val="tx1"/>
              </a:buClr>
              <a:buFont typeface="Monotype Sorts" charset="2"/>
              <a:buNone/>
            </a:pPr>
            <a:r>
              <a:rPr lang="en-US" altLang="en-US" smtClean="0"/>
              <a:t>6.  Mental representation</a:t>
            </a:r>
          </a:p>
        </p:txBody>
      </p:sp>
    </p:spTree>
    <p:extLst>
      <p:ext uri="{BB962C8B-B14F-4D97-AF65-F5344CB8AC3E}">
        <p14:creationId xmlns:p14="http://schemas.microsoft.com/office/powerpoint/2010/main" val="267721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ACF1E1D2-8DCD-4FD4-B6EF-40D5CD180966}" type="slidenum">
              <a:rPr lang="en-US" altLang="en-US" sz="1400">
                <a:solidFill>
                  <a:srgbClr val="000000"/>
                </a:solidFill>
              </a:rPr>
              <a:pPr/>
              <a:t>32</a:t>
            </a:fld>
            <a:endParaRPr lang="en-US" altLang="en-US" sz="1400">
              <a:solidFill>
                <a:srgbClr val="000000"/>
              </a:solidFill>
            </a:endParaRPr>
          </a:p>
        </p:txBody>
      </p:sp>
      <p:sp>
        <p:nvSpPr>
          <p:cNvPr id="38915" name="Rectangle 2"/>
          <p:cNvSpPr>
            <a:spLocks noGrp="1" noChangeArrowheads="1"/>
          </p:cNvSpPr>
          <p:nvPr>
            <p:ph type="title"/>
          </p:nvPr>
        </p:nvSpPr>
        <p:spPr/>
        <p:txBody>
          <a:bodyPr/>
          <a:lstStyle/>
          <a:p>
            <a:r>
              <a:rPr lang="en-US" altLang="en-US" smtClean="0">
                <a:solidFill>
                  <a:schemeClr val="tx1"/>
                </a:solidFill>
              </a:rPr>
              <a:t>*Reflexive schema</a:t>
            </a:r>
          </a:p>
        </p:txBody>
      </p:sp>
      <p:sp>
        <p:nvSpPr>
          <p:cNvPr id="38916" name="Rectangle 3"/>
          <p:cNvSpPr>
            <a:spLocks noGrp="1" noChangeArrowheads="1"/>
          </p:cNvSpPr>
          <p:nvPr>
            <p:ph type="body" idx="1"/>
          </p:nvPr>
        </p:nvSpPr>
        <p:spPr/>
        <p:txBody>
          <a:bodyPr/>
          <a:lstStyle/>
          <a:p>
            <a:r>
              <a:rPr lang="en-US" altLang="en-US" smtClean="0"/>
              <a:t>Birth to 1 month</a:t>
            </a:r>
          </a:p>
          <a:p>
            <a:r>
              <a:rPr lang="en-US" altLang="en-US" smtClean="0"/>
              <a:t>Infant adjusts reflexive behavior in response to different stimuli </a:t>
            </a:r>
          </a:p>
          <a:p>
            <a:r>
              <a:rPr lang="en-US" altLang="en-US" smtClean="0"/>
              <a:t>Reflexes are building blocks of sensorimotor development.  </a:t>
            </a:r>
          </a:p>
          <a:p>
            <a:pPr lvl="1"/>
            <a:r>
              <a:rPr lang="en-US" altLang="en-US" smtClean="0"/>
              <a:t>Transition to more voluntary activity</a:t>
            </a:r>
          </a:p>
          <a:p>
            <a:r>
              <a:rPr lang="en-US" altLang="en-US" smtClean="0"/>
              <a:t>Example: Sucking, grasping.</a:t>
            </a:r>
          </a:p>
          <a:p>
            <a:r>
              <a:rPr lang="en-US" altLang="en-US" smtClean="0"/>
              <a:t>Video?</a:t>
            </a:r>
          </a:p>
        </p:txBody>
      </p:sp>
    </p:spTree>
    <p:extLst>
      <p:ext uri="{BB962C8B-B14F-4D97-AF65-F5344CB8AC3E}">
        <p14:creationId xmlns:p14="http://schemas.microsoft.com/office/powerpoint/2010/main" val="1227052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F46AC936-BAA6-44CE-B18F-E4A756B9110F}" type="slidenum">
              <a:rPr lang="en-US" altLang="en-US" sz="1400">
                <a:solidFill>
                  <a:srgbClr val="000000"/>
                </a:solidFill>
              </a:rPr>
              <a:pPr/>
              <a:t>33</a:t>
            </a:fld>
            <a:endParaRPr lang="en-US" altLang="en-US" sz="1400">
              <a:solidFill>
                <a:srgbClr val="000000"/>
              </a:solidFill>
            </a:endParaRPr>
          </a:p>
        </p:txBody>
      </p:sp>
      <p:sp>
        <p:nvSpPr>
          <p:cNvPr id="39939" name="Rectangle 2"/>
          <p:cNvSpPr>
            <a:spLocks noGrp="1" noChangeArrowheads="1"/>
          </p:cNvSpPr>
          <p:nvPr>
            <p:ph type="title"/>
          </p:nvPr>
        </p:nvSpPr>
        <p:spPr/>
        <p:txBody>
          <a:bodyPr/>
          <a:lstStyle/>
          <a:p>
            <a:r>
              <a:rPr lang="en-US" altLang="en-US" smtClean="0"/>
              <a:t>*Primary circular reactions</a:t>
            </a:r>
          </a:p>
        </p:txBody>
      </p:sp>
      <p:sp>
        <p:nvSpPr>
          <p:cNvPr id="39940" name="Rectangle 3"/>
          <p:cNvSpPr>
            <a:spLocks noGrp="1" noChangeArrowheads="1"/>
          </p:cNvSpPr>
          <p:nvPr>
            <p:ph type="body" idx="1"/>
          </p:nvPr>
        </p:nvSpPr>
        <p:spPr/>
        <p:txBody>
          <a:bodyPr/>
          <a:lstStyle/>
          <a:p>
            <a:r>
              <a:rPr lang="en-US" altLang="en-US" sz="2800" smtClean="0"/>
              <a:t>Primary = self</a:t>
            </a:r>
          </a:p>
          <a:p>
            <a:r>
              <a:rPr lang="en-US" altLang="en-US" sz="2800" smtClean="0"/>
              <a:t>Scheme that is repeated because it is interesting and provides opportunity to explore world </a:t>
            </a:r>
          </a:p>
          <a:p>
            <a:r>
              <a:rPr lang="en-US" altLang="en-US" sz="2800" smtClean="0"/>
              <a:t>Simple motor habits centered around the infant’s own body.</a:t>
            </a:r>
          </a:p>
          <a:p>
            <a:pPr lvl="1"/>
            <a:r>
              <a:rPr lang="en-US" altLang="en-US" sz="2400" smtClean="0"/>
              <a:t>Action and perception joined</a:t>
            </a:r>
          </a:p>
          <a:p>
            <a:pPr lvl="1"/>
            <a:r>
              <a:rPr lang="en-US" altLang="en-US" sz="2400" smtClean="0"/>
              <a:t>sucking fist, watching hand open and close. </a:t>
            </a:r>
          </a:p>
          <a:p>
            <a:pPr lvl="1"/>
            <a:r>
              <a:rPr lang="en-US" altLang="en-US" sz="2400" smtClean="0"/>
              <a:t>More voluntary</a:t>
            </a:r>
          </a:p>
          <a:p>
            <a:r>
              <a:rPr lang="en-US" altLang="en-US" sz="2800" smtClean="0"/>
              <a:t>1-4 months</a:t>
            </a:r>
          </a:p>
        </p:txBody>
      </p:sp>
    </p:spTree>
    <p:extLst>
      <p:ext uri="{BB962C8B-B14F-4D97-AF65-F5344CB8AC3E}">
        <p14:creationId xmlns:p14="http://schemas.microsoft.com/office/powerpoint/2010/main" val="255465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4E71346A-85B8-4109-AAE0-35D7333BC492}" type="slidenum">
              <a:rPr lang="en-US" altLang="en-US" sz="1400">
                <a:solidFill>
                  <a:srgbClr val="000000"/>
                </a:solidFill>
              </a:rPr>
              <a:pPr/>
              <a:t>34</a:t>
            </a:fld>
            <a:endParaRPr lang="en-US" altLang="en-US" sz="1400">
              <a:solidFill>
                <a:srgbClr val="000000"/>
              </a:solidFill>
            </a:endParaRPr>
          </a:p>
        </p:txBody>
      </p:sp>
      <p:sp>
        <p:nvSpPr>
          <p:cNvPr id="40963" name="Rectangle 2"/>
          <p:cNvSpPr>
            <a:spLocks noGrp="1" noChangeArrowheads="1"/>
          </p:cNvSpPr>
          <p:nvPr>
            <p:ph type="title"/>
          </p:nvPr>
        </p:nvSpPr>
        <p:spPr/>
        <p:txBody>
          <a:bodyPr/>
          <a:lstStyle/>
          <a:p>
            <a:r>
              <a:rPr lang="en-US" altLang="en-US" smtClean="0">
                <a:solidFill>
                  <a:schemeClr val="tx1"/>
                </a:solidFill>
              </a:rPr>
              <a:t>*Secondary circular reactions</a:t>
            </a:r>
          </a:p>
        </p:txBody>
      </p:sp>
      <p:sp>
        <p:nvSpPr>
          <p:cNvPr id="40964" name="Rectangle 3"/>
          <p:cNvSpPr>
            <a:spLocks noGrp="1" noChangeArrowheads="1"/>
          </p:cNvSpPr>
          <p:nvPr>
            <p:ph type="body" idx="1"/>
          </p:nvPr>
        </p:nvSpPr>
        <p:spPr/>
        <p:txBody>
          <a:bodyPr/>
          <a:lstStyle/>
          <a:p>
            <a:pPr>
              <a:lnSpc>
                <a:spcPct val="90000"/>
              </a:lnSpc>
            </a:pPr>
            <a:r>
              <a:rPr lang="en-US" altLang="en-US" sz="2800" smtClean="0"/>
              <a:t>Secondary = self + object</a:t>
            </a:r>
          </a:p>
          <a:p>
            <a:pPr>
              <a:lnSpc>
                <a:spcPct val="90000"/>
              </a:lnSpc>
            </a:pPr>
            <a:r>
              <a:rPr lang="en-US" altLang="en-US" sz="2800" smtClean="0"/>
              <a:t>Activation of schemes resulting in a specific desired outcome</a:t>
            </a:r>
          </a:p>
          <a:p>
            <a:pPr>
              <a:lnSpc>
                <a:spcPct val="90000"/>
              </a:lnSpc>
            </a:pPr>
            <a:r>
              <a:rPr lang="en-US" altLang="en-US" sz="2800" smtClean="0"/>
              <a:t>Actions aimed at repeating interesting effects in the surrounding world.  </a:t>
            </a:r>
          </a:p>
          <a:p>
            <a:pPr lvl="1">
              <a:lnSpc>
                <a:spcPct val="90000"/>
              </a:lnSpc>
            </a:pPr>
            <a:r>
              <a:rPr lang="en-US" altLang="en-US" sz="2400" smtClean="0"/>
              <a:t>intentionally hitting a mobile.</a:t>
            </a:r>
          </a:p>
          <a:p>
            <a:pPr lvl="1">
              <a:lnSpc>
                <a:spcPct val="90000"/>
              </a:lnSpc>
            </a:pPr>
            <a:r>
              <a:rPr lang="en-US" altLang="en-US" sz="2400" smtClean="0"/>
              <a:t>Actions with objects enabled by motor developments:  </a:t>
            </a:r>
          </a:p>
          <a:p>
            <a:pPr lvl="2">
              <a:lnSpc>
                <a:spcPct val="90000"/>
              </a:lnSpc>
            </a:pPr>
            <a:r>
              <a:rPr lang="en-US" altLang="en-US" sz="2000" smtClean="0"/>
              <a:t>sitting up, reaching, grasping.</a:t>
            </a:r>
          </a:p>
          <a:p>
            <a:pPr>
              <a:lnSpc>
                <a:spcPct val="90000"/>
              </a:lnSpc>
            </a:pPr>
            <a:r>
              <a:rPr lang="en-US" altLang="en-US" sz="2800" smtClean="0"/>
              <a:t>4-8 months</a:t>
            </a:r>
          </a:p>
          <a:p>
            <a:pPr lvl="1">
              <a:lnSpc>
                <a:spcPct val="90000"/>
              </a:lnSpc>
            </a:pPr>
            <a:r>
              <a:rPr lang="en-US" altLang="en-US" sz="2400" smtClean="0">
                <a:hlinkClick r:id="rId3" action="ppaction://hlinkfile"/>
              </a:rPr>
              <a:t>Rob0006 video</a:t>
            </a:r>
            <a:endParaRPr lang="en-US" altLang="en-US" sz="2400" smtClean="0"/>
          </a:p>
          <a:p>
            <a:pPr lvl="1">
              <a:lnSpc>
                <a:spcPct val="90000"/>
              </a:lnSpc>
            </a:pPr>
            <a:endParaRPr lang="en-US" altLang="en-US" sz="2400" smtClean="0"/>
          </a:p>
        </p:txBody>
      </p:sp>
    </p:spTree>
    <p:extLst>
      <p:ext uri="{BB962C8B-B14F-4D97-AF65-F5344CB8AC3E}">
        <p14:creationId xmlns:p14="http://schemas.microsoft.com/office/powerpoint/2010/main" val="420359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E6C6118F-1DE4-425D-AEE8-E3FEC11D0E1A}" type="slidenum">
              <a:rPr lang="en-US" altLang="en-US" sz="1400">
                <a:solidFill>
                  <a:srgbClr val="000000"/>
                </a:solidFill>
              </a:rPr>
              <a:pPr/>
              <a:t>35</a:t>
            </a:fld>
            <a:endParaRPr lang="en-US" altLang="en-US" sz="1400">
              <a:solidFill>
                <a:srgbClr val="000000"/>
              </a:solidFill>
            </a:endParaRPr>
          </a:p>
        </p:txBody>
      </p:sp>
      <p:sp>
        <p:nvSpPr>
          <p:cNvPr id="41987" name="Rectangle 2"/>
          <p:cNvSpPr>
            <a:spLocks noGrp="1" noChangeArrowheads="1"/>
          </p:cNvSpPr>
          <p:nvPr>
            <p:ph type="title"/>
          </p:nvPr>
        </p:nvSpPr>
        <p:spPr/>
        <p:txBody>
          <a:bodyPr/>
          <a:lstStyle/>
          <a:p>
            <a:r>
              <a:rPr lang="en-US" altLang="en-US" smtClean="0">
                <a:solidFill>
                  <a:schemeClr val="tx1"/>
                </a:solidFill>
              </a:rPr>
              <a:t>*Coordination of secondary circular reactions</a:t>
            </a:r>
          </a:p>
        </p:txBody>
      </p:sp>
      <p:sp>
        <p:nvSpPr>
          <p:cNvPr id="41988" name="Rectangle 3"/>
          <p:cNvSpPr>
            <a:spLocks noGrp="1" noChangeArrowheads="1"/>
          </p:cNvSpPr>
          <p:nvPr>
            <p:ph type="body" idx="1"/>
          </p:nvPr>
        </p:nvSpPr>
        <p:spPr/>
        <p:txBody>
          <a:bodyPr/>
          <a:lstStyle/>
          <a:p>
            <a:pPr>
              <a:lnSpc>
                <a:spcPct val="90000"/>
              </a:lnSpc>
            </a:pPr>
            <a:r>
              <a:rPr lang="en-US" altLang="en-US" sz="2800" smtClean="0"/>
              <a:t>Means-end behavior</a:t>
            </a:r>
          </a:p>
          <a:p>
            <a:pPr>
              <a:lnSpc>
                <a:spcPct val="90000"/>
              </a:lnSpc>
            </a:pPr>
            <a:r>
              <a:rPr lang="en-US" altLang="en-US" sz="2800" smtClean="0"/>
              <a:t>Coordination of secondary circular reactions into new and more complex action sequences.</a:t>
            </a:r>
          </a:p>
          <a:p>
            <a:pPr lvl="1">
              <a:lnSpc>
                <a:spcPct val="90000"/>
              </a:lnSpc>
            </a:pPr>
            <a:r>
              <a:rPr lang="en-US" altLang="en-US" sz="2400" smtClean="0"/>
              <a:t>Moving aside an obstacle in order to retrieve a visible object.  </a:t>
            </a:r>
          </a:p>
          <a:p>
            <a:pPr lvl="1">
              <a:lnSpc>
                <a:spcPct val="90000"/>
              </a:lnSpc>
            </a:pPr>
            <a:r>
              <a:rPr lang="en-US" altLang="en-US" sz="2400" smtClean="0"/>
              <a:t>Combines swiping with reaching-grasping.  </a:t>
            </a:r>
          </a:p>
          <a:p>
            <a:pPr>
              <a:lnSpc>
                <a:spcPct val="90000"/>
              </a:lnSpc>
            </a:pPr>
            <a:r>
              <a:rPr lang="en-US" altLang="en-US" sz="2800" i="1" smtClean="0"/>
              <a:t>Intentional, goal-directed behavior</a:t>
            </a:r>
            <a:r>
              <a:rPr lang="en-US" altLang="en-US" sz="2800" smtClean="0"/>
              <a:t> begins.  </a:t>
            </a:r>
          </a:p>
          <a:p>
            <a:pPr lvl="1">
              <a:lnSpc>
                <a:spcPct val="90000"/>
              </a:lnSpc>
            </a:pPr>
            <a:r>
              <a:rPr lang="en-US" altLang="en-US" sz="2400" smtClean="0"/>
              <a:t>Prior to this stage, actions that led to new schema first occurred by chance.  Now infants have mastered enough schema to solve problems deliberately. </a:t>
            </a:r>
          </a:p>
          <a:p>
            <a:pPr>
              <a:lnSpc>
                <a:spcPct val="90000"/>
              </a:lnSpc>
            </a:pPr>
            <a:r>
              <a:rPr lang="en-US" altLang="en-US" sz="2800" smtClean="0"/>
              <a:t>8-12 months</a:t>
            </a:r>
          </a:p>
        </p:txBody>
      </p:sp>
    </p:spTree>
    <p:extLst>
      <p:ext uri="{BB962C8B-B14F-4D97-AF65-F5344CB8AC3E}">
        <p14:creationId xmlns:p14="http://schemas.microsoft.com/office/powerpoint/2010/main" val="343905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C0B43F31-25B7-4A80-88EA-6CBCD5D6D844}" type="slidenum">
              <a:rPr lang="en-US" altLang="en-US" sz="1400">
                <a:solidFill>
                  <a:srgbClr val="000000"/>
                </a:solidFill>
              </a:rPr>
              <a:pPr/>
              <a:t>36</a:t>
            </a:fld>
            <a:endParaRPr lang="en-US" altLang="en-US" sz="1400">
              <a:solidFill>
                <a:srgbClr val="000000"/>
              </a:solidFill>
            </a:endParaRPr>
          </a:p>
        </p:txBody>
      </p:sp>
      <p:sp>
        <p:nvSpPr>
          <p:cNvPr id="43011" name="Rectangle 2"/>
          <p:cNvSpPr>
            <a:spLocks noGrp="1" noChangeArrowheads="1"/>
          </p:cNvSpPr>
          <p:nvPr>
            <p:ph type="title"/>
          </p:nvPr>
        </p:nvSpPr>
        <p:spPr/>
        <p:txBody>
          <a:bodyPr/>
          <a:lstStyle/>
          <a:p>
            <a:r>
              <a:rPr lang="en-US" altLang="en-US" smtClean="0">
                <a:solidFill>
                  <a:schemeClr val="tx1"/>
                </a:solidFill>
              </a:rPr>
              <a:t>*Tertiary circular reactions</a:t>
            </a:r>
          </a:p>
        </p:txBody>
      </p:sp>
      <p:sp>
        <p:nvSpPr>
          <p:cNvPr id="43012" name="Rectangle 3"/>
          <p:cNvSpPr>
            <a:spLocks noGrp="1" noChangeArrowheads="1"/>
          </p:cNvSpPr>
          <p:nvPr>
            <p:ph type="body" idx="1"/>
          </p:nvPr>
        </p:nvSpPr>
        <p:spPr/>
        <p:txBody>
          <a:bodyPr/>
          <a:lstStyle/>
          <a:p>
            <a:pPr>
              <a:lnSpc>
                <a:spcPct val="90000"/>
              </a:lnSpc>
            </a:pPr>
            <a:r>
              <a:rPr lang="en-US" altLang="en-US" sz="2800" smtClean="0"/>
              <a:t>Tertiary = repetition of action with variation</a:t>
            </a:r>
          </a:p>
          <a:p>
            <a:pPr>
              <a:lnSpc>
                <a:spcPct val="90000"/>
              </a:lnSpc>
            </a:pPr>
            <a:r>
              <a:rPr lang="en-US" altLang="en-US" sz="2800" smtClean="0"/>
              <a:t>Two or more schema are combined to produce novelty and exploration (e.g., trial and error)</a:t>
            </a:r>
          </a:p>
          <a:p>
            <a:pPr>
              <a:lnSpc>
                <a:spcPct val="90000"/>
              </a:lnSpc>
            </a:pPr>
            <a:r>
              <a:rPr lang="en-US" altLang="en-US" sz="2800" i="1" smtClean="0"/>
              <a:t>Infants are no longer limited to previously mastered schema.</a:t>
            </a:r>
          </a:p>
          <a:p>
            <a:pPr>
              <a:lnSpc>
                <a:spcPct val="90000"/>
              </a:lnSpc>
            </a:pPr>
            <a:r>
              <a:rPr lang="en-US" altLang="en-US" sz="2800" smtClean="0"/>
              <a:t>They are now able to alter prior schema to suit a particular situation. </a:t>
            </a:r>
          </a:p>
          <a:p>
            <a:pPr lvl="1">
              <a:lnSpc>
                <a:spcPct val="90000"/>
              </a:lnSpc>
            </a:pPr>
            <a:r>
              <a:rPr lang="en-US" altLang="en-US" sz="2400" smtClean="0"/>
              <a:t>Using trial-and-error to retrieve a toy with a stick.   </a:t>
            </a:r>
          </a:p>
          <a:p>
            <a:pPr>
              <a:lnSpc>
                <a:spcPct val="90000"/>
              </a:lnSpc>
            </a:pPr>
            <a:r>
              <a:rPr lang="en-US" altLang="en-US" sz="2800" smtClean="0"/>
              <a:t>12-18 months</a:t>
            </a:r>
          </a:p>
          <a:p>
            <a:pPr lvl="1">
              <a:lnSpc>
                <a:spcPct val="90000"/>
              </a:lnSpc>
            </a:pPr>
            <a:r>
              <a:rPr lang="en-US" altLang="en-US" sz="2400" smtClean="0"/>
              <a:t>video</a:t>
            </a:r>
          </a:p>
        </p:txBody>
      </p:sp>
    </p:spTree>
    <p:extLst>
      <p:ext uri="{BB962C8B-B14F-4D97-AF65-F5344CB8AC3E}">
        <p14:creationId xmlns:p14="http://schemas.microsoft.com/office/powerpoint/2010/main" val="366336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Piaget. The origins of intelligence </a:t>
            </a:r>
            <a:r>
              <a:rPr lang="en-US" smtClean="0"/>
              <a:t>in children.</a:t>
            </a:r>
            <a:endParaRPr lang="en-US"/>
          </a:p>
        </p:txBody>
      </p:sp>
      <p:sp>
        <p:nvSpPr>
          <p:cNvPr id="5" name="Content Placeholder 4"/>
          <p:cNvSpPr>
            <a:spLocks noGrp="1"/>
          </p:cNvSpPr>
          <p:nvPr>
            <p:ph idx="1"/>
          </p:nvPr>
        </p:nvSpPr>
        <p:spPr/>
        <p:txBody>
          <a:bodyPr>
            <a:normAutofit fontScale="62500" lnSpcReduction="20000"/>
          </a:bodyPr>
          <a:lstStyle/>
          <a:p>
            <a:r>
              <a:rPr lang="en-US" dirty="0"/>
              <a:t>At 1;4 (5) Laurent is seated before a table and I place a bread crust in front of him, out of reach. Also, to the right of the child I place a stick about 25 cm. long. </a:t>
            </a:r>
            <a:r>
              <a:rPr lang="en-US" dirty="0" smtClean="0"/>
              <a:t>At </a:t>
            </a:r>
            <a:r>
              <a:rPr lang="en-US" dirty="0"/>
              <a:t>first Laurent tries to grasp the bread without paying attention to the instrument, and then he gives up. I then put the stick between him and the bread; it does not touch the objective but nevertheless carries with it an undeniable visual suggestion. </a:t>
            </a:r>
            <a:endParaRPr lang="en-US" dirty="0" smtClean="0"/>
          </a:p>
          <a:p>
            <a:r>
              <a:rPr lang="en-US" dirty="0" smtClean="0"/>
              <a:t>Laurent </a:t>
            </a:r>
            <a:r>
              <a:rPr lang="en-US" dirty="0"/>
              <a:t>again looks at the bread, without moving, looks very briefly at the stick, then suddenly grasps it and directs it toward the bread. But he grasped it toward the middle and not at one of its ends so that it is too short to attain the objective. </a:t>
            </a:r>
            <a:endParaRPr lang="en-US" dirty="0" smtClean="0"/>
          </a:p>
          <a:p>
            <a:r>
              <a:rPr lang="en-US" dirty="0" smtClean="0"/>
              <a:t>Laurent </a:t>
            </a:r>
            <a:r>
              <a:rPr lang="en-US" dirty="0"/>
              <a:t>then puts it down and resumes stretching out his hand toward the bread. Then, without spending much time on this movement, he takes up the stick again, this time at one of its ends (chance or intention?), and draws the bread to him. He begins by simply touching it, as though contact of the stick with the objective were sufficient to set the latter in motion, but after one or two seconds at most he pushes the crust with real intention. He displaces it gently to the right, then draws it to him without difficulty. Two successive attempts yield the same result.</a:t>
            </a:r>
          </a:p>
        </p:txBody>
      </p:sp>
    </p:spTree>
    <p:extLst>
      <p:ext uri="{BB962C8B-B14F-4D97-AF65-F5344CB8AC3E}">
        <p14:creationId xmlns:p14="http://schemas.microsoft.com/office/powerpoint/2010/main" val="85632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title"/>
          </p:nvPr>
        </p:nvSpPr>
        <p:spPr/>
        <p:txBody>
          <a:bodyPr>
            <a:normAutofit/>
          </a:bodyPr>
          <a:lstStyle/>
          <a:p>
            <a:r>
              <a:rPr lang="en-US" altLang="en-US" dirty="0" smtClean="0"/>
              <a:t>Back to the future</a:t>
            </a:r>
          </a:p>
        </p:txBody>
      </p:sp>
      <p:sp>
        <p:nvSpPr>
          <p:cNvPr id="55299" name="Rectangle 7"/>
          <p:cNvSpPr>
            <a:spLocks noGrp="1" noChangeArrowheads="1"/>
          </p:cNvSpPr>
          <p:nvPr>
            <p:ph sz="half" idx="1"/>
          </p:nvPr>
        </p:nvSpPr>
        <p:spPr/>
        <p:txBody>
          <a:bodyPr>
            <a:normAutofit lnSpcReduction="10000"/>
          </a:bodyPr>
          <a:lstStyle/>
          <a:p>
            <a:r>
              <a:rPr lang="en-US" altLang="en-US" dirty="0" smtClean="0"/>
              <a:t>Another test of object permanence</a:t>
            </a:r>
          </a:p>
          <a:p>
            <a:r>
              <a:rPr lang="en-US" altLang="en-US" dirty="0" smtClean="0"/>
              <a:t>Drawbridge experiment </a:t>
            </a:r>
          </a:p>
          <a:p>
            <a:pPr lvl="1"/>
            <a:r>
              <a:rPr lang="en-US" altLang="en-US" dirty="0" smtClean="0"/>
              <a:t>4.5, 5.5, and most 3.5 month olds look longer at impossible event, suggesting they believe the “object” “behind” the drawbridge should really be there. </a:t>
            </a:r>
          </a:p>
          <a:p>
            <a:pPr lvl="2"/>
            <a:r>
              <a:rPr lang="en-US" altLang="en-US" dirty="0" err="1" smtClean="0"/>
              <a:t>Baillargeon</a:t>
            </a:r>
            <a:r>
              <a:rPr lang="en-US" altLang="en-US" dirty="0" smtClean="0"/>
              <a:t> et al. (1985) </a:t>
            </a:r>
          </a:p>
        </p:txBody>
      </p:sp>
      <p:sp>
        <p:nvSpPr>
          <p:cNvPr id="55300" name="Content Placeholder 7"/>
          <p:cNvSpPr>
            <a:spLocks noGrp="1"/>
          </p:cNvSpPr>
          <p:nvPr>
            <p:ph sz="half" idx="2"/>
          </p:nvPr>
        </p:nvSpPr>
        <p:spPr>
          <a:xfrm>
            <a:off x="4154910" y="5638800"/>
            <a:ext cx="4038600" cy="4623816"/>
          </a:xfrm>
        </p:spPr>
        <p:txBody>
          <a:bodyPr>
            <a:normAutofit lnSpcReduction="10000"/>
          </a:bodyPr>
          <a:lstStyle/>
          <a:p>
            <a:r>
              <a:rPr lang="en-US" altLang="en-US" sz="2000" dirty="0" err="1" smtClean="0">
                <a:hlinkClick r:id="rId3" action="ppaction://hlinkfile"/>
              </a:rPr>
              <a:t>Baillargeon</a:t>
            </a:r>
            <a:r>
              <a:rPr lang="en-US" altLang="en-US" sz="2000" dirty="0" smtClean="0">
                <a:hlinkClick r:id="rId3" action="ppaction://hlinkfile"/>
              </a:rPr>
              <a:t> internal video</a:t>
            </a:r>
            <a:r>
              <a:rPr lang="en-US" altLang="en-US" sz="2000" dirty="0" smtClean="0"/>
              <a:t> (DVD</a:t>
            </a:r>
            <a:endParaRPr lang="en-US" altLang="en-US" sz="2400" dirty="0" smtClean="0"/>
          </a:p>
          <a:p>
            <a:pPr lvl="1"/>
            <a:r>
              <a:rPr lang="en-US" altLang="en-US" sz="1600" dirty="0" smtClean="0"/>
              <a:t>Different solid object from 1:30. </a:t>
            </a:r>
            <a:r>
              <a:rPr lang="en-US" altLang="en-US" sz="1600" dirty="0" smtClean="0">
                <a:hlinkClick r:id="rId4"/>
              </a:rPr>
              <a:t>https</a:t>
            </a:r>
            <a:r>
              <a:rPr lang="en-US" altLang="en-US" sz="1600" dirty="0">
                <a:hlinkClick r:id="rId4"/>
              </a:rPr>
              <a:t>://</a:t>
            </a:r>
            <a:r>
              <a:rPr lang="en-US" altLang="en-US" sz="1600" dirty="0" smtClean="0">
                <a:hlinkClick r:id="rId4"/>
              </a:rPr>
              <a:t>www.youtube.com/watch?v=hwgo2O5Vk_g</a:t>
            </a:r>
            <a:endParaRPr lang="en-US" altLang="en-US" sz="1600" dirty="0" smtClean="0"/>
          </a:p>
          <a:p>
            <a:pPr lvl="1"/>
            <a:endParaRPr lang="en-US" altLang="en-US" dirty="0" smtClean="0"/>
          </a:p>
          <a:p>
            <a:endParaRPr lang="en-US" altLang="en-US" dirty="0" smtClean="0"/>
          </a:p>
        </p:txBody>
      </p:sp>
      <p:sp>
        <p:nvSpPr>
          <p:cNvPr id="553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2132C91C-6B11-4E3D-A238-A326BA87DD03}" type="slidenum">
              <a:rPr lang="en-US" altLang="en-US" sz="1400"/>
              <a:pPr/>
              <a:t>38</a:t>
            </a:fld>
            <a:endParaRPr lang="en-US" altLang="en-US" sz="1400"/>
          </a:p>
        </p:txBody>
      </p:sp>
      <p:sp>
        <p:nvSpPr>
          <p:cNvPr id="55302" name="Slide Number Placeholder 3"/>
          <p:cNvSpPr txBox="1">
            <a:spLocks/>
          </p:cNvSpPr>
          <p:nvPr/>
        </p:nvSpPr>
        <p:spPr bwMode="auto">
          <a:xfrm>
            <a:off x="6858000" y="63230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a:fld id="{72D7BBBC-09B6-4A6B-AB5E-8B2A5ACFBB6B}" type="slidenum">
              <a:rPr lang="en-US" altLang="en-US" sz="1400"/>
              <a:pPr algn="r"/>
              <a:t>38</a:t>
            </a:fld>
            <a:endParaRPr lang="en-US" altLang="en-US" sz="1400"/>
          </a:p>
        </p:txBody>
      </p:sp>
      <p:pic>
        <p:nvPicPr>
          <p:cNvPr id="553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09800"/>
            <a:ext cx="1931988"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63143" y="1557448"/>
            <a:ext cx="4572000" cy="646331"/>
          </a:xfrm>
          <a:prstGeom prst="rect">
            <a:avLst/>
          </a:prstGeom>
        </p:spPr>
        <p:txBody>
          <a:bodyPr>
            <a:spAutoFit/>
          </a:bodyPr>
          <a:lstStyle/>
          <a:p>
            <a:r>
              <a:rPr lang="en-US" altLang="en-US" dirty="0"/>
              <a:t>Habituation suggests some knowledge of invisible objects</a:t>
            </a:r>
            <a:endParaRPr lang="en-US" dirty="0"/>
          </a:p>
        </p:txBody>
      </p:sp>
    </p:spTree>
    <p:extLst>
      <p:ext uri="{BB962C8B-B14F-4D97-AF65-F5344CB8AC3E}">
        <p14:creationId xmlns:p14="http://schemas.microsoft.com/office/powerpoint/2010/main" val="3808276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6B3E5A82-C58C-431F-BB6E-E222158DAB20}" type="slidenum">
              <a:rPr lang="en-US" altLang="en-US" sz="1400"/>
              <a:pPr/>
              <a:t>39</a:t>
            </a:fld>
            <a:endParaRPr lang="en-US" altLang="en-US" sz="1400"/>
          </a:p>
        </p:txBody>
      </p:sp>
      <p:sp>
        <p:nvSpPr>
          <p:cNvPr id="56323" name="Rectangle 2"/>
          <p:cNvSpPr>
            <a:spLocks noGrp="1" noChangeArrowheads="1"/>
          </p:cNvSpPr>
          <p:nvPr>
            <p:ph type="title"/>
          </p:nvPr>
        </p:nvSpPr>
        <p:spPr/>
        <p:txBody>
          <a:bodyPr>
            <a:normAutofit fontScale="90000"/>
          </a:bodyPr>
          <a:lstStyle/>
          <a:p>
            <a:r>
              <a:rPr lang="en-US" altLang="en-US" smtClean="0">
                <a:cs typeface="Arial" panose="020B0604020202020204" pitchFamily="34" charset="0"/>
              </a:rPr>
              <a:t>Does baby know where object is?</a:t>
            </a:r>
            <a:endParaRPr lang="en-US" altLang="en-US" smtClean="0"/>
          </a:p>
        </p:txBody>
      </p:sp>
      <p:sp>
        <p:nvSpPr>
          <p:cNvPr id="56324" name="Rectangle 3"/>
          <p:cNvSpPr>
            <a:spLocks noGrp="1" noChangeArrowheads="1"/>
          </p:cNvSpPr>
          <p:nvPr>
            <p:ph type="body" idx="1"/>
          </p:nvPr>
        </p:nvSpPr>
        <p:spPr>
          <a:xfrm>
            <a:off x="914400" y="1752600"/>
            <a:ext cx="7696200" cy="4343400"/>
          </a:xfrm>
        </p:spPr>
        <p:txBody>
          <a:bodyPr>
            <a:normAutofit/>
          </a:bodyPr>
          <a:lstStyle/>
          <a:p>
            <a:r>
              <a:rPr lang="en-US" altLang="en-US" dirty="0" smtClean="0">
                <a:cs typeface="Arial" panose="020B0604020202020204" pitchFamily="34" charset="0"/>
              </a:rPr>
              <a:t>Object search (</a:t>
            </a:r>
            <a:r>
              <a:rPr lang="en-US" altLang="en-US" dirty="0" err="1" smtClean="0">
                <a:cs typeface="Arial" panose="020B0604020202020204" pitchFamily="34" charset="0"/>
              </a:rPr>
              <a:t>A_not_B</a:t>
            </a:r>
            <a:r>
              <a:rPr lang="en-US" altLang="en-US" dirty="0" smtClean="0">
                <a:cs typeface="Arial" panose="020B0604020202020204" pitchFamily="34" charset="0"/>
              </a:rPr>
              <a:t>) says no</a:t>
            </a:r>
          </a:p>
          <a:p>
            <a:pPr lvl="1"/>
            <a:r>
              <a:rPr lang="en-US" altLang="en-US" dirty="0" smtClean="0">
                <a:cs typeface="Arial" panose="020B0604020202020204" pitchFamily="34" charset="0"/>
              </a:rPr>
              <a:t>Baby searches in first location</a:t>
            </a:r>
          </a:p>
          <a:p>
            <a:pPr lvl="2"/>
            <a:r>
              <a:rPr lang="en-US" altLang="en-US" sz="1800" dirty="0" smtClean="0">
                <a:solidFill>
                  <a:srgbClr val="000000"/>
                </a:solidFill>
                <a:hlinkClick r:id="rId3"/>
              </a:rPr>
              <a:t>http://www.youtube.com/watch?v=jZDtfnRB-jI&amp;feature=related</a:t>
            </a:r>
            <a:r>
              <a:rPr lang="en-US" altLang="en-US" sz="1800" dirty="0" smtClean="0">
                <a:solidFill>
                  <a:srgbClr val="000000"/>
                </a:solidFill>
              </a:rPr>
              <a:t> </a:t>
            </a:r>
            <a:r>
              <a:rPr lang="en-US" altLang="en-US" sz="1800" dirty="0">
                <a:hlinkClick r:id="rId4"/>
              </a:rPr>
              <a:t>http://www.youtube.com/watch?v=lhHkJ3InQOE&amp;feature=related</a:t>
            </a:r>
            <a:r>
              <a:rPr lang="en-US" altLang="en-US" sz="1800" dirty="0"/>
              <a:t> </a:t>
            </a:r>
            <a:endParaRPr lang="en-US" altLang="en-US" sz="2000" dirty="0"/>
          </a:p>
          <a:p>
            <a:r>
              <a:rPr lang="en-US" altLang="en-US" dirty="0" smtClean="0">
                <a:cs typeface="Arial" panose="020B0604020202020204" pitchFamily="34" charset="0"/>
              </a:rPr>
              <a:t>Drawbridge </a:t>
            </a:r>
            <a:r>
              <a:rPr lang="en-US" altLang="en-US" dirty="0" smtClean="0">
                <a:cs typeface="Arial" panose="020B0604020202020204" pitchFamily="34" charset="0"/>
              </a:rPr>
              <a:t>experiment says yes</a:t>
            </a:r>
          </a:p>
          <a:p>
            <a:pPr lvl="1"/>
            <a:r>
              <a:rPr lang="en-US" altLang="en-US" dirty="0" smtClean="0">
                <a:cs typeface="Arial" panose="020B0604020202020204" pitchFamily="34" charset="0"/>
              </a:rPr>
              <a:t>Infants look longer at impossible event</a:t>
            </a:r>
          </a:p>
          <a:p>
            <a:r>
              <a:rPr lang="en-US" altLang="en-US" dirty="0" smtClean="0">
                <a:cs typeface="Arial" panose="020B0604020202020204" pitchFamily="34" charset="0"/>
              </a:rPr>
              <a:t>How can this be</a:t>
            </a:r>
            <a:r>
              <a:rPr lang="en-US" altLang="en-US" dirty="0" smtClean="0">
                <a:cs typeface="Arial" panose="020B0604020202020204" pitchFamily="34" charset="0"/>
              </a:rPr>
              <a:t>?</a:t>
            </a:r>
          </a:p>
          <a:p>
            <a:endParaRPr lang="en-US" altLang="en-US" dirty="0" smtClean="0">
              <a:cs typeface="Arial" panose="020B0604020202020204" pitchFamily="34" charset="0"/>
            </a:endParaRPr>
          </a:p>
          <a:p>
            <a:endParaRPr lang="en-US" altLang="en-US" dirty="0" smtClean="0"/>
          </a:p>
        </p:txBody>
      </p:sp>
    </p:spTree>
    <p:extLst>
      <p:ext uri="{BB962C8B-B14F-4D97-AF65-F5344CB8AC3E}">
        <p14:creationId xmlns:p14="http://schemas.microsoft.com/office/powerpoint/2010/main" val="3621561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B63189E4-1A54-4283-9B31-DA4F3B654858}" type="slidenum">
              <a:rPr lang="en-US" altLang="en-US" sz="1400" smtClean="0"/>
              <a:pPr/>
              <a:t>4</a:t>
            </a:fld>
            <a:endParaRPr lang="en-US" altLang="en-US" sz="1400" smtClean="0"/>
          </a:p>
        </p:txBody>
      </p:sp>
      <p:sp>
        <p:nvSpPr>
          <p:cNvPr id="11267" name="Rectangle 2"/>
          <p:cNvSpPr>
            <a:spLocks noGrp="1" noChangeArrowheads="1"/>
          </p:cNvSpPr>
          <p:nvPr>
            <p:ph type="title"/>
          </p:nvPr>
        </p:nvSpPr>
        <p:spPr/>
        <p:txBody>
          <a:bodyPr>
            <a:normAutofit fontScale="90000"/>
          </a:bodyPr>
          <a:lstStyle/>
          <a:p>
            <a:r>
              <a:rPr lang="en-US" altLang="en-US" dirty="0" smtClean="0"/>
              <a:t>Fundamental question:</a:t>
            </a:r>
            <a:br>
              <a:rPr lang="en-US" altLang="en-US" dirty="0" smtClean="0"/>
            </a:br>
            <a:r>
              <a:rPr lang="en-US" altLang="en-US" dirty="0" smtClean="0"/>
              <a:t>How do children know?</a:t>
            </a:r>
          </a:p>
        </p:txBody>
      </p:sp>
      <p:sp>
        <p:nvSpPr>
          <p:cNvPr id="11268" name="Rectangle 3"/>
          <p:cNvSpPr>
            <a:spLocks noGrp="1" noChangeArrowheads="1"/>
          </p:cNvSpPr>
          <p:nvPr>
            <p:ph type="body" idx="1"/>
          </p:nvPr>
        </p:nvSpPr>
        <p:spPr/>
        <p:txBody>
          <a:bodyPr/>
          <a:lstStyle/>
          <a:p>
            <a:pPr>
              <a:lnSpc>
                <a:spcPct val="90000"/>
              </a:lnSpc>
            </a:pPr>
            <a:r>
              <a:rPr lang="en-US" altLang="en-US" sz="2800" dirty="0" smtClean="0"/>
              <a:t>Infants have innate knowledge of essential properties of world</a:t>
            </a:r>
          </a:p>
          <a:p>
            <a:pPr lvl="1">
              <a:lnSpc>
                <a:spcPct val="90000"/>
              </a:lnSpc>
            </a:pPr>
            <a:r>
              <a:rPr lang="en-US" altLang="en-US" sz="2400" dirty="0" smtClean="0"/>
              <a:t>Nativist account: </a:t>
            </a:r>
            <a:r>
              <a:rPr lang="en-US" altLang="en-US" sz="2400" dirty="0" smtClean="0">
                <a:cs typeface="Arial" charset="0"/>
              </a:rPr>
              <a:t>the mind produces ideas that are not derived from external sources</a:t>
            </a:r>
          </a:p>
          <a:p>
            <a:pPr lvl="2">
              <a:lnSpc>
                <a:spcPct val="90000"/>
              </a:lnSpc>
            </a:pPr>
            <a:r>
              <a:rPr lang="en-US" altLang="en-US" sz="2000" dirty="0" smtClean="0">
                <a:cs typeface="Times New Roman" charset="0"/>
              </a:rPr>
              <a:t>Infants have an inborn conception of what objects are</a:t>
            </a:r>
          </a:p>
          <a:p>
            <a:pPr>
              <a:lnSpc>
                <a:spcPct val="90000"/>
              </a:lnSpc>
            </a:pPr>
            <a:r>
              <a:rPr lang="en-US" altLang="en-US" sz="2800" dirty="0" smtClean="0"/>
              <a:t>Infants must construct knowledge of essential properties of world</a:t>
            </a:r>
          </a:p>
          <a:p>
            <a:pPr lvl="1">
              <a:lnSpc>
                <a:spcPct val="90000"/>
              </a:lnSpc>
            </a:pPr>
            <a:r>
              <a:rPr lang="en-US" altLang="en-US" sz="2400" dirty="0" smtClean="0"/>
              <a:t>Constructivist account or e</a:t>
            </a:r>
            <a:r>
              <a:rPr lang="en-US" altLang="en-US" sz="2400" dirty="0" smtClean="0">
                <a:cs typeface="Arial" charset="0"/>
              </a:rPr>
              <a:t>mpiricist account:  experience, especially of the senses, is the only source of knowledge.</a:t>
            </a:r>
            <a:r>
              <a:rPr lang="en-US" altLang="en-US" sz="2400" dirty="0" smtClean="0"/>
              <a:t> </a:t>
            </a:r>
          </a:p>
          <a:p>
            <a:pPr lvl="1">
              <a:lnSpc>
                <a:spcPct val="90000"/>
              </a:lnSpc>
            </a:pPr>
            <a:endParaRPr lang="en-US" altLang="en-US" sz="2400" dirty="0" smtClean="0"/>
          </a:p>
        </p:txBody>
      </p:sp>
    </p:spTree>
    <p:extLst>
      <p:ext uri="{BB962C8B-B14F-4D97-AF65-F5344CB8AC3E}">
        <p14:creationId xmlns:p14="http://schemas.microsoft.com/office/powerpoint/2010/main" val="1239077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9914C651-0204-40E5-A3F3-667E740BDA4C}" type="slidenum">
              <a:rPr lang="en-US" altLang="en-US" sz="1400"/>
              <a:pPr/>
              <a:t>40</a:t>
            </a:fld>
            <a:endParaRPr lang="en-US" altLang="en-US" sz="1400"/>
          </a:p>
        </p:txBody>
      </p:sp>
      <p:sp>
        <p:nvSpPr>
          <p:cNvPr id="57347" name="Rectangle 2"/>
          <p:cNvSpPr>
            <a:spLocks noGrp="1" noChangeArrowheads="1"/>
          </p:cNvSpPr>
          <p:nvPr>
            <p:ph type="title"/>
          </p:nvPr>
        </p:nvSpPr>
        <p:spPr/>
        <p:txBody>
          <a:bodyPr/>
          <a:lstStyle/>
          <a:p>
            <a:r>
              <a:rPr lang="en-US" altLang="en-US" smtClean="0"/>
              <a:t>Task analysis</a:t>
            </a:r>
          </a:p>
        </p:txBody>
      </p:sp>
      <p:sp>
        <p:nvSpPr>
          <p:cNvPr id="57348" name="Rectangle 3"/>
          <p:cNvSpPr>
            <a:spLocks noGrp="1" noChangeArrowheads="1"/>
          </p:cNvSpPr>
          <p:nvPr>
            <p:ph type="body" idx="1"/>
          </p:nvPr>
        </p:nvSpPr>
        <p:spPr/>
        <p:txBody>
          <a:bodyPr/>
          <a:lstStyle/>
          <a:p>
            <a:r>
              <a:rPr lang="en-US" altLang="en-US" smtClean="0"/>
              <a:t>Search task asks for motor action</a:t>
            </a:r>
          </a:p>
          <a:p>
            <a:pPr lvl="1"/>
            <a:r>
              <a:rPr lang="en-US" altLang="en-US" smtClean="0"/>
              <a:t>Recall memory</a:t>
            </a:r>
          </a:p>
          <a:p>
            <a:r>
              <a:rPr lang="en-US" altLang="en-US" smtClean="0"/>
              <a:t>Drawbridge task asks for longer looking</a:t>
            </a:r>
          </a:p>
          <a:p>
            <a:pPr lvl="1"/>
            <a:r>
              <a:rPr lang="en-US" altLang="en-US" smtClean="0"/>
              <a:t>Recognition memory</a:t>
            </a:r>
          </a:p>
          <a:p>
            <a:endParaRPr lang="en-US" altLang="en-US" smtClean="0"/>
          </a:p>
          <a:p>
            <a:endParaRPr lang="en-US" altLang="en-US" smtClean="0"/>
          </a:p>
        </p:txBody>
      </p:sp>
    </p:spTree>
    <p:extLst>
      <p:ext uri="{BB962C8B-B14F-4D97-AF65-F5344CB8AC3E}">
        <p14:creationId xmlns:p14="http://schemas.microsoft.com/office/powerpoint/2010/main" val="1463339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7BDA5A8A-51E4-4F41-94CD-A507B797CDB4}" type="slidenum">
              <a:rPr lang="en-US" altLang="en-US" sz="1400"/>
              <a:pPr/>
              <a:t>41</a:t>
            </a:fld>
            <a:endParaRPr lang="en-US" altLang="en-US" sz="1400"/>
          </a:p>
        </p:txBody>
      </p:sp>
      <p:sp>
        <p:nvSpPr>
          <p:cNvPr id="58371" name="Rectangle 1026"/>
          <p:cNvSpPr>
            <a:spLocks noGrp="1" noChangeArrowheads="1"/>
          </p:cNvSpPr>
          <p:nvPr>
            <p:ph type="title"/>
          </p:nvPr>
        </p:nvSpPr>
        <p:spPr/>
        <p:txBody>
          <a:bodyPr/>
          <a:lstStyle/>
          <a:p>
            <a:r>
              <a:rPr lang="en-US" altLang="en-US" smtClean="0"/>
              <a:t>Experimental resolution</a:t>
            </a:r>
          </a:p>
        </p:txBody>
      </p:sp>
      <p:sp>
        <p:nvSpPr>
          <p:cNvPr id="58372" name="Rectangle 1027"/>
          <p:cNvSpPr>
            <a:spLocks noGrp="1" noChangeArrowheads="1"/>
          </p:cNvSpPr>
          <p:nvPr>
            <p:ph type="body" idx="1"/>
          </p:nvPr>
        </p:nvSpPr>
        <p:spPr/>
        <p:txBody>
          <a:bodyPr/>
          <a:lstStyle/>
          <a:p>
            <a:r>
              <a:rPr lang="en-US" altLang="en-US" smtClean="0"/>
              <a:t>What about a non-search A_not_B task?</a:t>
            </a:r>
          </a:p>
          <a:p>
            <a:pPr lvl="1"/>
            <a:r>
              <a:rPr lang="en-US" altLang="en-US" smtClean="0"/>
              <a:t>an A_not_B task?</a:t>
            </a:r>
          </a:p>
          <a:p>
            <a:r>
              <a:rPr lang="en-US" altLang="en-US" smtClean="0"/>
              <a:t>Infants look longer at the impossible event</a:t>
            </a:r>
          </a:p>
          <a:p>
            <a:pPr lvl="1"/>
            <a:r>
              <a:rPr lang="en-US" altLang="en-US" smtClean="0"/>
              <a:t>Look longer at A</a:t>
            </a:r>
          </a:p>
          <a:p>
            <a:pPr lvl="2"/>
            <a:r>
              <a:rPr lang="en-US" altLang="en-US" smtClean="0"/>
              <a:t>Even after 15 seconds of delay</a:t>
            </a:r>
          </a:p>
          <a:p>
            <a:r>
              <a:rPr lang="en-US" altLang="en-US" smtClean="0"/>
              <a:t>Even when they search in the wrong place</a:t>
            </a:r>
          </a:p>
          <a:p>
            <a:pPr lvl="1"/>
            <a:r>
              <a:rPr lang="en-US" altLang="en-US" smtClean="0"/>
              <a:t>either infants have knowledge but can’t use it</a:t>
            </a:r>
          </a:p>
          <a:p>
            <a:pPr lvl="1"/>
            <a:r>
              <a:rPr lang="en-US" altLang="en-US" smtClean="0"/>
              <a:t>or the knowledge does not exist in usable form</a:t>
            </a:r>
          </a:p>
          <a:p>
            <a:endParaRPr lang="en-US" altLang="en-US" smtClean="0"/>
          </a:p>
        </p:txBody>
      </p:sp>
    </p:spTree>
    <p:extLst>
      <p:ext uri="{BB962C8B-B14F-4D97-AF65-F5344CB8AC3E}">
        <p14:creationId xmlns:p14="http://schemas.microsoft.com/office/powerpoint/2010/main" val="845896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3DFC8EC6-917E-4D56-BB8C-03B0AE24993B}" type="slidenum">
              <a:rPr lang="en-US" altLang="en-US" sz="1400"/>
              <a:pPr/>
              <a:t>42</a:t>
            </a:fld>
            <a:endParaRPr lang="en-US" altLang="en-US" sz="1400"/>
          </a:p>
        </p:txBody>
      </p:sp>
      <p:sp>
        <p:nvSpPr>
          <p:cNvPr id="59395" name="Rectangle 2"/>
          <p:cNvSpPr>
            <a:spLocks noGrp="1" noChangeArrowheads="1"/>
          </p:cNvSpPr>
          <p:nvPr>
            <p:ph type="title"/>
          </p:nvPr>
        </p:nvSpPr>
        <p:spPr/>
        <p:txBody>
          <a:bodyPr/>
          <a:lstStyle/>
          <a:p>
            <a:r>
              <a:rPr lang="en-US" altLang="en-US" smtClean="0"/>
              <a:t>Put yourself in infant’s place</a:t>
            </a:r>
          </a:p>
        </p:txBody>
      </p:sp>
      <p:sp>
        <p:nvSpPr>
          <p:cNvPr id="59396" name="Rectangle 3"/>
          <p:cNvSpPr>
            <a:spLocks noGrp="1" noChangeArrowheads="1"/>
          </p:cNvSpPr>
          <p:nvPr>
            <p:ph type="body" idx="1"/>
          </p:nvPr>
        </p:nvSpPr>
        <p:spPr/>
        <p:txBody>
          <a:bodyPr/>
          <a:lstStyle/>
          <a:p>
            <a:pPr lvl="1"/>
            <a:r>
              <a:rPr lang="en-US" altLang="en-US" smtClean="0"/>
              <a:t>Where do you look for your car keys?</a:t>
            </a:r>
          </a:p>
          <a:p>
            <a:pPr lvl="1"/>
            <a:r>
              <a:rPr lang="en-US" altLang="en-US" smtClean="0"/>
              <a:t>The more times the object was hidden at A, the more the infant is likely to search incorrectly at A</a:t>
            </a:r>
          </a:p>
          <a:p>
            <a:pPr lvl="1"/>
            <a:r>
              <a:rPr lang="en-US" altLang="en-US" smtClean="0"/>
              <a:t>The longer the delay, the more likely the infant is to search B</a:t>
            </a:r>
          </a:p>
          <a:p>
            <a:pPr lvl="1"/>
            <a:r>
              <a:rPr lang="en-US" altLang="en-US" smtClean="0"/>
              <a:t>Error may relate to a strongly formed motor pattern</a:t>
            </a:r>
          </a:p>
        </p:txBody>
      </p:sp>
    </p:spTree>
    <p:extLst>
      <p:ext uri="{BB962C8B-B14F-4D97-AF65-F5344CB8AC3E}">
        <p14:creationId xmlns:p14="http://schemas.microsoft.com/office/powerpoint/2010/main" val="609986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79D2A67F-A385-4A92-A4D6-AD3CD9D122B6}" type="slidenum">
              <a:rPr lang="en-US" altLang="en-US" sz="1400"/>
              <a:pPr/>
              <a:t>43</a:t>
            </a:fld>
            <a:endParaRPr lang="en-US" altLang="en-US" sz="1400"/>
          </a:p>
        </p:txBody>
      </p:sp>
      <p:sp>
        <p:nvSpPr>
          <p:cNvPr id="60419" name="Rectangle 2"/>
          <p:cNvSpPr>
            <a:spLocks noGrp="1" noChangeArrowheads="1"/>
          </p:cNvSpPr>
          <p:nvPr>
            <p:ph type="title"/>
          </p:nvPr>
        </p:nvSpPr>
        <p:spPr/>
        <p:txBody>
          <a:bodyPr/>
          <a:lstStyle/>
          <a:p>
            <a:r>
              <a:rPr lang="en-US" altLang="en-US" smtClean="0"/>
              <a:t>Inhibition</a:t>
            </a:r>
          </a:p>
        </p:txBody>
      </p:sp>
      <p:sp>
        <p:nvSpPr>
          <p:cNvPr id="60420" name="Rectangle 3"/>
          <p:cNvSpPr>
            <a:spLocks noGrp="1" noChangeArrowheads="1"/>
          </p:cNvSpPr>
          <p:nvPr>
            <p:ph type="body" idx="1"/>
          </p:nvPr>
        </p:nvSpPr>
        <p:spPr/>
        <p:txBody>
          <a:bodyPr/>
          <a:lstStyle/>
          <a:p>
            <a:r>
              <a:rPr lang="en-US" altLang="en-US" smtClean="0"/>
              <a:t>To perform correctly, infants must inhibit a prepotent response</a:t>
            </a:r>
          </a:p>
          <a:p>
            <a:r>
              <a:rPr lang="en-US" altLang="en-US" smtClean="0"/>
              <a:t>Lesions to dorsolateral prefrontal cortex in monkeys cause iterative A-like search errors</a:t>
            </a:r>
          </a:p>
          <a:p>
            <a:r>
              <a:rPr lang="en-US" altLang="en-US" smtClean="0"/>
              <a:t>Prefrontal cortex maturation in first year may lead to increasingly successful performance at A-not-B task</a:t>
            </a:r>
          </a:p>
        </p:txBody>
      </p:sp>
    </p:spTree>
    <p:extLst>
      <p:ext uri="{BB962C8B-B14F-4D97-AF65-F5344CB8AC3E}">
        <p14:creationId xmlns:p14="http://schemas.microsoft.com/office/powerpoint/2010/main" val="1990955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457200" y="152400"/>
            <a:ext cx="8229600" cy="1143000"/>
          </a:xfrm>
        </p:spPr>
        <p:txBody>
          <a:bodyPr>
            <a:noAutofit/>
          </a:bodyPr>
          <a:lstStyle/>
          <a:p>
            <a:pPr algn="ctr"/>
            <a:r>
              <a:rPr lang="en-US" sz="3600" dirty="0"/>
              <a:t>Preoperational Stage </a:t>
            </a:r>
            <a:br>
              <a:rPr lang="en-US" sz="3600" dirty="0"/>
            </a:br>
            <a:r>
              <a:rPr lang="en-US" sz="3600" dirty="0"/>
              <a:t>(2 – 7 years)</a:t>
            </a:r>
          </a:p>
        </p:txBody>
      </p:sp>
      <p:sp>
        <p:nvSpPr>
          <p:cNvPr id="360451" name="Rectangle 3"/>
          <p:cNvSpPr>
            <a:spLocks noGrp="1" noChangeArrowheads="1"/>
          </p:cNvSpPr>
          <p:nvPr>
            <p:ph type="body" sz="half" idx="1"/>
          </p:nvPr>
        </p:nvSpPr>
        <p:spPr>
          <a:xfrm>
            <a:off x="457200" y="1600200"/>
            <a:ext cx="4724400" cy="4530725"/>
          </a:xfrm>
        </p:spPr>
        <p:txBody>
          <a:bodyPr/>
          <a:lstStyle/>
          <a:p>
            <a:pPr>
              <a:lnSpc>
                <a:spcPct val="90000"/>
              </a:lnSpc>
            </a:pPr>
            <a:r>
              <a:rPr lang="en-US" sz="2800" dirty="0"/>
              <a:t>Rapid increase in </a:t>
            </a:r>
            <a:r>
              <a:rPr lang="en-US" sz="2800" dirty="0" smtClean="0"/>
              <a:t>            </a:t>
            </a:r>
            <a:r>
              <a:rPr lang="en-US" sz="2800" b="1" i="1" dirty="0" smtClean="0"/>
              <a:t>representational</a:t>
            </a:r>
            <a:r>
              <a:rPr lang="en-US" sz="2800" dirty="0" smtClean="0"/>
              <a:t> abilities </a:t>
            </a:r>
            <a:endParaRPr lang="en-US" sz="2800" i="1" dirty="0"/>
          </a:p>
          <a:p>
            <a:pPr lvl="1">
              <a:lnSpc>
                <a:spcPct val="90000"/>
              </a:lnSpc>
            </a:pPr>
            <a:r>
              <a:rPr lang="en-US" sz="2400" dirty="0"/>
              <a:t>Language</a:t>
            </a:r>
          </a:p>
          <a:p>
            <a:pPr lvl="1">
              <a:lnSpc>
                <a:spcPct val="90000"/>
              </a:lnSpc>
            </a:pPr>
            <a:r>
              <a:rPr lang="en-US" sz="2400" dirty="0"/>
              <a:t>Pretend Play</a:t>
            </a:r>
          </a:p>
          <a:p>
            <a:pPr lvl="2">
              <a:lnSpc>
                <a:spcPct val="90000"/>
              </a:lnSpc>
            </a:pPr>
            <a:r>
              <a:rPr lang="en-US" sz="2000" dirty="0"/>
              <a:t>Changes with </a:t>
            </a:r>
            <a:r>
              <a:rPr lang="en-US" sz="2000" dirty="0" smtClean="0"/>
              <a:t>development</a:t>
            </a:r>
            <a:r>
              <a:rPr lang="en-US" sz="2000" dirty="0"/>
              <a:t>?</a:t>
            </a:r>
          </a:p>
          <a:p>
            <a:pPr>
              <a:lnSpc>
                <a:spcPct val="90000"/>
              </a:lnSpc>
              <a:buFont typeface="Wingdings" pitchFamily="2" charset="2"/>
              <a:buNone/>
            </a:pPr>
            <a:endParaRPr lang="en-US" sz="2800" dirty="0"/>
          </a:p>
          <a:p>
            <a:pPr>
              <a:lnSpc>
                <a:spcPct val="90000"/>
              </a:lnSpc>
            </a:pPr>
            <a:r>
              <a:rPr lang="en-US" sz="2800" dirty="0"/>
              <a:t>Thinking and reasoning is still rigid and </a:t>
            </a:r>
            <a:r>
              <a:rPr lang="en-US" sz="2800" i="1" dirty="0"/>
              <a:t>egocentric</a:t>
            </a:r>
          </a:p>
        </p:txBody>
      </p:sp>
      <p:pic>
        <p:nvPicPr>
          <p:cNvPr id="360452" name="Picture 4" descr="fig 9_1rev"/>
          <p:cNvPicPr>
            <a:picLocks noGrp="1" noChangeAspect="1" noChangeArrowheads="1"/>
          </p:cNvPicPr>
          <p:nvPr>
            <p:ph sz="quarter" idx="2"/>
          </p:nvPr>
        </p:nvPicPr>
        <p:blipFill>
          <a:blip r:embed="rId3" cstate="print"/>
          <a:srcRect/>
          <a:stretch>
            <a:fillRect/>
          </a:stretch>
        </p:blipFill>
        <p:spPr>
          <a:xfrm>
            <a:off x="6019800" y="4419600"/>
            <a:ext cx="2649538" cy="2189163"/>
          </a:xfrm>
          <a:noFill/>
          <a:ln/>
        </p:spPr>
      </p:pic>
      <p:pic>
        <p:nvPicPr>
          <p:cNvPr id="360454" name="Picture 6"/>
          <p:cNvPicPr>
            <a:picLocks noGrp="1" noChangeAspect="1" noChangeArrowheads="1"/>
          </p:cNvPicPr>
          <p:nvPr>
            <p:ph sz="quarter" idx="3"/>
          </p:nvPr>
        </p:nvPicPr>
        <p:blipFill>
          <a:blip r:embed="rId4" cstate="print"/>
          <a:srcRect l="8333"/>
          <a:stretch>
            <a:fillRect/>
          </a:stretch>
        </p:blipFill>
        <p:spPr>
          <a:xfrm>
            <a:off x="6019800" y="1752600"/>
            <a:ext cx="2743200" cy="2120900"/>
          </a:xfrm>
          <a:noFill/>
          <a:ln/>
        </p:spPr>
      </p:pic>
      <p:sp>
        <p:nvSpPr>
          <p:cNvPr id="2" name="Rectangle 1"/>
          <p:cNvSpPr/>
          <p:nvPr/>
        </p:nvSpPr>
        <p:spPr>
          <a:xfrm>
            <a:off x="762000" y="5029200"/>
            <a:ext cx="4572000" cy="276999"/>
          </a:xfrm>
          <a:prstGeom prst="rect">
            <a:avLst/>
          </a:prstGeom>
        </p:spPr>
        <p:txBody>
          <a:bodyPr>
            <a:spAutoFit/>
          </a:bodyPr>
          <a:lstStyle/>
          <a:p>
            <a:r>
              <a:rPr lang="en-US" sz="1200" dirty="0">
                <a:hlinkClick r:id="rId5"/>
              </a:rPr>
              <a:t>http://www.youtube.com/watch?v=OinqFgsIbh0&amp;feature=related</a:t>
            </a:r>
            <a:endParaRPr lang="en-US" sz="1200" dirty="0"/>
          </a:p>
        </p:txBody>
      </p:sp>
    </p:spTree>
    <p:extLst>
      <p:ext uri="{BB962C8B-B14F-4D97-AF65-F5344CB8AC3E}">
        <p14:creationId xmlns:p14="http://schemas.microsoft.com/office/powerpoint/2010/main" val="74118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noAutofit/>
          </a:bodyPr>
          <a:lstStyle/>
          <a:p>
            <a:pPr algn="ctr"/>
            <a:r>
              <a:rPr lang="en-US" sz="3600" dirty="0" smtClean="0"/>
              <a:t>Concrete-Operational </a:t>
            </a:r>
            <a:r>
              <a:rPr lang="en-US" sz="3600" dirty="0"/>
              <a:t>Stage </a:t>
            </a:r>
            <a:br>
              <a:rPr lang="en-US" sz="3600" dirty="0"/>
            </a:br>
            <a:r>
              <a:rPr lang="en-US" sz="3600" dirty="0"/>
              <a:t>(7 - 11 years)</a:t>
            </a:r>
          </a:p>
        </p:txBody>
      </p:sp>
      <p:sp>
        <p:nvSpPr>
          <p:cNvPr id="361475"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lnSpc>
                <a:spcPct val="90000"/>
              </a:lnSpc>
            </a:pPr>
            <a:r>
              <a:rPr lang="en-US" sz="2800" dirty="0"/>
              <a:t>Thinking and reasoning becomes more flexible, </a:t>
            </a:r>
            <a:r>
              <a:rPr lang="en-US" sz="2800" dirty="0" smtClean="0"/>
              <a:t> logical</a:t>
            </a:r>
            <a:r>
              <a:rPr lang="en-US" sz="2800" dirty="0"/>
              <a:t>, &amp; organized</a:t>
            </a:r>
          </a:p>
          <a:p>
            <a:pPr>
              <a:lnSpc>
                <a:spcPct val="90000"/>
              </a:lnSpc>
              <a:buFont typeface="Wingdings" pitchFamily="2" charset="2"/>
              <a:buNone/>
            </a:pPr>
            <a:endParaRPr lang="en-US" sz="2800" dirty="0"/>
          </a:p>
          <a:p>
            <a:pPr>
              <a:lnSpc>
                <a:spcPct val="90000"/>
              </a:lnSpc>
            </a:pPr>
            <a:r>
              <a:rPr lang="en-US" sz="2800" dirty="0"/>
              <a:t>Ability to </a:t>
            </a:r>
            <a:r>
              <a:rPr lang="en-US" sz="2800" i="1" dirty="0"/>
              <a:t>internally manipulate</a:t>
            </a:r>
            <a:r>
              <a:rPr lang="en-US" sz="2800" dirty="0"/>
              <a:t> mental </a:t>
            </a:r>
            <a:r>
              <a:rPr lang="en-US" sz="2800" dirty="0" smtClean="0"/>
              <a:t>                  representations</a:t>
            </a:r>
            <a:endParaRPr lang="en-US" sz="2800" dirty="0"/>
          </a:p>
          <a:p>
            <a:pPr lvl="1">
              <a:lnSpc>
                <a:spcPct val="90000"/>
              </a:lnSpc>
            </a:pPr>
            <a:r>
              <a:rPr lang="en-US" sz="2400" dirty="0"/>
              <a:t>E.g., perspective taking</a:t>
            </a:r>
          </a:p>
          <a:p>
            <a:pPr lvl="1">
              <a:lnSpc>
                <a:spcPct val="90000"/>
              </a:lnSpc>
            </a:pPr>
            <a:r>
              <a:rPr lang="en-US" sz="2400" dirty="0"/>
              <a:t>E.g., conservation </a:t>
            </a:r>
          </a:p>
          <a:p>
            <a:pPr>
              <a:lnSpc>
                <a:spcPct val="90000"/>
              </a:lnSpc>
            </a:pPr>
            <a:endParaRPr lang="en-US" sz="2800" dirty="0"/>
          </a:p>
          <a:p>
            <a:pPr>
              <a:lnSpc>
                <a:spcPct val="90000"/>
              </a:lnSpc>
            </a:pPr>
            <a:r>
              <a:rPr lang="en-US" sz="2800" dirty="0" smtClean="0"/>
              <a:t>Thinking/reasoning dependent </a:t>
            </a:r>
            <a:r>
              <a:rPr lang="en-US" sz="2800" dirty="0"/>
              <a:t>on concrete information</a:t>
            </a:r>
          </a:p>
          <a:p>
            <a:pPr lvl="1">
              <a:lnSpc>
                <a:spcPct val="90000"/>
              </a:lnSpc>
            </a:pPr>
            <a:r>
              <a:rPr lang="en-US" sz="2400" dirty="0" smtClean="0"/>
              <a:t>not </a:t>
            </a:r>
            <a:r>
              <a:rPr lang="en-US" sz="2400" dirty="0"/>
              <a:t>yet extended to abstract information</a:t>
            </a:r>
          </a:p>
        </p:txBody>
      </p:sp>
    </p:spTree>
    <p:extLst>
      <p:ext uri="{BB962C8B-B14F-4D97-AF65-F5344CB8AC3E}">
        <p14:creationId xmlns:p14="http://schemas.microsoft.com/office/powerpoint/2010/main" val="28479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3523" name="Rectangle 3"/>
          <p:cNvSpPr>
            <a:spLocks noGrp="1" noChangeArrowheads="1"/>
          </p:cNvSpPr>
          <p:nvPr>
            <p:ph type="body" idx="4294967295"/>
          </p:nvPr>
        </p:nvSpPr>
        <p:spPr>
          <a:xfrm>
            <a:off x="457200" y="1717675"/>
            <a:ext cx="8229600" cy="4530725"/>
          </a:xfrm>
          <a:prstGeom prst="rect">
            <a:avLst/>
          </a:prstGeom>
        </p:spPr>
        <p:txBody>
          <a:bodyPr/>
          <a:lstStyle/>
          <a:p>
            <a:endParaRPr lang="en-US" dirty="0"/>
          </a:p>
        </p:txBody>
      </p:sp>
      <p:pic>
        <p:nvPicPr>
          <p:cNvPr id="363524" name="Picture 4" descr="fig 9_2rev70"/>
          <p:cNvPicPr>
            <a:picLocks noChangeAspect="1" noChangeArrowheads="1"/>
          </p:cNvPicPr>
          <p:nvPr/>
        </p:nvPicPr>
        <p:blipFill>
          <a:blip r:embed="rId3" cstate="print"/>
          <a:srcRect/>
          <a:stretch>
            <a:fillRect/>
          </a:stretch>
        </p:blipFill>
        <p:spPr bwMode="auto">
          <a:xfrm>
            <a:off x="2209800" y="39759"/>
            <a:ext cx="6934200" cy="6370121"/>
          </a:xfrm>
          <a:prstGeom prst="rect">
            <a:avLst/>
          </a:prstGeom>
          <a:noFill/>
          <a:ln w="9525">
            <a:noFill/>
            <a:miter lim="800000"/>
            <a:headEnd/>
            <a:tailEnd/>
          </a:ln>
        </p:spPr>
      </p:pic>
      <p:sp>
        <p:nvSpPr>
          <p:cNvPr id="363526" name="Rectangle 6"/>
          <p:cNvSpPr>
            <a:spLocks noGrp="1" noChangeArrowheads="1"/>
          </p:cNvSpPr>
          <p:nvPr>
            <p:ph type="title"/>
          </p:nvPr>
        </p:nvSpPr>
        <p:spPr>
          <a:xfrm>
            <a:off x="0" y="457199"/>
            <a:ext cx="3886200" cy="2383809"/>
          </a:xfrm>
          <a:noFill/>
          <a:ln/>
        </p:spPr>
        <p:txBody>
          <a:bodyPr>
            <a:normAutofit/>
          </a:bodyPr>
          <a:lstStyle/>
          <a:p>
            <a:pPr algn="ctr"/>
            <a:r>
              <a:rPr lang="en-US" dirty="0"/>
              <a:t>Conservation </a:t>
            </a:r>
            <a:r>
              <a:rPr lang="en-US" dirty="0" smtClean="0"/>
              <a:t/>
            </a:r>
            <a:br>
              <a:rPr lang="en-US" dirty="0" smtClean="0"/>
            </a:br>
            <a:r>
              <a:rPr lang="en-US" dirty="0" smtClean="0"/>
              <a:t>Task </a:t>
            </a:r>
            <a:br>
              <a:rPr lang="en-US" dirty="0" smtClean="0"/>
            </a:br>
            <a:r>
              <a:rPr lang="en-US" dirty="0" smtClean="0"/>
              <a:t>Examples</a:t>
            </a:r>
            <a:endParaRPr lang="en-US" dirty="0"/>
          </a:p>
        </p:txBody>
      </p:sp>
      <p:sp>
        <p:nvSpPr>
          <p:cNvPr id="2" name="Rectangle 1"/>
          <p:cNvSpPr/>
          <p:nvPr/>
        </p:nvSpPr>
        <p:spPr>
          <a:xfrm>
            <a:off x="609600" y="2841008"/>
            <a:ext cx="1441938" cy="1200329"/>
          </a:xfrm>
          <a:prstGeom prst="rect">
            <a:avLst/>
          </a:prstGeom>
        </p:spPr>
        <p:txBody>
          <a:bodyPr wrap="square">
            <a:spAutoFit/>
          </a:bodyPr>
          <a:lstStyle/>
          <a:p>
            <a:r>
              <a:rPr lang="en-US" sz="1200" dirty="0">
                <a:hlinkClick r:id="rId4"/>
              </a:rPr>
              <a:t>http://</a:t>
            </a:r>
            <a:r>
              <a:rPr lang="en-US" sz="1200" dirty="0" smtClean="0">
                <a:hlinkClick r:id="rId4"/>
              </a:rPr>
              <a:t>www.youtube.com/watch?v=B65EJ6gMmA4&amp;playnext=1&amp;list=PL62740F6BA40AC105</a:t>
            </a:r>
            <a:endParaRPr lang="en-US" sz="1200" dirty="0"/>
          </a:p>
        </p:txBody>
      </p:sp>
    </p:spTree>
    <p:extLst>
      <p:ext uri="{BB962C8B-B14F-4D97-AF65-F5344CB8AC3E}">
        <p14:creationId xmlns:p14="http://schemas.microsoft.com/office/powerpoint/2010/main" val="178866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weights balance?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986" b="43384"/>
          <a:stretch/>
        </p:blipFill>
        <p:spPr bwMode="auto">
          <a:xfrm>
            <a:off x="1066800" y="3124199"/>
            <a:ext cx="6934200" cy="129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77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weights balance?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57943"/>
            <a:ext cx="6934200" cy="452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85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noAutofit/>
          </a:bodyPr>
          <a:lstStyle/>
          <a:p>
            <a:pPr algn="ctr"/>
            <a:r>
              <a:rPr lang="en-US" sz="3600" dirty="0"/>
              <a:t>Formal-operational Stage </a:t>
            </a:r>
            <a:br>
              <a:rPr lang="en-US" sz="3600" dirty="0"/>
            </a:br>
            <a:r>
              <a:rPr lang="en-US" sz="3600" dirty="0"/>
              <a:t>(11+  years)</a:t>
            </a:r>
          </a:p>
        </p:txBody>
      </p:sp>
      <p:sp>
        <p:nvSpPr>
          <p:cNvPr id="365571" name="Rectangle 3"/>
          <p:cNvSpPr>
            <a:spLocks noGrp="1" noChangeArrowheads="1"/>
          </p:cNvSpPr>
          <p:nvPr>
            <p:ph type="body" idx="4294967295"/>
          </p:nvPr>
        </p:nvSpPr>
        <p:spPr>
          <a:xfrm>
            <a:off x="457200" y="1646237"/>
            <a:ext cx="8229600" cy="4526280"/>
          </a:xfrm>
          <a:prstGeom prst="rect">
            <a:avLst/>
          </a:prstGeom>
        </p:spPr>
        <p:txBody>
          <a:bodyPr/>
          <a:lstStyle/>
          <a:p>
            <a:pPr>
              <a:lnSpc>
                <a:spcPct val="80000"/>
              </a:lnSpc>
            </a:pPr>
            <a:r>
              <a:rPr lang="en-US" sz="2800" dirty="0"/>
              <a:t>Capacity for abstract, scientific thinking</a:t>
            </a:r>
          </a:p>
          <a:p>
            <a:pPr lvl="1">
              <a:lnSpc>
                <a:spcPct val="80000"/>
              </a:lnSpc>
            </a:pPr>
            <a:r>
              <a:rPr lang="en-US" sz="2400" dirty="0"/>
              <a:t>Ability to operate on operations</a:t>
            </a:r>
          </a:p>
          <a:p>
            <a:pPr>
              <a:lnSpc>
                <a:spcPct val="80000"/>
              </a:lnSpc>
            </a:pPr>
            <a:endParaRPr lang="en-US" sz="2800" dirty="0"/>
          </a:p>
          <a:p>
            <a:pPr>
              <a:lnSpc>
                <a:spcPct val="80000"/>
              </a:lnSpc>
            </a:pPr>
            <a:r>
              <a:rPr lang="en-US" sz="2800" dirty="0"/>
              <a:t>Characterized by</a:t>
            </a:r>
          </a:p>
          <a:p>
            <a:pPr lvl="1">
              <a:lnSpc>
                <a:spcPct val="80000"/>
              </a:lnSpc>
            </a:pPr>
            <a:r>
              <a:rPr lang="en-US" sz="2400" dirty="0" err="1"/>
              <a:t>Hypothetico</a:t>
            </a:r>
            <a:r>
              <a:rPr lang="en-US" sz="2400" dirty="0"/>
              <a:t>-deductive reasoning</a:t>
            </a:r>
          </a:p>
          <a:p>
            <a:pPr lvl="1">
              <a:lnSpc>
                <a:spcPct val="80000"/>
              </a:lnSpc>
            </a:pPr>
            <a:r>
              <a:rPr lang="en-US" sz="2400" dirty="0"/>
              <a:t>Propositional thought</a:t>
            </a:r>
          </a:p>
          <a:p>
            <a:pPr lvl="1">
              <a:lnSpc>
                <a:spcPct val="80000"/>
              </a:lnSpc>
            </a:pPr>
            <a:endParaRPr lang="en-US" sz="2400" dirty="0"/>
          </a:p>
          <a:p>
            <a:pPr>
              <a:lnSpc>
                <a:spcPct val="80000"/>
              </a:lnSpc>
            </a:pPr>
            <a:r>
              <a:rPr lang="en-US" sz="2800" dirty="0"/>
              <a:t>May not be a universal stage like previous stages</a:t>
            </a:r>
          </a:p>
          <a:p>
            <a:pPr lvl="1">
              <a:lnSpc>
                <a:spcPct val="80000"/>
              </a:lnSpc>
            </a:pPr>
            <a:r>
              <a:rPr lang="en-US" sz="2400" dirty="0"/>
              <a:t>Many (well-educated) people do not reach this stage</a:t>
            </a:r>
          </a:p>
          <a:p>
            <a:pPr lvl="1">
              <a:lnSpc>
                <a:spcPct val="80000"/>
              </a:lnSpc>
            </a:pPr>
            <a:r>
              <a:rPr lang="en-US" sz="2400" dirty="0"/>
              <a:t>Domain specificity based on </a:t>
            </a:r>
            <a:r>
              <a:rPr lang="en-US" sz="2400" dirty="0" smtClean="0"/>
              <a:t>expertise</a:t>
            </a:r>
          </a:p>
          <a:p>
            <a:pPr lvl="1">
              <a:lnSpc>
                <a:spcPct val="80000"/>
              </a:lnSpc>
            </a:pPr>
            <a:r>
              <a:rPr lang="en-US" sz="2400" dirty="0" smtClean="0"/>
              <a:t>Map examples? Computation examples? Others?</a:t>
            </a:r>
            <a:endParaRPr lang="en-US" sz="2400" dirty="0"/>
          </a:p>
        </p:txBody>
      </p:sp>
    </p:spTree>
    <p:extLst>
      <p:ext uri="{BB962C8B-B14F-4D97-AF65-F5344CB8AC3E}">
        <p14:creationId xmlns:p14="http://schemas.microsoft.com/office/powerpoint/2010/main" val="16138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algn="ctr"/>
            <a:r>
              <a:rPr lang="en-US" dirty="0"/>
              <a:t>Cognitive Development</a:t>
            </a:r>
          </a:p>
        </p:txBody>
      </p:sp>
      <p:sp>
        <p:nvSpPr>
          <p:cNvPr id="338947" name="Rectangle 3"/>
          <p:cNvSpPr>
            <a:spLocks noGrp="1" noChangeArrowheads="1"/>
          </p:cNvSpPr>
          <p:nvPr>
            <p:ph type="body" idx="4294967295"/>
          </p:nvPr>
        </p:nvSpPr>
        <p:spPr>
          <a:xfrm>
            <a:off x="457200" y="1646237"/>
            <a:ext cx="8229600" cy="4526280"/>
          </a:xfrm>
          <a:prstGeom prst="rect">
            <a:avLst/>
          </a:prstGeom>
        </p:spPr>
        <p:txBody>
          <a:bodyPr/>
          <a:lstStyle/>
          <a:p>
            <a:pPr>
              <a:lnSpc>
                <a:spcPct val="80000"/>
              </a:lnSpc>
            </a:pPr>
            <a:r>
              <a:rPr lang="en-US" sz="2800" dirty="0"/>
              <a:t>Theories of Cognitive Development</a:t>
            </a:r>
          </a:p>
          <a:p>
            <a:pPr lvl="1">
              <a:lnSpc>
                <a:spcPct val="80000"/>
              </a:lnSpc>
            </a:pPr>
            <a:r>
              <a:rPr lang="en-US" sz="2400" dirty="0" smtClean="0"/>
              <a:t>Conditioning and habituation</a:t>
            </a:r>
          </a:p>
          <a:p>
            <a:pPr lvl="1">
              <a:lnSpc>
                <a:spcPct val="80000"/>
              </a:lnSpc>
            </a:pPr>
            <a:r>
              <a:rPr lang="en-US" sz="2400" dirty="0" smtClean="0"/>
              <a:t>Piaget</a:t>
            </a:r>
            <a:endParaRPr lang="en-US" sz="2400" dirty="0"/>
          </a:p>
          <a:p>
            <a:pPr lvl="1">
              <a:lnSpc>
                <a:spcPct val="80000"/>
              </a:lnSpc>
            </a:pPr>
            <a:r>
              <a:rPr lang="en-US" sz="2400" dirty="0"/>
              <a:t>Neo-Piagetian Theory</a:t>
            </a:r>
          </a:p>
          <a:p>
            <a:pPr lvl="1">
              <a:lnSpc>
                <a:spcPct val="80000"/>
              </a:lnSpc>
            </a:pPr>
            <a:r>
              <a:rPr lang="en-US" sz="2400" dirty="0"/>
              <a:t>Vygotsky</a:t>
            </a:r>
          </a:p>
          <a:p>
            <a:pPr lvl="1">
              <a:lnSpc>
                <a:spcPct val="80000"/>
              </a:lnSpc>
              <a:buFontTx/>
              <a:buNone/>
            </a:pPr>
            <a:endParaRPr lang="en-US" sz="2400" dirty="0"/>
          </a:p>
          <a:p>
            <a:pPr>
              <a:lnSpc>
                <a:spcPct val="80000"/>
              </a:lnSpc>
            </a:pPr>
            <a:r>
              <a:rPr lang="en-US" sz="2800" dirty="0"/>
              <a:t>Psychometric Approaches</a:t>
            </a:r>
          </a:p>
          <a:p>
            <a:pPr lvl="1">
              <a:lnSpc>
                <a:spcPct val="80000"/>
              </a:lnSpc>
            </a:pPr>
            <a:r>
              <a:rPr lang="en-US" sz="2400" dirty="0"/>
              <a:t>Structure of Intelligence?</a:t>
            </a:r>
          </a:p>
          <a:p>
            <a:pPr lvl="1">
              <a:lnSpc>
                <a:spcPct val="80000"/>
              </a:lnSpc>
              <a:buFontTx/>
              <a:buNone/>
            </a:pPr>
            <a:endParaRPr lang="en-US" sz="2400" dirty="0"/>
          </a:p>
          <a:p>
            <a:pPr>
              <a:lnSpc>
                <a:spcPct val="80000"/>
              </a:lnSpc>
            </a:pPr>
            <a:r>
              <a:rPr lang="en-US" sz="2800" dirty="0"/>
              <a:t>Systems Theories</a:t>
            </a:r>
          </a:p>
          <a:p>
            <a:pPr lvl="1">
              <a:lnSpc>
                <a:spcPct val="80000"/>
              </a:lnSpc>
            </a:pPr>
            <a:r>
              <a:rPr lang="en-US" sz="2400" dirty="0"/>
              <a:t>Sternberg </a:t>
            </a:r>
            <a:r>
              <a:rPr lang="en-US" sz="2400" dirty="0" err="1"/>
              <a:t>Triarchic</a:t>
            </a:r>
            <a:r>
              <a:rPr lang="en-US" sz="2400" dirty="0"/>
              <a:t> Theory</a:t>
            </a:r>
          </a:p>
          <a:p>
            <a:pPr lvl="1">
              <a:lnSpc>
                <a:spcPct val="80000"/>
              </a:lnSpc>
            </a:pPr>
            <a:r>
              <a:rPr lang="en-US" sz="2400" dirty="0"/>
              <a:t>Gardner’s Multiple Intelligences</a:t>
            </a:r>
          </a:p>
        </p:txBody>
      </p:sp>
    </p:spTree>
    <p:extLst>
      <p:ext uri="{BB962C8B-B14F-4D97-AF65-F5344CB8AC3E}">
        <p14:creationId xmlns:p14="http://schemas.microsoft.com/office/powerpoint/2010/main" val="428587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US" altLang="en-US" smtClean="0"/>
              <a:t>Natural Pedagogy</a:t>
            </a:r>
            <a:br>
              <a:rPr lang="en-US" altLang="en-US" smtClean="0"/>
            </a:br>
            <a:r>
              <a:rPr lang="en-US" altLang="en-US" sz="1600" smtClean="0"/>
              <a:t>Gergely Csibra and Gyorgy Gergely</a:t>
            </a:r>
            <a:endParaRPr lang="en-US" altLang="en-US" smtClean="0"/>
          </a:p>
        </p:txBody>
      </p:sp>
      <p:sp>
        <p:nvSpPr>
          <p:cNvPr id="5" name="Content Placeholder 4"/>
          <p:cNvSpPr>
            <a:spLocks noGrp="1"/>
          </p:cNvSpPr>
          <p:nvPr>
            <p:ph idx="1"/>
          </p:nvPr>
        </p:nvSpPr>
        <p:spPr/>
        <p:txBody>
          <a:bodyPr>
            <a:normAutofit/>
          </a:bodyPr>
          <a:lstStyle/>
          <a:p>
            <a:pPr>
              <a:defRPr/>
            </a:pPr>
            <a:r>
              <a:rPr lang="en-US" dirty="0" smtClean="0"/>
              <a:t>Human </a:t>
            </a:r>
            <a:r>
              <a:rPr lang="en-US" dirty="0" smtClean="0"/>
              <a:t>communication is specifically adapted to fulfill the function of transmitting generic knowledge</a:t>
            </a:r>
          </a:p>
          <a:p>
            <a:pPr>
              <a:defRPr/>
            </a:pPr>
            <a:r>
              <a:rPr lang="en-US" dirty="0" smtClean="0"/>
              <a:t>Natural Pedagogy</a:t>
            </a:r>
          </a:p>
          <a:p>
            <a:pPr lvl="1">
              <a:defRPr/>
            </a:pPr>
            <a:r>
              <a:rPr lang="en-US" dirty="0" smtClean="0"/>
              <a:t>The specific aspects of human communication that allow and facilitate transfer of generic </a:t>
            </a:r>
            <a:r>
              <a:rPr lang="en-US" dirty="0" smtClean="0"/>
              <a:t>knowledge</a:t>
            </a:r>
          </a:p>
          <a:p>
            <a:pPr lvl="2">
              <a:defRPr/>
            </a:pPr>
            <a:r>
              <a:rPr lang="en-US" dirty="0" smtClean="0"/>
              <a:t>We </a:t>
            </a:r>
            <a:r>
              <a:rPr lang="en-US" dirty="0"/>
              <a:t>use specific, episodic information to form generalized knowledge</a:t>
            </a:r>
          </a:p>
          <a:p>
            <a:pPr lvl="1">
              <a:defRPr/>
            </a:pPr>
            <a:endParaRPr lang="en-US" dirty="0" smtClean="0"/>
          </a:p>
          <a:p>
            <a:pPr>
              <a:defRPr/>
            </a:pPr>
            <a:endParaRPr lang="en-US" dirty="0"/>
          </a:p>
        </p:txBody>
      </p:sp>
      <p:sp>
        <p:nvSpPr>
          <p:cNvPr id="6144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400" smtClean="0"/>
              <a:t>Nayfeld</a:t>
            </a:r>
          </a:p>
        </p:txBody>
      </p:sp>
    </p:spTree>
    <p:extLst>
      <p:ext uri="{BB962C8B-B14F-4D97-AF65-F5344CB8AC3E}">
        <p14:creationId xmlns:p14="http://schemas.microsoft.com/office/powerpoint/2010/main" val="4169614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Evidence for natural pedagogy</a:t>
            </a:r>
          </a:p>
        </p:txBody>
      </p:sp>
      <p:sp>
        <p:nvSpPr>
          <p:cNvPr id="3" name="Content Placeholder 2"/>
          <p:cNvSpPr>
            <a:spLocks noGrp="1"/>
          </p:cNvSpPr>
          <p:nvPr>
            <p:ph idx="1"/>
          </p:nvPr>
        </p:nvSpPr>
        <p:spPr/>
        <p:txBody>
          <a:bodyPr>
            <a:normAutofit fontScale="62500" lnSpcReduction="20000"/>
          </a:bodyPr>
          <a:lstStyle/>
          <a:p>
            <a:pPr>
              <a:defRPr/>
            </a:pPr>
            <a:r>
              <a:rPr lang="en-US" dirty="0" smtClean="0"/>
              <a:t>1</a:t>
            </a:r>
            <a:r>
              <a:rPr lang="en-US" dirty="0" smtClean="0"/>
              <a:t>. Preferential attention for sources of signals</a:t>
            </a:r>
          </a:p>
          <a:p>
            <a:pPr lvl="1">
              <a:defRPr/>
            </a:pPr>
            <a:r>
              <a:rPr lang="en-US" dirty="0" smtClean="0"/>
              <a:t>Preference for faces with direct gaze</a:t>
            </a:r>
          </a:p>
          <a:p>
            <a:pPr lvl="1">
              <a:defRPr/>
            </a:pPr>
            <a:r>
              <a:rPr lang="en-US" dirty="0" smtClean="0"/>
              <a:t>4-mo infants interpret dyadic eye-gaze as communication</a:t>
            </a:r>
          </a:p>
          <a:p>
            <a:pPr lvl="1">
              <a:defRPr/>
            </a:pPr>
            <a:r>
              <a:rPr lang="en-US" dirty="0" smtClean="0"/>
              <a:t>Preference for “</a:t>
            </a:r>
            <a:r>
              <a:rPr lang="en-US" dirty="0" err="1" smtClean="0"/>
              <a:t>motherese</a:t>
            </a:r>
            <a:r>
              <a:rPr lang="en-US" dirty="0" smtClean="0"/>
              <a:t>” and “</a:t>
            </a:r>
            <a:r>
              <a:rPr lang="en-US" dirty="0" err="1" smtClean="0"/>
              <a:t>motionese</a:t>
            </a:r>
            <a:r>
              <a:rPr lang="en-US" dirty="0" smtClean="0"/>
              <a:t>”</a:t>
            </a:r>
          </a:p>
          <a:p>
            <a:pPr>
              <a:defRPr/>
            </a:pPr>
            <a:r>
              <a:rPr lang="en-US" dirty="0" smtClean="0"/>
              <a:t>2. Referential Expectation</a:t>
            </a:r>
          </a:p>
          <a:p>
            <a:pPr lvl="1">
              <a:defRPr/>
            </a:pPr>
            <a:r>
              <a:rPr lang="en-US" dirty="0" smtClean="0"/>
              <a:t>Gaze-following as communication</a:t>
            </a:r>
          </a:p>
          <a:p>
            <a:pPr lvl="2">
              <a:defRPr/>
            </a:pPr>
            <a:r>
              <a:rPr lang="en-US" dirty="0" smtClean="0"/>
              <a:t>Only follow gaze-shifts when preceded by eye-contact or greeting</a:t>
            </a:r>
          </a:p>
          <a:p>
            <a:pPr lvl="1">
              <a:defRPr/>
            </a:pPr>
            <a:r>
              <a:rPr lang="en-US" dirty="0" smtClean="0"/>
              <a:t>Expectation to find referent/object when follow gaze</a:t>
            </a:r>
          </a:p>
          <a:p>
            <a:pPr>
              <a:defRPr/>
            </a:pPr>
            <a:r>
              <a:rPr lang="en-US" dirty="0" smtClean="0"/>
              <a:t>3. Interpretation bias for generalizability</a:t>
            </a:r>
          </a:p>
          <a:p>
            <a:pPr lvl="1">
              <a:defRPr/>
            </a:pPr>
            <a:r>
              <a:rPr lang="en-US" dirty="0" smtClean="0"/>
              <a:t>Expectation to learn something generalizable</a:t>
            </a:r>
          </a:p>
          <a:p>
            <a:pPr lvl="2">
              <a:defRPr/>
            </a:pPr>
            <a:r>
              <a:rPr lang="en-US" dirty="0" smtClean="0"/>
              <a:t>Emotions towards object as information about the object</a:t>
            </a:r>
          </a:p>
          <a:p>
            <a:pPr lvl="3">
              <a:defRPr/>
            </a:pPr>
            <a:r>
              <a:rPr lang="en-US" dirty="0" smtClean="0"/>
              <a:t>When communicated ostensively</a:t>
            </a:r>
          </a:p>
          <a:p>
            <a:pPr lvl="1">
              <a:defRPr/>
            </a:pPr>
            <a:r>
              <a:rPr lang="en-US" dirty="0" smtClean="0"/>
              <a:t>Permanent v. transient features</a:t>
            </a:r>
          </a:p>
          <a:p>
            <a:pPr lvl="2">
              <a:defRPr/>
            </a:pPr>
            <a:r>
              <a:rPr lang="en-US" dirty="0" smtClean="0"/>
              <a:t>Attend to features that allows identification of other objects of same kind</a:t>
            </a:r>
          </a:p>
          <a:p>
            <a:pPr lvl="2">
              <a:defRPr/>
            </a:pPr>
            <a:r>
              <a:rPr lang="en-US" dirty="0" smtClean="0"/>
              <a:t>Neglect information about location (transient)</a:t>
            </a:r>
          </a:p>
          <a:p>
            <a:pPr lvl="3">
              <a:defRPr/>
            </a:pPr>
            <a:r>
              <a:rPr lang="en-US" dirty="0" smtClean="0"/>
              <a:t>When communicated ostensively</a:t>
            </a:r>
          </a:p>
          <a:p>
            <a:pPr lvl="1">
              <a:defRPr/>
            </a:pPr>
            <a:r>
              <a:rPr lang="en-US" dirty="0" smtClean="0"/>
              <a:t>A-not-B task </a:t>
            </a:r>
          </a:p>
          <a:p>
            <a:pPr lvl="2">
              <a:defRPr/>
            </a:pPr>
            <a:r>
              <a:rPr lang="en-US" dirty="0" smtClean="0"/>
              <a:t>Error due to expectation of generalizable information</a:t>
            </a:r>
            <a:endParaRPr lang="en-US" dirty="0"/>
          </a:p>
        </p:txBody>
      </p:sp>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09800"/>
            <a:ext cx="20256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4648200"/>
            <a:ext cx="218598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400" smtClean="0"/>
              <a:t>Nayfeld</a:t>
            </a:r>
          </a:p>
        </p:txBody>
      </p:sp>
      <p:sp>
        <p:nvSpPr>
          <p:cNvPr id="2" name="Rectangle 1"/>
          <p:cNvSpPr/>
          <p:nvPr/>
        </p:nvSpPr>
        <p:spPr>
          <a:xfrm>
            <a:off x="96838" y="7440910"/>
            <a:ext cx="4572000" cy="923330"/>
          </a:xfrm>
          <a:prstGeom prst="rect">
            <a:avLst/>
          </a:prstGeom>
        </p:spPr>
        <p:txBody>
          <a:bodyPr>
            <a:spAutoFit/>
          </a:bodyPr>
          <a:lstStyle/>
          <a:p>
            <a:pPr>
              <a:defRPr/>
            </a:pPr>
            <a:r>
              <a:rPr lang="en-US" dirty="0"/>
              <a:t>Infants display receptivity to ostensive communication before they show evidence of learning</a:t>
            </a:r>
          </a:p>
        </p:txBody>
      </p:sp>
    </p:spTree>
    <p:extLst>
      <p:ext uri="{BB962C8B-B14F-4D97-AF65-F5344CB8AC3E}">
        <p14:creationId xmlns:p14="http://schemas.microsoft.com/office/powerpoint/2010/main" val="147699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81000" y="342900"/>
            <a:ext cx="8458200" cy="1104900"/>
          </a:xfrm>
        </p:spPr>
        <p:txBody>
          <a:bodyPr>
            <a:normAutofit fontScale="90000"/>
          </a:bodyPr>
          <a:lstStyle/>
          <a:p>
            <a:r>
              <a:rPr lang="en-US" altLang="en-US" smtClean="0"/>
              <a:t>Ostensive signals </a:t>
            </a:r>
            <a:r>
              <a:rPr lang="en-US" altLang="en-US" smtClean="0">
                <a:sym typeface="Wingdings" panose="05000000000000000000" pitchFamily="2" charset="2"/>
              </a:rPr>
              <a:t> Gaze following</a:t>
            </a:r>
            <a:endParaRPr lang="en-US" altLang="en-US" smtClean="0"/>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5EA1F5C0-DC3A-418F-894B-8EEDC6EF2130}" type="slidenum">
              <a:rPr lang="en-US" altLang="en-US" sz="1400"/>
              <a:pPr/>
              <a:t>52</a:t>
            </a:fld>
            <a:endParaRPr lang="en-US" altLang="en-US" sz="1400"/>
          </a:p>
        </p:txBody>
      </p:sp>
      <p:pic>
        <p:nvPicPr>
          <p:cNvPr id="6349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3063" y="1981200"/>
            <a:ext cx="8313737" cy="2911475"/>
          </a:xfrm>
          <a:noFill/>
        </p:spPr>
      </p:pic>
      <p:pic>
        <p:nvPicPr>
          <p:cNvPr id="634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53000"/>
            <a:ext cx="8218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5300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342900"/>
            <a:ext cx="9144000" cy="1104900"/>
          </a:xfrm>
        </p:spPr>
        <p:txBody>
          <a:bodyPr>
            <a:normAutofit fontScale="90000"/>
          </a:bodyPr>
          <a:lstStyle/>
          <a:p>
            <a:r>
              <a:rPr lang="en-US" altLang="en-US" sz="4000" smtClean="0"/>
              <a:t>Ostensive signal </a:t>
            </a:r>
            <a:r>
              <a:rPr lang="en-US" altLang="en-US" sz="4000" smtClean="0">
                <a:sym typeface="Wingdings" panose="05000000000000000000" pitchFamily="2" charset="2"/>
              </a:rPr>
              <a:t> Encode object identity</a:t>
            </a:r>
            <a:endParaRPr lang="en-US" altLang="en-US" sz="4000" smtClean="0"/>
          </a:p>
        </p:txBody>
      </p:sp>
      <p:sp>
        <p:nvSpPr>
          <p:cNvPr id="645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35BEC079-EE68-4892-B4E3-484BE2B7DBCA}" type="slidenum">
              <a:rPr lang="en-US" altLang="en-US" sz="1400"/>
              <a:pPr/>
              <a:t>53</a:t>
            </a:fld>
            <a:endParaRPr lang="en-US" altLang="en-US" sz="1400"/>
          </a:p>
        </p:txBody>
      </p:sp>
      <p:pic>
        <p:nvPicPr>
          <p:cNvPr id="6451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3999" b="21603"/>
          <a:stretch>
            <a:fillRect/>
          </a:stretch>
        </p:blipFill>
        <p:spPr>
          <a:xfrm>
            <a:off x="381000" y="1447800"/>
            <a:ext cx="3450771" cy="4457246"/>
          </a:xfrm>
          <a:noFill/>
        </p:spPr>
      </p:pic>
      <p:pic>
        <p:nvPicPr>
          <p:cNvPr id="64517" name="Picture 2"/>
          <p:cNvPicPr>
            <a:picLocks noChangeAspect="1" noChangeArrowheads="1"/>
          </p:cNvPicPr>
          <p:nvPr/>
        </p:nvPicPr>
        <p:blipFill>
          <a:blip r:embed="rId3">
            <a:extLst>
              <a:ext uri="{28A0092B-C50C-407E-A947-70E740481C1C}">
                <a14:useLocalDpi xmlns:a14="http://schemas.microsoft.com/office/drawing/2010/main" val="0"/>
              </a:ext>
            </a:extLst>
          </a:blip>
          <a:srcRect t="78397"/>
          <a:stretch>
            <a:fillRect/>
          </a:stretch>
        </p:blipFill>
        <p:spPr bwMode="auto">
          <a:xfrm>
            <a:off x="3940277" y="2209800"/>
            <a:ext cx="5238648" cy="25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22" t="54088" r="3999" b="21603"/>
          <a:stretch/>
        </p:blipFill>
        <p:spPr>
          <a:xfrm>
            <a:off x="-169374" y="4531632"/>
            <a:ext cx="5046173" cy="2318656"/>
          </a:xfrm>
          <a:prstGeom prst="rect">
            <a:avLst/>
          </a:prstGeom>
          <a:noFill/>
        </p:spPr>
      </p:pic>
    </p:spTree>
    <p:extLst>
      <p:ext uri="{BB962C8B-B14F-4D97-AF65-F5344CB8AC3E}">
        <p14:creationId xmlns:p14="http://schemas.microsoft.com/office/powerpoint/2010/main" val="894544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342900"/>
            <a:ext cx="9144000" cy="1104900"/>
          </a:xfrm>
        </p:spPr>
        <p:txBody>
          <a:bodyPr>
            <a:normAutofit fontScale="90000"/>
          </a:bodyPr>
          <a:lstStyle/>
          <a:p>
            <a:r>
              <a:rPr lang="en-US" altLang="en-US" smtClean="0"/>
              <a:t>A-not-B caused by ostensive signaling?</a:t>
            </a:r>
          </a:p>
        </p:txBody>
      </p:sp>
      <p:sp>
        <p:nvSpPr>
          <p:cNvPr id="65539" name="Content Placeholder 2"/>
          <p:cNvSpPr>
            <a:spLocks noGrp="1"/>
          </p:cNvSpPr>
          <p:nvPr>
            <p:ph idx="1"/>
          </p:nvPr>
        </p:nvSpPr>
        <p:spPr/>
        <p:txBody>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sz="2400" dirty="0" smtClean="0"/>
              <a:t>Not in this case</a:t>
            </a:r>
            <a:r>
              <a:rPr lang="en-US" altLang="en-US" sz="1600" dirty="0" smtClean="0"/>
              <a:t>: </a:t>
            </a:r>
            <a:r>
              <a:rPr lang="en-US" altLang="en-US" sz="1400" dirty="0" smtClean="0">
                <a:hlinkClick r:id="rId3"/>
              </a:rPr>
              <a:t>http://www.youtube.com/watch?v=lhHkJ3InQOE&amp;feature=related</a:t>
            </a:r>
            <a:r>
              <a:rPr lang="en-US" altLang="en-US" sz="1400" dirty="0" smtClean="0"/>
              <a:t> </a:t>
            </a:r>
            <a:endParaRPr lang="en-US" altLang="en-US" sz="1600" dirty="0" smtClean="0"/>
          </a:p>
        </p:txBody>
      </p:sp>
      <p:sp>
        <p:nvSpPr>
          <p:cNvPr id="655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950E3CD8-DDBD-4B90-BCDD-C18B4CC09A14}" type="slidenum">
              <a:rPr lang="en-US" altLang="en-US" sz="1400"/>
              <a:pPr/>
              <a:t>54</a:t>
            </a:fld>
            <a:endParaRPr lang="en-US" altLang="en-US" sz="1400"/>
          </a:p>
        </p:txBody>
      </p:sp>
    </p:spTree>
    <p:extLst>
      <p:ext uri="{BB962C8B-B14F-4D97-AF65-F5344CB8AC3E}">
        <p14:creationId xmlns:p14="http://schemas.microsoft.com/office/powerpoint/2010/main" val="3984225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Promsicuous</a:t>
            </a:r>
            <a:r>
              <a:rPr lang="en-US" dirty="0" smtClean="0"/>
              <a:t> normativity</a:t>
            </a:r>
            <a:endParaRPr lang="en-US" dirty="0"/>
          </a:p>
        </p:txBody>
      </p:sp>
      <p:pic>
        <p:nvPicPr>
          <p:cNvPr id="4" name="Content Placeholder 3"/>
          <p:cNvPicPr>
            <a:picLocks noGrp="1" noChangeAspect="1"/>
          </p:cNvPicPr>
          <p:nvPr>
            <p:ph idx="1"/>
          </p:nvPr>
        </p:nvPicPr>
        <p:blipFill>
          <a:blip r:embed="rId2"/>
          <a:stretch>
            <a:fillRect/>
          </a:stretch>
        </p:blipFill>
        <p:spPr>
          <a:xfrm>
            <a:off x="2451648" y="1499425"/>
            <a:ext cx="4101552" cy="5358576"/>
          </a:xfrm>
          <a:prstGeom prst="rect">
            <a:avLst/>
          </a:prstGeom>
        </p:spPr>
      </p:pic>
    </p:spTree>
    <p:extLst>
      <p:ext uri="{BB962C8B-B14F-4D97-AF65-F5344CB8AC3E}">
        <p14:creationId xmlns:p14="http://schemas.microsoft.com/office/powerpoint/2010/main" val="2834275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Uniquely human?</a:t>
            </a:r>
          </a:p>
        </p:txBody>
      </p:sp>
      <p:sp>
        <p:nvSpPr>
          <p:cNvPr id="66563" name="Content Placeholder 2"/>
          <p:cNvSpPr>
            <a:spLocks noGrp="1"/>
          </p:cNvSpPr>
          <p:nvPr>
            <p:ph idx="1"/>
          </p:nvPr>
        </p:nvSpPr>
        <p:spPr/>
        <p:txBody>
          <a:bodyPr/>
          <a:lstStyle/>
          <a:p>
            <a:r>
              <a:rPr lang="en-US" altLang="en-US" smtClean="0"/>
              <a:t>‘Seven long-tailed macaques cleaning the spaces between their teeth in the same manner as humans. </a:t>
            </a:r>
          </a:p>
          <a:p>
            <a:r>
              <a:rPr lang="en-US" altLang="en-US" smtClean="0"/>
              <a:t>They spent double the amount of time flossing when they were being watched by their infants.’ </a:t>
            </a:r>
          </a:p>
          <a:p>
            <a:r>
              <a:rPr lang="en-US" altLang="en-US" smtClean="0">
                <a:hlinkClick r:id="rId3"/>
              </a:rPr>
              <a:t>http://news.bbc.co.uk/2/hi/asia-pacific/7940052.stm</a:t>
            </a:r>
            <a:endParaRPr lang="en-US" altLang="en-US" smtClean="0"/>
          </a:p>
          <a:p>
            <a:endParaRPr lang="en-US" altLang="en-US" smtClean="0"/>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02FA1912-0FF0-497E-AD4E-B7E28814EA1A}" type="slidenum">
              <a:rPr lang="en-US" altLang="en-US" sz="1400"/>
              <a:pPr/>
              <a:t>56</a:t>
            </a:fld>
            <a:endParaRPr lang="en-US" altLang="en-US" sz="1400"/>
          </a:p>
        </p:txBody>
      </p:sp>
    </p:spTree>
    <p:extLst>
      <p:ext uri="{BB962C8B-B14F-4D97-AF65-F5344CB8AC3E}">
        <p14:creationId xmlns:p14="http://schemas.microsoft.com/office/powerpoint/2010/main" val="3866478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algn="ctr"/>
            <a:r>
              <a:rPr lang="en-US" dirty="0"/>
              <a:t>Neo-</a:t>
            </a:r>
            <a:r>
              <a:rPr lang="en-US" dirty="0" err="1"/>
              <a:t>Piagetian</a:t>
            </a:r>
            <a:r>
              <a:rPr lang="en-US" dirty="0"/>
              <a:t> Theory</a:t>
            </a:r>
          </a:p>
        </p:txBody>
      </p:sp>
      <p:sp>
        <p:nvSpPr>
          <p:cNvPr id="391171" name="Rectangle 3"/>
          <p:cNvSpPr>
            <a:spLocks noGrp="1" noChangeArrowheads="1"/>
          </p:cNvSpPr>
          <p:nvPr>
            <p:ph type="body" idx="4294967295"/>
          </p:nvPr>
        </p:nvSpPr>
        <p:spPr>
          <a:xfrm>
            <a:off x="457200" y="1946275"/>
            <a:ext cx="8229600" cy="4530725"/>
          </a:xfrm>
          <a:prstGeom prst="rect">
            <a:avLst/>
          </a:prstGeom>
        </p:spPr>
        <p:txBody>
          <a:bodyPr/>
          <a:lstStyle/>
          <a:p>
            <a:pPr>
              <a:lnSpc>
                <a:spcPct val="90000"/>
              </a:lnSpc>
            </a:pPr>
            <a:r>
              <a:rPr lang="en-US" dirty="0"/>
              <a:t>Case (1998)</a:t>
            </a:r>
          </a:p>
          <a:p>
            <a:pPr lvl="1">
              <a:lnSpc>
                <a:spcPct val="90000"/>
              </a:lnSpc>
            </a:pPr>
            <a:r>
              <a:rPr lang="en-US" dirty="0"/>
              <a:t>More flexible stage theory</a:t>
            </a:r>
          </a:p>
          <a:p>
            <a:pPr lvl="2">
              <a:lnSpc>
                <a:spcPct val="90000"/>
              </a:lnSpc>
            </a:pPr>
            <a:r>
              <a:rPr lang="en-US" dirty="0" smtClean="0"/>
              <a:t>Sets </a:t>
            </a:r>
            <a:r>
              <a:rPr lang="en-US" dirty="0"/>
              <a:t>of competencies develop over period of time </a:t>
            </a:r>
          </a:p>
          <a:p>
            <a:pPr lvl="2">
              <a:lnSpc>
                <a:spcPct val="90000"/>
              </a:lnSpc>
            </a:pPr>
            <a:r>
              <a:rPr lang="en-US" dirty="0"/>
              <a:t>Change depends on brain development </a:t>
            </a:r>
            <a:r>
              <a:rPr lang="en-US" i="1" dirty="0"/>
              <a:t>and </a:t>
            </a:r>
            <a:r>
              <a:rPr lang="en-US" dirty="0"/>
              <a:t>specific </a:t>
            </a:r>
            <a:r>
              <a:rPr lang="en-US" dirty="0" smtClean="0"/>
              <a:t>experiences</a:t>
            </a:r>
            <a:endParaRPr lang="en-US" i="1" dirty="0"/>
          </a:p>
        </p:txBody>
      </p:sp>
    </p:spTree>
    <p:extLst>
      <p:ext uri="{BB962C8B-B14F-4D97-AF65-F5344CB8AC3E}">
        <p14:creationId xmlns:p14="http://schemas.microsoft.com/office/powerpoint/2010/main" val="262852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analysis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78" y="1657350"/>
            <a:ext cx="649098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36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838200" y="228600"/>
            <a:ext cx="7793038" cy="1143000"/>
          </a:xfrm>
        </p:spPr>
        <p:txBody>
          <a:bodyPr>
            <a:normAutofit fontScale="90000"/>
          </a:bodyPr>
          <a:lstStyle/>
          <a:p>
            <a:pPr algn="ctr"/>
            <a:r>
              <a:rPr lang="en-US" dirty="0"/>
              <a:t>The social basis of </a:t>
            </a:r>
            <a:r>
              <a:rPr lang="en-US" dirty="0" smtClean="0"/>
              <a:t>cognition – </a:t>
            </a:r>
            <a:r>
              <a:rPr lang="en-US" dirty="0" err="1" smtClean="0"/>
              <a:t>Vygotsky</a:t>
            </a:r>
            <a:endParaRPr lang="en-US" dirty="0"/>
          </a:p>
        </p:txBody>
      </p:sp>
      <p:sp>
        <p:nvSpPr>
          <p:cNvPr id="366595" name="Rectangle 3"/>
          <p:cNvSpPr>
            <a:spLocks noGrp="1" noChangeArrowheads="1"/>
          </p:cNvSpPr>
          <p:nvPr>
            <p:ph type="body" idx="4294967295"/>
          </p:nvPr>
        </p:nvSpPr>
        <p:spPr>
          <a:xfrm>
            <a:off x="457200" y="1793875"/>
            <a:ext cx="8229600" cy="4530725"/>
          </a:xfrm>
          <a:prstGeom prst="rect">
            <a:avLst/>
          </a:prstGeom>
        </p:spPr>
        <p:txBody>
          <a:bodyPr>
            <a:normAutofit fontScale="92500" lnSpcReduction="20000"/>
          </a:bodyPr>
          <a:lstStyle/>
          <a:p>
            <a:r>
              <a:rPr lang="en-US" sz="2800" dirty="0"/>
              <a:t>Cognition originates in </a:t>
            </a:r>
            <a:r>
              <a:rPr lang="en-US" sz="2800" i="1" dirty="0"/>
              <a:t>social interaction</a:t>
            </a:r>
          </a:p>
          <a:p>
            <a:pPr lvl="1"/>
            <a:r>
              <a:rPr lang="en-US" sz="2400" dirty="0"/>
              <a:t>Development facilitated by social interaction and </a:t>
            </a:r>
            <a:r>
              <a:rPr lang="en-US" sz="2400" dirty="0" smtClean="0"/>
              <a:t>collaboration</a:t>
            </a:r>
          </a:p>
          <a:p>
            <a:pPr lvl="2"/>
            <a:endParaRPr lang="en-US" sz="2000" dirty="0" smtClean="0"/>
          </a:p>
          <a:p>
            <a:pPr lvl="2"/>
            <a:r>
              <a:rPr lang="en-US" sz="2000" dirty="0" err="1" smtClean="0"/>
              <a:t>Vygotstky’s</a:t>
            </a:r>
            <a:r>
              <a:rPr lang="en-US" sz="2000" dirty="0" smtClean="0"/>
              <a:t> point</a:t>
            </a:r>
            <a:endParaRPr lang="en-US" sz="2000" dirty="0"/>
          </a:p>
          <a:p>
            <a:pPr lvl="1"/>
            <a:endParaRPr lang="en-US" sz="2400" dirty="0"/>
          </a:p>
          <a:p>
            <a:pPr lvl="1">
              <a:buFontTx/>
              <a:buNone/>
            </a:pPr>
            <a:r>
              <a:rPr lang="en-US" sz="2400" dirty="0"/>
              <a:t>		</a:t>
            </a:r>
            <a:r>
              <a:rPr lang="en-US" sz="2400" dirty="0" err="1"/>
              <a:t>Intersubjectivity</a:t>
            </a:r>
            <a:r>
              <a:rPr lang="en-US" sz="2400" dirty="0"/>
              <a:t> =</a:t>
            </a:r>
          </a:p>
          <a:p>
            <a:pPr lvl="2">
              <a:buFont typeface="Wingdings" pitchFamily="2" charset="2"/>
              <a:buNone/>
            </a:pPr>
            <a:endParaRPr lang="en-US" sz="2000" dirty="0"/>
          </a:p>
          <a:p>
            <a:pPr lvl="1">
              <a:buFontTx/>
              <a:buNone/>
            </a:pPr>
            <a:r>
              <a:rPr lang="en-US" sz="2400" dirty="0"/>
              <a:t>		Zone of proximal development =</a:t>
            </a:r>
          </a:p>
          <a:p>
            <a:pPr lvl="1">
              <a:buFontTx/>
              <a:buNone/>
            </a:pPr>
            <a:endParaRPr lang="en-US" sz="2400" dirty="0"/>
          </a:p>
          <a:p>
            <a:pPr lvl="1">
              <a:buFontTx/>
              <a:buNone/>
            </a:pPr>
            <a:r>
              <a:rPr lang="en-US" sz="2400" dirty="0"/>
              <a:t>		Scaffolding =</a:t>
            </a:r>
          </a:p>
          <a:p>
            <a:pPr lvl="1">
              <a:buFontTx/>
              <a:buNone/>
            </a:pPr>
            <a:endParaRPr lang="en-US" sz="2400" dirty="0"/>
          </a:p>
          <a:p>
            <a:pPr lvl="2"/>
            <a:r>
              <a:rPr lang="en-US" sz="2000" dirty="0"/>
              <a:t>How should nature and degree of guidance </a:t>
            </a:r>
            <a:r>
              <a:rPr lang="en-US" sz="2000" i="1" dirty="0"/>
              <a:t>change </a:t>
            </a:r>
            <a:r>
              <a:rPr lang="en-US" sz="2000" dirty="0"/>
              <a:t>over course of learning task? </a:t>
            </a:r>
            <a:endParaRPr lang="en-US" sz="2000" i="1" dirty="0"/>
          </a:p>
          <a:p>
            <a:pPr lvl="1">
              <a:buFontTx/>
              <a:buNone/>
            </a:pPr>
            <a:endParaRPr lang="en-US" sz="2400" dirty="0"/>
          </a:p>
        </p:txBody>
      </p:sp>
    </p:spTree>
    <p:extLst>
      <p:ext uri="{BB962C8B-B14F-4D97-AF65-F5344CB8AC3E}">
        <p14:creationId xmlns:p14="http://schemas.microsoft.com/office/powerpoint/2010/main" val="288946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97280D7E-8CDD-4748-8380-FC9131119BE2}" type="slidenum">
              <a:rPr lang="en-US" altLang="en-US" sz="1400" smtClean="0"/>
              <a:pPr>
                <a:spcBef>
                  <a:spcPct val="0"/>
                </a:spcBef>
                <a:buClrTx/>
                <a:buSzTx/>
                <a:buFontTx/>
                <a:buNone/>
              </a:pPr>
              <a:t>6</a:t>
            </a:fld>
            <a:endParaRPr lang="en-US" altLang="en-US" sz="1400" smtClean="0"/>
          </a:p>
        </p:txBody>
      </p:sp>
      <p:sp>
        <p:nvSpPr>
          <p:cNvPr id="17411" name="Rectangle 2"/>
          <p:cNvSpPr>
            <a:spLocks noGrp="1" noChangeArrowheads="1"/>
          </p:cNvSpPr>
          <p:nvPr>
            <p:ph type="title"/>
          </p:nvPr>
        </p:nvSpPr>
        <p:spPr/>
        <p:txBody>
          <a:bodyPr>
            <a:normAutofit/>
          </a:bodyPr>
          <a:lstStyle/>
          <a:p>
            <a:r>
              <a:rPr lang="en-US" altLang="en-US" dirty="0" smtClean="0">
                <a:solidFill>
                  <a:schemeClr val="accent1"/>
                </a:solidFill>
              </a:rPr>
              <a:t>Basic learning mechanisms</a:t>
            </a:r>
          </a:p>
        </p:txBody>
      </p:sp>
      <p:sp>
        <p:nvSpPr>
          <p:cNvPr id="17412" name="Rectangle 3"/>
          <p:cNvSpPr>
            <a:spLocks noGrp="1" noChangeArrowheads="1"/>
          </p:cNvSpPr>
          <p:nvPr>
            <p:ph type="body" idx="1"/>
          </p:nvPr>
        </p:nvSpPr>
        <p:spPr/>
        <p:txBody>
          <a:bodyPr>
            <a:normAutofit/>
          </a:bodyPr>
          <a:lstStyle/>
          <a:p>
            <a:r>
              <a:rPr lang="en-US" altLang="en-US" dirty="0" smtClean="0">
                <a:cs typeface="Arial" charset="0"/>
              </a:rPr>
              <a:t>Classical Conditioning</a:t>
            </a:r>
          </a:p>
          <a:p>
            <a:pPr lvl="1"/>
            <a:r>
              <a:rPr lang="en-US" altLang="en-US" dirty="0" smtClean="0">
                <a:cs typeface="Arial" charset="0"/>
              </a:rPr>
              <a:t>infant responds to a stimulus</a:t>
            </a:r>
          </a:p>
          <a:p>
            <a:r>
              <a:rPr lang="en-US" altLang="en-US" dirty="0" smtClean="0">
                <a:cs typeface="Arial" charset="0"/>
              </a:rPr>
              <a:t>Operant Conditioning</a:t>
            </a:r>
          </a:p>
          <a:p>
            <a:pPr lvl="1"/>
            <a:r>
              <a:rPr lang="en-US" altLang="en-US" dirty="0" smtClean="0">
                <a:cs typeface="Arial" charset="0"/>
              </a:rPr>
              <a:t>Infant action changes the likelihood that an action will occur.  </a:t>
            </a:r>
          </a:p>
          <a:p>
            <a:r>
              <a:rPr lang="en-US" altLang="en-US" dirty="0" smtClean="0">
                <a:cs typeface="Arial" charset="0"/>
              </a:rPr>
              <a:t>Habituation and Dishabituation</a:t>
            </a:r>
          </a:p>
          <a:p>
            <a:pPr lvl="4"/>
            <a:endParaRPr lang="en-US" altLang="en-US" dirty="0" smtClean="0">
              <a:cs typeface="Arial" charset="0"/>
              <a:hlinkClick r:id="rId3"/>
            </a:endParaRPr>
          </a:p>
          <a:p>
            <a:pPr lvl="4"/>
            <a:endParaRPr lang="en-US" altLang="en-US" dirty="0">
              <a:cs typeface="Arial" charset="0"/>
              <a:hlinkClick r:id="rId3"/>
            </a:endParaRPr>
          </a:p>
          <a:p>
            <a:pPr lvl="4"/>
            <a:endParaRPr lang="en-US" altLang="en-US" dirty="0" smtClean="0">
              <a:cs typeface="Arial" charset="0"/>
              <a:hlinkClick r:id="rId3"/>
            </a:endParaRPr>
          </a:p>
          <a:p>
            <a:pPr lvl="2"/>
            <a:r>
              <a:rPr lang="en-US" altLang="en-US" sz="2000" dirty="0" smtClean="0">
                <a:cs typeface="Arial" charset="0"/>
                <a:hlinkClick r:id="rId3"/>
              </a:rPr>
              <a:t>http</a:t>
            </a:r>
            <a:r>
              <a:rPr lang="en-US" altLang="en-US" sz="2000" dirty="0" smtClean="0">
                <a:cs typeface="Arial" charset="0"/>
                <a:hlinkClick r:id="rId3"/>
              </a:rPr>
              <a:t>://www.cogs.susx.ac.uk/users/alisonp/dev1/lecture2.html</a:t>
            </a:r>
            <a:endParaRPr lang="en-US" altLang="en-US" sz="2000" dirty="0" smtClean="0"/>
          </a:p>
        </p:txBody>
      </p:sp>
    </p:spTree>
    <p:extLst>
      <p:ext uri="{BB962C8B-B14F-4D97-AF65-F5344CB8AC3E}">
        <p14:creationId xmlns:p14="http://schemas.microsoft.com/office/powerpoint/2010/main" val="22562232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normAutofit fontScale="90000"/>
          </a:bodyPr>
          <a:lstStyle/>
          <a:p>
            <a:pPr algn="ctr"/>
            <a:r>
              <a:rPr lang="en-US" sz="4000" dirty="0"/>
              <a:t>The Psychometric Approach to </a:t>
            </a:r>
            <a:r>
              <a:rPr lang="en-US" sz="4000" dirty="0" smtClean="0"/>
              <a:t> Defining </a:t>
            </a:r>
            <a:r>
              <a:rPr lang="en-US" sz="4000" dirty="0"/>
              <a:t>Intelligence</a:t>
            </a:r>
          </a:p>
        </p:txBody>
      </p:sp>
      <p:sp>
        <p:nvSpPr>
          <p:cNvPr id="394243" name="Rectangle 3"/>
          <p:cNvSpPr>
            <a:spLocks noGrp="1" noChangeArrowheads="1"/>
          </p:cNvSpPr>
          <p:nvPr>
            <p:ph type="body" idx="4294967295"/>
          </p:nvPr>
        </p:nvSpPr>
        <p:spPr>
          <a:xfrm>
            <a:off x="457200" y="1600200"/>
            <a:ext cx="8382000" cy="4525963"/>
          </a:xfrm>
          <a:prstGeom prst="rect">
            <a:avLst/>
          </a:prstGeom>
        </p:spPr>
        <p:txBody>
          <a:bodyPr/>
          <a:lstStyle/>
          <a:p>
            <a:pPr>
              <a:lnSpc>
                <a:spcPct val="90000"/>
              </a:lnSpc>
            </a:pPr>
            <a:r>
              <a:rPr lang="en-US" sz="2400" dirty="0"/>
              <a:t>Intelligence as ability to adapt successfully to one’s </a:t>
            </a:r>
            <a:r>
              <a:rPr lang="en-US" sz="2400" dirty="0" smtClean="0"/>
              <a:t>         environment</a:t>
            </a:r>
            <a:endParaRPr lang="en-US" sz="2400" dirty="0"/>
          </a:p>
          <a:p>
            <a:pPr>
              <a:lnSpc>
                <a:spcPct val="90000"/>
              </a:lnSpc>
              <a:buFont typeface="Wingdings" pitchFamily="2" charset="2"/>
              <a:buNone/>
            </a:pPr>
            <a:endParaRPr lang="en-US" sz="2400" dirty="0"/>
          </a:p>
          <a:p>
            <a:pPr>
              <a:lnSpc>
                <a:spcPct val="90000"/>
              </a:lnSpc>
            </a:pPr>
            <a:r>
              <a:rPr lang="en-US" sz="2400" dirty="0"/>
              <a:t>Hierarchical nesting of abilities</a:t>
            </a:r>
          </a:p>
          <a:p>
            <a:pPr lvl="1">
              <a:lnSpc>
                <a:spcPct val="90000"/>
              </a:lnSpc>
            </a:pPr>
            <a:r>
              <a:rPr lang="en-US" sz="2000" dirty="0"/>
              <a:t>General factor “g”</a:t>
            </a:r>
          </a:p>
          <a:p>
            <a:pPr lvl="1">
              <a:lnSpc>
                <a:spcPct val="90000"/>
              </a:lnSpc>
            </a:pPr>
            <a:r>
              <a:rPr lang="en-US" sz="2000" dirty="0"/>
              <a:t>Differentiable but variously related mental abilities (e.g., verbal vs. visual-spatial)</a:t>
            </a:r>
          </a:p>
          <a:p>
            <a:pPr>
              <a:lnSpc>
                <a:spcPct val="90000"/>
              </a:lnSpc>
            </a:pPr>
            <a:endParaRPr lang="en-US" sz="2400" dirty="0"/>
          </a:p>
          <a:p>
            <a:pPr>
              <a:lnSpc>
                <a:spcPct val="90000"/>
              </a:lnSpc>
            </a:pPr>
            <a:r>
              <a:rPr lang="en-US" sz="2400" dirty="0" err="1"/>
              <a:t>Cattell</a:t>
            </a:r>
            <a:r>
              <a:rPr lang="en-US" sz="2400" dirty="0"/>
              <a:t> (1971)</a:t>
            </a:r>
          </a:p>
          <a:p>
            <a:pPr lvl="1">
              <a:lnSpc>
                <a:spcPct val="90000"/>
              </a:lnSpc>
            </a:pPr>
            <a:r>
              <a:rPr lang="en-US" sz="2000" dirty="0"/>
              <a:t>Fluid vs. crystallized intelligence</a:t>
            </a:r>
          </a:p>
          <a:p>
            <a:pPr>
              <a:lnSpc>
                <a:spcPct val="90000"/>
              </a:lnSpc>
              <a:buFont typeface="Wingdings" pitchFamily="2" charset="2"/>
              <a:buNone/>
            </a:pPr>
            <a:endParaRPr lang="en-US" sz="2400" dirty="0"/>
          </a:p>
        </p:txBody>
      </p:sp>
    </p:spTree>
    <p:extLst>
      <p:ext uri="{BB962C8B-B14F-4D97-AF65-F5344CB8AC3E}">
        <p14:creationId xmlns:p14="http://schemas.microsoft.com/office/powerpoint/2010/main" val="144106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At what point in development is intelligence fixed</a:t>
            </a:r>
            <a:r>
              <a:rPr lang="en-US" sz="4800"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63" y="2205038"/>
            <a:ext cx="8165871" cy="396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77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Differentiation </a:t>
            </a:r>
            <a:r>
              <a:rPr lang="en-US" dirty="0"/>
              <a:t>of cognitive abilities with age</a:t>
            </a: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840"/>
          <a:stretch/>
        </p:blipFill>
        <p:spPr bwMode="auto">
          <a:xfrm>
            <a:off x="685800" y="1523999"/>
            <a:ext cx="5715000" cy="486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17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normAutofit fontScale="90000"/>
          </a:bodyPr>
          <a:lstStyle/>
          <a:p>
            <a:pPr algn="ctr"/>
            <a:r>
              <a:rPr lang="en-US" sz="4000" dirty="0"/>
              <a:t>The Psychometric Approach to </a:t>
            </a:r>
            <a:r>
              <a:rPr lang="en-US" sz="4000" dirty="0" smtClean="0"/>
              <a:t> Defining </a:t>
            </a:r>
            <a:r>
              <a:rPr lang="en-US" sz="4000" dirty="0"/>
              <a:t>Intelligence (cont)</a:t>
            </a:r>
          </a:p>
        </p:txBody>
      </p:sp>
      <p:sp>
        <p:nvSpPr>
          <p:cNvPr id="396291"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Can analytical abilities alone adequately account </a:t>
            </a:r>
            <a:r>
              <a:rPr lang="en-US" dirty="0" smtClean="0"/>
              <a:t> for </a:t>
            </a:r>
            <a:r>
              <a:rPr lang="en-US" dirty="0"/>
              <a:t>individual differences in multiple real-world </a:t>
            </a:r>
            <a:r>
              <a:rPr lang="en-US" dirty="0" smtClean="0"/>
              <a:t>environments</a:t>
            </a:r>
            <a:r>
              <a:rPr lang="en-US" dirty="0"/>
              <a:t>?</a:t>
            </a:r>
          </a:p>
          <a:p>
            <a:pPr lvl="1"/>
            <a:r>
              <a:rPr lang="en-US" dirty="0"/>
              <a:t>Creative intelligence</a:t>
            </a:r>
          </a:p>
          <a:p>
            <a:pPr lvl="1"/>
            <a:r>
              <a:rPr lang="en-US" dirty="0"/>
              <a:t>Social intelligence</a:t>
            </a:r>
          </a:p>
          <a:p>
            <a:pPr lvl="1"/>
            <a:r>
              <a:rPr lang="en-US" dirty="0"/>
              <a:t>Emotional intelligence</a:t>
            </a:r>
          </a:p>
        </p:txBody>
      </p:sp>
    </p:spTree>
    <p:extLst>
      <p:ext uri="{BB962C8B-B14F-4D97-AF65-F5344CB8AC3E}">
        <p14:creationId xmlns:p14="http://schemas.microsoft.com/office/powerpoint/2010/main" val="252527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sz="4000"/>
              <a:t>Systems Theories of Intelligence</a:t>
            </a:r>
          </a:p>
        </p:txBody>
      </p:sp>
      <p:sp>
        <p:nvSpPr>
          <p:cNvPr id="398339" name="Rectangle 3"/>
          <p:cNvSpPr>
            <a:spLocks noGrp="1" noChangeArrowheads="1"/>
          </p:cNvSpPr>
          <p:nvPr>
            <p:ph idx="1"/>
          </p:nvPr>
        </p:nvSpPr>
        <p:spPr>
          <a:xfrm>
            <a:off x="457200" y="1775191"/>
            <a:ext cx="4406900" cy="4625609"/>
          </a:xfrm>
          <a:prstGeom prst="rect">
            <a:avLst/>
          </a:prstGeom>
        </p:spPr>
        <p:txBody>
          <a:bodyPr>
            <a:normAutofit fontScale="85000" lnSpcReduction="20000"/>
          </a:bodyPr>
          <a:lstStyle/>
          <a:p>
            <a:r>
              <a:rPr lang="en-US" dirty="0"/>
              <a:t>Sternberg’s developing expertise model</a:t>
            </a:r>
          </a:p>
          <a:p>
            <a:pPr lvl="1"/>
            <a:r>
              <a:rPr lang="en-US" dirty="0" err="1"/>
              <a:t>Triarchic</a:t>
            </a:r>
            <a:r>
              <a:rPr lang="en-US" dirty="0"/>
              <a:t> theory of successful intelligence</a:t>
            </a:r>
          </a:p>
          <a:p>
            <a:pPr lvl="2"/>
            <a:r>
              <a:rPr lang="en-US" dirty="0"/>
              <a:t>Analytical </a:t>
            </a:r>
            <a:r>
              <a:rPr lang="en-US" dirty="0" smtClean="0"/>
              <a:t>Intelligence</a:t>
            </a:r>
          </a:p>
          <a:p>
            <a:pPr lvl="3"/>
            <a:r>
              <a:rPr lang="en-US" dirty="0"/>
              <a:t>Adapt, shape, select environments to meet goals</a:t>
            </a:r>
          </a:p>
          <a:p>
            <a:pPr lvl="2"/>
            <a:endParaRPr lang="en-US" dirty="0" smtClean="0"/>
          </a:p>
          <a:p>
            <a:pPr lvl="2"/>
            <a:r>
              <a:rPr lang="en-US" dirty="0"/>
              <a:t>Practical </a:t>
            </a:r>
            <a:r>
              <a:rPr lang="en-US" dirty="0" smtClean="0"/>
              <a:t>Intelligence</a:t>
            </a:r>
            <a:endParaRPr lang="en-US" dirty="0"/>
          </a:p>
          <a:p>
            <a:pPr lvl="3"/>
            <a:r>
              <a:rPr lang="en-US" dirty="0"/>
              <a:t>General skills </a:t>
            </a:r>
            <a:r>
              <a:rPr lang="en-US" dirty="0">
                <a:sym typeface="Wingdings" pitchFamily="2" charset="2"/>
              </a:rPr>
              <a:t> apply strategies, </a:t>
            </a:r>
            <a:r>
              <a:rPr lang="en-US" dirty="0" smtClean="0">
                <a:sym typeface="Wingdings" pitchFamily="2" charset="2"/>
              </a:rPr>
              <a:t>self-regulation</a:t>
            </a:r>
          </a:p>
          <a:p>
            <a:pPr marL="515239" lvl="3" indent="0">
              <a:buNone/>
            </a:pPr>
            <a:endParaRPr lang="en-US" dirty="0"/>
          </a:p>
          <a:p>
            <a:pPr lvl="2"/>
            <a:r>
              <a:rPr lang="en-US" dirty="0"/>
              <a:t>Creative Intelligence</a:t>
            </a:r>
          </a:p>
          <a:p>
            <a:pPr lvl="3"/>
            <a:r>
              <a:rPr lang="en-US" dirty="0"/>
              <a:t>Approach to dealing with novel problems</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100" y="1741227"/>
            <a:ext cx="4279900"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47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sz="4000"/>
              <a:t>Systems Theories of Intelligence</a:t>
            </a:r>
          </a:p>
        </p:txBody>
      </p:sp>
      <p:sp>
        <p:nvSpPr>
          <p:cNvPr id="400387" name="Rectangle 3"/>
          <p:cNvSpPr>
            <a:spLocks noGrp="1" noChangeArrowheads="1"/>
          </p:cNvSpPr>
          <p:nvPr>
            <p:ph type="body" idx="4294967295"/>
          </p:nvPr>
        </p:nvSpPr>
        <p:spPr>
          <a:xfrm>
            <a:off x="457200" y="1646237"/>
            <a:ext cx="8229600" cy="4526280"/>
          </a:xfrm>
          <a:prstGeom prst="rect">
            <a:avLst/>
          </a:prstGeom>
        </p:spPr>
        <p:txBody>
          <a:bodyPr/>
          <a:lstStyle/>
          <a:p>
            <a:r>
              <a:rPr lang="en-US" sz="2800" dirty="0"/>
              <a:t>Gardner’s theory of multiple intelligences</a:t>
            </a:r>
          </a:p>
          <a:p>
            <a:pPr lvl="1"/>
            <a:r>
              <a:rPr lang="en-US" dirty="0"/>
              <a:t>8 distinct sets of processing operations (intelligences</a:t>
            </a:r>
            <a:r>
              <a:rPr lang="en-US" dirty="0" smtClean="0"/>
              <a:t>)</a:t>
            </a:r>
          </a:p>
          <a:p>
            <a:pPr marL="170752" lvl="1" indent="0">
              <a:buNone/>
            </a:pPr>
            <a:endParaRPr lang="en-US" dirty="0"/>
          </a:p>
          <a:p>
            <a:pPr lvl="1"/>
            <a:r>
              <a:rPr lang="en-US" dirty="0"/>
              <a:t>Unique biological bases, developmental course, </a:t>
            </a:r>
            <a:r>
              <a:rPr lang="en-US" dirty="0" smtClean="0"/>
              <a:t>end-state performances</a:t>
            </a:r>
            <a:endParaRPr lang="en-US" dirty="0"/>
          </a:p>
          <a:p>
            <a:pPr lvl="1"/>
            <a:endParaRPr lang="en-US" dirty="0" smtClean="0"/>
          </a:p>
          <a:p>
            <a:pPr lvl="1"/>
            <a:r>
              <a:rPr lang="en-US" dirty="0" smtClean="0"/>
              <a:t>Allows </a:t>
            </a:r>
            <a:r>
              <a:rPr lang="en-US" dirty="0"/>
              <a:t>for description of profile of skills</a:t>
            </a:r>
          </a:p>
          <a:p>
            <a:pPr lvl="2"/>
            <a:r>
              <a:rPr lang="en-US" dirty="0"/>
              <a:t>Used for educational and career planning </a:t>
            </a:r>
          </a:p>
        </p:txBody>
      </p:sp>
    </p:spTree>
    <p:extLst>
      <p:ext uri="{BB962C8B-B14F-4D97-AF65-F5344CB8AC3E}">
        <p14:creationId xmlns:p14="http://schemas.microsoft.com/office/powerpoint/2010/main" val="366622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en-US" sz="4000"/>
              <a:t>Systems Theories of Intelligence</a:t>
            </a:r>
          </a:p>
        </p:txBody>
      </p:sp>
      <p:sp>
        <p:nvSpPr>
          <p:cNvPr id="404483" name="Rectangle 3"/>
          <p:cNvSpPr>
            <a:spLocks noGrp="1" noChangeArrowheads="1"/>
          </p:cNvSpPr>
          <p:nvPr>
            <p:ph type="body" idx="4294967295"/>
          </p:nvPr>
        </p:nvSpPr>
        <p:spPr>
          <a:xfrm>
            <a:off x="304800" y="1600200"/>
            <a:ext cx="8229600" cy="4530725"/>
          </a:xfrm>
          <a:prstGeom prst="rect">
            <a:avLst/>
          </a:prstGeom>
        </p:spPr>
        <p:txBody>
          <a:bodyPr/>
          <a:lstStyle/>
          <a:p>
            <a:r>
              <a:rPr lang="en-US" dirty="0"/>
              <a:t>Gardner’s theory of multiple intelligences (cont)</a:t>
            </a:r>
          </a:p>
        </p:txBody>
      </p:sp>
      <p:pic>
        <p:nvPicPr>
          <p:cNvPr id="1026" name="Picture 2" descr="http://silverspiral.org/images/stories/multipleintelligen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00275"/>
            <a:ext cx="422910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3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Baltes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100"/>
            <a:ext cx="5562600" cy="6754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96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BF2B74FD-E1D6-4AD6-B757-0361FF508641}" type="slidenum">
              <a:rPr lang="en-US" altLang="en-US" sz="1400" smtClean="0"/>
              <a:pPr>
                <a:spcBef>
                  <a:spcPct val="0"/>
                </a:spcBef>
                <a:buClrTx/>
                <a:buSzTx/>
                <a:buFontTx/>
                <a:buNone/>
              </a:pPr>
              <a:t>7</a:t>
            </a:fld>
            <a:endParaRPr lang="en-US" altLang="en-US" sz="1400" smtClean="0"/>
          </a:p>
        </p:txBody>
      </p:sp>
      <p:sp>
        <p:nvSpPr>
          <p:cNvPr id="18435" name="Rectangle 2"/>
          <p:cNvSpPr>
            <a:spLocks noGrp="1" noChangeArrowheads="1"/>
          </p:cNvSpPr>
          <p:nvPr>
            <p:ph type="title"/>
          </p:nvPr>
        </p:nvSpPr>
        <p:spPr/>
        <p:txBody>
          <a:bodyPr/>
          <a:lstStyle/>
          <a:p>
            <a:r>
              <a:rPr lang="en-US" altLang="en-US" smtClean="0">
                <a:cs typeface="Arial" charset="0"/>
              </a:rPr>
              <a:t>Classical Conditioning</a:t>
            </a:r>
          </a:p>
        </p:txBody>
      </p:sp>
      <p:sp>
        <p:nvSpPr>
          <p:cNvPr id="18436" name="Rectangle 3"/>
          <p:cNvSpPr>
            <a:spLocks noGrp="1" noChangeArrowheads="1"/>
          </p:cNvSpPr>
          <p:nvPr>
            <p:ph type="body" idx="1"/>
          </p:nvPr>
        </p:nvSpPr>
        <p:spPr/>
        <p:txBody>
          <a:bodyPr/>
          <a:lstStyle/>
          <a:p>
            <a:pPr>
              <a:lnSpc>
                <a:spcPct val="90000"/>
              </a:lnSpc>
            </a:pPr>
            <a:r>
              <a:rPr lang="en-US" altLang="en-US" sz="2800" dirty="0" smtClean="0"/>
              <a:t>With repeated pairings of neutral stimulus (</a:t>
            </a:r>
            <a:r>
              <a:rPr lang="en-US" altLang="en-US" sz="2800" i="1" dirty="0" smtClean="0"/>
              <a:t>conditioned stimulus) </a:t>
            </a:r>
            <a:r>
              <a:rPr lang="en-US" altLang="en-US" sz="2800" dirty="0" smtClean="0"/>
              <a:t>and unconditioned stimulus, the infant begins to respond to the neutral stimulus,</a:t>
            </a:r>
            <a:r>
              <a:rPr lang="en-US" altLang="en-US" sz="2400" dirty="0" smtClean="0"/>
              <a:t> a </a:t>
            </a:r>
            <a:r>
              <a:rPr lang="en-US" altLang="en-US" sz="2400" i="1" dirty="0" smtClean="0"/>
              <a:t>conditioned response</a:t>
            </a:r>
            <a:r>
              <a:rPr lang="en-US" altLang="en-US" sz="2400" dirty="0" smtClean="0"/>
              <a:t>.</a:t>
            </a:r>
          </a:p>
          <a:p>
            <a:pPr>
              <a:lnSpc>
                <a:spcPct val="90000"/>
              </a:lnSpc>
            </a:pPr>
            <a:endParaRPr lang="en-US" altLang="en-US" sz="2800" dirty="0" smtClean="0"/>
          </a:p>
          <a:p>
            <a:pPr>
              <a:lnSpc>
                <a:spcPct val="90000"/>
              </a:lnSpc>
            </a:pPr>
            <a:r>
              <a:rPr lang="en-US" altLang="en-US" sz="2800" dirty="0" smtClean="0"/>
              <a:t>Classical conditioning motivates infants to  understand which events “go together,” to anticipate what  happens next.  </a:t>
            </a:r>
          </a:p>
          <a:p>
            <a:pPr>
              <a:lnSpc>
                <a:spcPct val="90000"/>
              </a:lnSpc>
            </a:pPr>
            <a:endParaRPr lang="en-US" altLang="en-US" sz="2800" dirty="0" smtClean="0"/>
          </a:p>
          <a:p>
            <a:pPr>
              <a:lnSpc>
                <a:spcPct val="90000"/>
              </a:lnSpc>
            </a:pPr>
            <a:r>
              <a:rPr lang="en-US" altLang="en-US" sz="2800" dirty="0" smtClean="0"/>
              <a:t>Classical conditioning of reflexes</a:t>
            </a:r>
          </a:p>
        </p:txBody>
      </p:sp>
    </p:spTree>
    <p:extLst>
      <p:ext uri="{BB962C8B-B14F-4D97-AF65-F5344CB8AC3E}">
        <p14:creationId xmlns:p14="http://schemas.microsoft.com/office/powerpoint/2010/main" val="1750375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265" y="1781146"/>
            <a:ext cx="5210735" cy="3821795"/>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dirty="0"/>
              <a:t>Reeb-Sutherland BC, Levitt P, Fox NA (2012) The Predictive Nature of Individual Differences in Early Associative Learning and Emerging Social Behavior. </a:t>
            </a:r>
            <a:r>
              <a:rPr lang="en-US" altLang="en-US" sz="1059" dirty="0" err="1"/>
              <a:t>PLoS</a:t>
            </a:r>
            <a:r>
              <a:rPr lang="en-US" altLang="en-US" sz="1059" dirty="0"/>
              <a:t> ONE 7(1): e30511. doi:10.1371/journal.pone.0030511</a:t>
            </a:r>
          </a:p>
          <a:p>
            <a:pPr eaLnBrk="1" hangingPunct="1"/>
            <a:r>
              <a:rPr lang="en-US" altLang="en-US" sz="1059" dirty="0">
                <a:hlinkClick r:id="rId4"/>
              </a:rPr>
              <a:t>http://127.0.0.1:8081/plosone/article?id=info:doi/10.1371/journal.pone.0030511</a:t>
            </a:r>
            <a:endParaRPr lang="en-US" altLang="en-US" sz="1059" dirty="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altLang="en-US" sz="4800" dirty="0" smtClean="0">
                <a:solidFill>
                  <a:schemeClr val="accent1"/>
                </a:solidFill>
              </a:rPr>
              <a:t>Classical conditioning curve </a:t>
            </a:r>
            <a:r>
              <a:rPr lang="en-US" altLang="en-US" sz="4800" dirty="0">
                <a:solidFill>
                  <a:schemeClr val="accent1"/>
                </a:solidFill>
              </a:rPr>
              <a:t>for </a:t>
            </a:r>
            <a:r>
              <a:rPr lang="en-US" altLang="en-US" sz="4800" dirty="0" smtClean="0">
                <a:solidFill>
                  <a:schemeClr val="accent1"/>
                </a:solidFill>
              </a:rPr>
              <a:t>1-month-olds (learning over time)</a:t>
            </a:r>
            <a:endParaRPr lang="en-US" dirty="0">
              <a:solidFill>
                <a:schemeClr val="accent1"/>
              </a:solidFill>
            </a:endParaRPr>
          </a:p>
        </p:txBody>
      </p:sp>
    </p:spTree>
    <p:extLst>
      <p:ext uri="{BB962C8B-B14F-4D97-AF65-F5344CB8AC3E}">
        <p14:creationId xmlns:p14="http://schemas.microsoft.com/office/powerpoint/2010/main" val="1346826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342900"/>
            <a:ext cx="8610600" cy="1104900"/>
          </a:xfrm>
        </p:spPr>
        <p:txBody>
          <a:bodyPr>
            <a:normAutofit fontScale="90000"/>
          </a:bodyPr>
          <a:lstStyle/>
          <a:p>
            <a:r>
              <a:rPr lang="en-US" altLang="en-US" smtClean="0"/>
              <a:t>Classical conditioning at one month</a:t>
            </a:r>
          </a:p>
        </p:txBody>
      </p:sp>
      <p:sp>
        <p:nvSpPr>
          <p:cNvPr id="19459" name="Content Placeholder 2"/>
          <p:cNvSpPr>
            <a:spLocks noGrp="1"/>
          </p:cNvSpPr>
          <p:nvPr>
            <p:ph idx="1"/>
          </p:nvPr>
        </p:nvSpPr>
        <p:spPr>
          <a:xfrm>
            <a:off x="914400" y="9372600"/>
            <a:ext cx="8229600" cy="1501409"/>
          </a:xfrm>
        </p:spPr>
        <p:txBody>
          <a:bodyPr>
            <a:normAutofit lnSpcReduction="10000"/>
          </a:bodyPr>
          <a:lstStyle/>
          <a:p>
            <a:r>
              <a:rPr lang="en-US" altLang="en-US" i="1" dirty="0" smtClean="0"/>
              <a:t>Sleeping</a:t>
            </a:r>
            <a:r>
              <a:rPr lang="en-US" altLang="en-US" dirty="0" smtClean="0"/>
              <a:t> infants presented with 'social' (voice) or non-social stimulus (tone or backward voice) followed by an air puff to the eyelid.</a:t>
            </a:r>
          </a:p>
        </p:txBody>
      </p:sp>
      <p:sp>
        <p:nvSpPr>
          <p:cNvPr id="19460" name="Slide Number Placeholder 3"/>
          <p:cNvSpPr>
            <a:spLocks noGrp="1"/>
          </p:cNvSpPr>
          <p:nvPr>
            <p:ph type="sldNum" sz="quarter" idx="12"/>
          </p:nvPr>
        </p:nvSpPr>
        <p:spPr>
          <a:xfrm>
            <a:off x="381000" y="6323013"/>
            <a:ext cx="8382000" cy="458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r>
              <a:rPr lang="en-US" altLang="en-US" sz="1400" dirty="0" smtClean="0"/>
              <a:t>Reeb‐Sutherland, B. C., Fifer, W. P., Byrd, D. L., Hammock, E. A. D., Levitt, P., &amp; Fox, N. A. (2011). </a:t>
            </a:r>
          </a:p>
          <a:p>
            <a:pPr>
              <a:spcBef>
                <a:spcPct val="0"/>
              </a:spcBef>
              <a:buClrTx/>
              <a:buSzTx/>
              <a:buFontTx/>
              <a:buNone/>
            </a:pPr>
            <a:r>
              <a:rPr lang="en-US" altLang="en-US" sz="1400" dirty="0" smtClean="0"/>
              <a:t>One‐month‐old human infants learn about the social world while they sleep. </a:t>
            </a:r>
          </a:p>
          <a:p>
            <a:pPr>
              <a:spcBef>
                <a:spcPct val="0"/>
              </a:spcBef>
              <a:buClrTx/>
              <a:buSzTx/>
              <a:buFontTx/>
              <a:buNone/>
            </a:pPr>
            <a:r>
              <a:rPr lang="en-US" altLang="en-US" sz="1400" i="1" dirty="0" smtClean="0"/>
              <a:t>Developmental Science, 14(5), 1134-1141. </a:t>
            </a:r>
            <a:r>
              <a:rPr lang="en-US" altLang="en-US" sz="1400" i="1" dirty="0" err="1" smtClean="0"/>
              <a:t>doi</a:t>
            </a:r>
            <a:r>
              <a:rPr lang="en-US" altLang="en-US" sz="1400" i="1" dirty="0" smtClean="0"/>
              <a:t>: 10.1111/j.1467-7687.2011.01062.x</a:t>
            </a:r>
          </a:p>
          <a:p>
            <a:pPr>
              <a:spcBef>
                <a:spcPct val="0"/>
              </a:spcBef>
              <a:buClrTx/>
              <a:buSzTx/>
              <a:buFontTx/>
              <a:buNone/>
            </a:pPr>
            <a:fld id="{25649046-2CA0-4678-8619-43C22E3B6059}" type="slidenum">
              <a:rPr lang="en-US" altLang="en-US" sz="1400" smtClean="0"/>
              <a:pPr>
                <a:spcBef>
                  <a:spcPct val="0"/>
                </a:spcBef>
                <a:buClrTx/>
                <a:buSzTx/>
                <a:buFontTx/>
                <a:buNone/>
              </a:pPr>
              <a:t>9</a:t>
            </a:fld>
            <a:endParaRPr lang="en-US" altLang="en-US" sz="1400" dirty="0" smtClean="0"/>
          </a:p>
        </p:txBody>
      </p:sp>
      <p:pic>
        <p:nvPicPr>
          <p:cNvPr id="2" name="Picture 1"/>
          <p:cNvPicPr>
            <a:picLocks noChangeAspect="1"/>
          </p:cNvPicPr>
          <p:nvPr/>
        </p:nvPicPr>
        <p:blipFill>
          <a:blip r:embed="rId3"/>
          <a:stretch>
            <a:fillRect/>
          </a:stretch>
        </p:blipFill>
        <p:spPr>
          <a:xfrm>
            <a:off x="4922520" y="1922018"/>
            <a:ext cx="3688080" cy="3999659"/>
          </a:xfrm>
          <a:prstGeom prst="rect">
            <a:avLst/>
          </a:prstGeom>
        </p:spPr>
      </p:pic>
      <p:sp>
        <p:nvSpPr>
          <p:cNvPr id="3" name="Rectangle 2"/>
          <p:cNvSpPr/>
          <p:nvPr/>
        </p:nvSpPr>
        <p:spPr>
          <a:xfrm>
            <a:off x="152400" y="1900247"/>
            <a:ext cx="5029200" cy="3970318"/>
          </a:xfrm>
          <a:prstGeom prst="rect">
            <a:avLst/>
          </a:prstGeom>
        </p:spPr>
        <p:txBody>
          <a:bodyPr wrap="square">
            <a:spAutoFit/>
          </a:bodyPr>
          <a:lstStyle/>
          <a:p>
            <a:pPr marL="342900" indent="-342900">
              <a:buFont typeface="Arial" panose="020B0604020202020204" pitchFamily="34" charset="0"/>
              <a:buChar char="•"/>
            </a:pPr>
            <a:r>
              <a:rPr lang="en-US" altLang="en-US" sz="2800" dirty="0" smtClean="0"/>
              <a:t>Sleeping infants </a:t>
            </a:r>
            <a:r>
              <a:rPr lang="en-US" altLang="en-US" sz="2800" dirty="0"/>
              <a:t>increased learning across trials, regardless of stimulus type. </a:t>
            </a:r>
          </a:p>
          <a:p>
            <a:pPr marL="342900" indent="-342900">
              <a:buFont typeface="Arial" panose="020B0604020202020204" pitchFamily="34" charset="0"/>
              <a:buChar char="•"/>
            </a:pPr>
            <a:r>
              <a:rPr lang="en-US" altLang="en-US" sz="2800" dirty="0" smtClean="0"/>
              <a:t>But infants </a:t>
            </a:r>
            <a:r>
              <a:rPr lang="en-US" altLang="en-US" sz="2800" dirty="0"/>
              <a:t>conditioned to the 'social' stimulus showed increased learning compared to infants conditioned the non-social stimuli.</a:t>
            </a:r>
          </a:p>
        </p:txBody>
      </p:sp>
    </p:spTree>
    <p:extLst>
      <p:ext uri="{BB962C8B-B14F-4D97-AF65-F5344CB8AC3E}">
        <p14:creationId xmlns:p14="http://schemas.microsoft.com/office/powerpoint/2010/main" val="35852103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3469</TotalTime>
  <Words>3959</Words>
  <Application>Microsoft Office PowerPoint</Application>
  <PresentationFormat>On-screen Show (4:3)</PresentationFormat>
  <Paragraphs>654</Paragraphs>
  <Slides>67</Slides>
  <Notes>59</Notes>
  <HiddenSlides>32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67</vt:i4>
      </vt:variant>
    </vt:vector>
  </HeadingPairs>
  <TitlesOfParts>
    <vt:vector size="76" baseType="lpstr">
      <vt:lpstr>Arial</vt:lpstr>
      <vt:lpstr>Corbel</vt:lpstr>
      <vt:lpstr>Monotype Sorts</vt:lpstr>
      <vt:lpstr>Times New Roman</vt:lpstr>
      <vt:lpstr>Wingdings</vt:lpstr>
      <vt:lpstr>Wingdings 2</vt:lpstr>
      <vt:lpstr>Wingdings 3</vt:lpstr>
      <vt:lpstr>Module</vt:lpstr>
      <vt:lpstr>Professional</vt:lpstr>
      <vt:lpstr>Cognition</vt:lpstr>
      <vt:lpstr>PowerPoint Presentation</vt:lpstr>
      <vt:lpstr>Longer Gestation among Full Terms  Higher Cognitive/Motor functioning</vt:lpstr>
      <vt:lpstr>Fundamental question: How do children know?</vt:lpstr>
      <vt:lpstr>Cognitive Development</vt:lpstr>
      <vt:lpstr>Basic learning mechanisms</vt:lpstr>
      <vt:lpstr>Classical Conditioning</vt:lpstr>
      <vt:lpstr>Classical conditioning curve for 1-month-olds (learning over time)</vt:lpstr>
      <vt:lpstr>Classical conditioning at one month</vt:lpstr>
      <vt:lpstr>Operant conditioning  (ABA certificate)</vt:lpstr>
      <vt:lpstr>Designing rewards for young robots</vt:lpstr>
      <vt:lpstr>Operant conditioning in robotics?</vt:lpstr>
      <vt:lpstr>Stimulus</vt:lpstr>
      <vt:lpstr>Infant habituation child intelligence</vt:lpstr>
      <vt:lpstr>Habituation as a measure of cognitive function? </vt:lpstr>
      <vt:lpstr>Why does Infant Attention Predict Intelligence?</vt:lpstr>
      <vt:lpstr>Bored faster  Brighter??</vt:lpstr>
      <vt:lpstr>Can infants count?</vt:lpstr>
      <vt:lpstr>The Task</vt:lpstr>
      <vt:lpstr>More looking to impossible results</vt:lpstr>
      <vt:lpstr>Piaget with child</vt:lpstr>
      <vt:lpstr>Piaget’s History</vt:lpstr>
      <vt:lpstr>Piaget’s Cognitive-Developmental Theory</vt:lpstr>
      <vt:lpstr>Piaget’s insights</vt:lpstr>
      <vt:lpstr>Piaget Overview</vt:lpstr>
      <vt:lpstr>Piaget’s Theory of Cognitive      Development</vt:lpstr>
      <vt:lpstr>Adaptation</vt:lpstr>
      <vt:lpstr>Piaget’s Theory of Cognitive      Development (cont)</vt:lpstr>
      <vt:lpstr>Sensorimotor Stage (birth – 2 years)</vt:lpstr>
      <vt:lpstr>Sensorimotor Substages</vt:lpstr>
      <vt:lpstr>Sensorimotor sub-stages</vt:lpstr>
      <vt:lpstr>*Reflexive schema</vt:lpstr>
      <vt:lpstr>*Primary circular reactions</vt:lpstr>
      <vt:lpstr>*Secondary circular reactions</vt:lpstr>
      <vt:lpstr>*Coordination of secondary circular reactions</vt:lpstr>
      <vt:lpstr>*Tertiary circular reactions</vt:lpstr>
      <vt:lpstr>Piaget. The origins of intelligence in children.</vt:lpstr>
      <vt:lpstr>Back to the future</vt:lpstr>
      <vt:lpstr>Does baby know where object is?</vt:lpstr>
      <vt:lpstr>Task analysis</vt:lpstr>
      <vt:lpstr>Experimental resolution</vt:lpstr>
      <vt:lpstr>Put yourself in infant’s place</vt:lpstr>
      <vt:lpstr>Inhibition</vt:lpstr>
      <vt:lpstr>Preoperational Stage  (2 – 7 years)</vt:lpstr>
      <vt:lpstr>Concrete-Operational Stage  (7 - 11 years)</vt:lpstr>
      <vt:lpstr>Conservation  Task  Examples</vt:lpstr>
      <vt:lpstr>Do the weights balance?</vt:lpstr>
      <vt:lpstr>Do the weights balance?</vt:lpstr>
      <vt:lpstr>Formal-operational Stage  (11+  years)</vt:lpstr>
      <vt:lpstr>Natural Pedagogy Gergely Csibra and Gyorgy Gergely</vt:lpstr>
      <vt:lpstr>Evidence for natural pedagogy</vt:lpstr>
      <vt:lpstr>Ostensive signals  Gaze following</vt:lpstr>
      <vt:lpstr>Ostensive signal  Encode object identity</vt:lpstr>
      <vt:lpstr>A-not-B caused by ostensive signaling?</vt:lpstr>
      <vt:lpstr>Promsicuous normativity</vt:lpstr>
      <vt:lpstr>Uniquely human?</vt:lpstr>
      <vt:lpstr>Neo-Piagetian Theory</vt:lpstr>
      <vt:lpstr>Task analysis</vt:lpstr>
      <vt:lpstr>The social basis of cognition – Vygotsky</vt:lpstr>
      <vt:lpstr>The Psychometric Approach to  Defining Intelligence</vt:lpstr>
      <vt:lpstr>At what point in development is intelligence fixed?</vt:lpstr>
      <vt:lpstr>Differentiation of cognitive abilities with age</vt:lpstr>
      <vt:lpstr>The Psychometric Approach to  Defining Intelligence (cont)</vt:lpstr>
      <vt:lpstr>Systems Theories of Intelligence</vt:lpstr>
      <vt:lpstr>Systems Theories of Intelligence</vt:lpstr>
      <vt:lpstr>Systems Theories of Intelligence</vt:lpstr>
      <vt:lpstr>Baltes</vt:lpstr>
    </vt:vector>
  </TitlesOfParts>
  <Company>University of Miami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218</cp:revision>
  <cp:lastPrinted>2013-02-19T15:42:17Z</cp:lastPrinted>
  <dcterms:created xsi:type="dcterms:W3CDTF">2007-01-11T16:44:21Z</dcterms:created>
  <dcterms:modified xsi:type="dcterms:W3CDTF">2016-09-27T14:29:47Z</dcterms:modified>
</cp:coreProperties>
</file>