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notesMasterIdLst>
    <p:notesMasterId r:id="rId47"/>
  </p:notesMasterIdLst>
  <p:handoutMasterIdLst>
    <p:handoutMasterId r:id="rId48"/>
  </p:handoutMasterIdLst>
  <p:sldIdLst>
    <p:sldId id="256" r:id="rId2"/>
    <p:sldId id="418" r:id="rId3"/>
    <p:sldId id="419" r:id="rId4"/>
    <p:sldId id="420" r:id="rId5"/>
    <p:sldId id="421" r:id="rId6"/>
    <p:sldId id="422" r:id="rId7"/>
    <p:sldId id="423" r:id="rId8"/>
    <p:sldId id="424" r:id="rId9"/>
    <p:sldId id="374" r:id="rId10"/>
    <p:sldId id="376" r:id="rId11"/>
    <p:sldId id="378" r:id="rId12"/>
    <p:sldId id="379" r:id="rId13"/>
    <p:sldId id="380" r:id="rId14"/>
    <p:sldId id="375" r:id="rId15"/>
    <p:sldId id="381" r:id="rId16"/>
    <p:sldId id="383" r:id="rId17"/>
    <p:sldId id="384" r:id="rId18"/>
    <p:sldId id="385" r:id="rId19"/>
    <p:sldId id="386" r:id="rId20"/>
    <p:sldId id="387" r:id="rId21"/>
    <p:sldId id="388" r:id="rId22"/>
    <p:sldId id="405" r:id="rId23"/>
    <p:sldId id="406" r:id="rId24"/>
    <p:sldId id="407" r:id="rId25"/>
    <p:sldId id="408" r:id="rId26"/>
    <p:sldId id="409" r:id="rId27"/>
    <p:sldId id="410" r:id="rId28"/>
    <p:sldId id="411" r:id="rId29"/>
    <p:sldId id="382" r:id="rId30"/>
    <p:sldId id="389" r:id="rId31"/>
    <p:sldId id="390" r:id="rId32"/>
    <p:sldId id="391" r:id="rId33"/>
    <p:sldId id="392" r:id="rId34"/>
    <p:sldId id="393" r:id="rId35"/>
    <p:sldId id="394" r:id="rId36"/>
    <p:sldId id="395" r:id="rId37"/>
    <p:sldId id="396" r:id="rId38"/>
    <p:sldId id="397" r:id="rId39"/>
    <p:sldId id="398" r:id="rId40"/>
    <p:sldId id="402" r:id="rId41"/>
    <p:sldId id="399" r:id="rId42"/>
    <p:sldId id="400" r:id="rId43"/>
    <p:sldId id="401" r:id="rId44"/>
    <p:sldId id="403" r:id="rId45"/>
    <p:sldId id="404" r:id="rId4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98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5400" autoAdjust="0"/>
  </p:normalViewPr>
  <p:slideViewPr>
    <p:cSldViewPr>
      <p:cViewPr varScale="1">
        <p:scale>
          <a:sx n="70" d="100"/>
          <a:sy n="70" d="100"/>
        </p:scale>
        <p:origin x="48" y="175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A0FDE-4A8A-4758-8938-4BA01E109C2C}" type="doc">
      <dgm:prSet loTypeId="urn:microsoft.com/office/officeart/2005/8/layout/hProcess9" loCatId="process" qsTypeId="urn:microsoft.com/office/officeart/2005/8/quickstyle/simple1" qsCatId="simple" csTypeId="urn:microsoft.com/office/officeart/2005/8/colors/accent1_2" csCatId="accent1" phldr="1"/>
      <dgm:spPr/>
    </dgm:pt>
    <dgm:pt modelId="{7D892178-934A-46C1-B96A-68F17FAF2425}">
      <dgm:prSet phldrT="[Text]"/>
      <dgm:spPr/>
      <dgm:t>
        <a:bodyPr/>
        <a:lstStyle/>
        <a:p>
          <a:r>
            <a:rPr lang="en-US" dirty="0" smtClean="0"/>
            <a:t>Low SES</a:t>
          </a:r>
          <a:endParaRPr lang="en-US" dirty="0"/>
        </a:p>
      </dgm:t>
    </dgm:pt>
    <dgm:pt modelId="{2CB0A1F2-47D7-4061-91A1-C007FCE1D2C3}" type="parTrans" cxnId="{801DC5C1-6F5A-4E82-A37B-1017F62F3390}">
      <dgm:prSet/>
      <dgm:spPr/>
      <dgm:t>
        <a:bodyPr/>
        <a:lstStyle/>
        <a:p>
          <a:endParaRPr lang="en-US"/>
        </a:p>
      </dgm:t>
    </dgm:pt>
    <dgm:pt modelId="{1FC17BBF-8180-4AE1-85A5-5942957B9744}" type="sibTrans" cxnId="{801DC5C1-6F5A-4E82-A37B-1017F62F3390}">
      <dgm:prSet/>
      <dgm:spPr/>
      <dgm:t>
        <a:bodyPr/>
        <a:lstStyle/>
        <a:p>
          <a:endParaRPr lang="en-US"/>
        </a:p>
      </dgm:t>
    </dgm:pt>
    <dgm:pt modelId="{50BBD83B-2A87-4173-B9CF-07C5C59C67B4}">
      <dgm:prSet phldrT="[Text]"/>
      <dgm:spPr/>
      <dgm:t>
        <a:bodyPr/>
        <a:lstStyle/>
        <a:p>
          <a:r>
            <a:rPr lang="en-US" dirty="0" smtClean="0"/>
            <a:t>Stress</a:t>
          </a:r>
          <a:endParaRPr lang="en-US" dirty="0"/>
        </a:p>
      </dgm:t>
    </dgm:pt>
    <dgm:pt modelId="{C46CEF04-AC54-4162-BF09-60D2FE8343C9}" type="parTrans" cxnId="{03774C58-D25C-4AE6-9120-1611CC8B2C8F}">
      <dgm:prSet/>
      <dgm:spPr/>
      <dgm:t>
        <a:bodyPr/>
        <a:lstStyle/>
        <a:p>
          <a:endParaRPr lang="en-US"/>
        </a:p>
      </dgm:t>
    </dgm:pt>
    <dgm:pt modelId="{62191775-6134-45A9-ADA9-A30A1617BA50}" type="sibTrans" cxnId="{03774C58-D25C-4AE6-9120-1611CC8B2C8F}">
      <dgm:prSet/>
      <dgm:spPr/>
      <dgm:t>
        <a:bodyPr/>
        <a:lstStyle/>
        <a:p>
          <a:endParaRPr lang="en-US"/>
        </a:p>
      </dgm:t>
    </dgm:pt>
    <dgm:pt modelId="{699B5346-1A84-48F0-AD37-4C76C83AF681}">
      <dgm:prSet phldrT="[Text]"/>
      <dgm:spPr/>
      <dgm:t>
        <a:bodyPr/>
        <a:lstStyle/>
        <a:p>
          <a:r>
            <a:rPr lang="en-US" dirty="0" smtClean="0"/>
            <a:t>HPA axis disturbance</a:t>
          </a:r>
          <a:endParaRPr lang="en-US" dirty="0"/>
        </a:p>
      </dgm:t>
    </dgm:pt>
    <dgm:pt modelId="{315BCC92-4817-4CCE-AD81-94E05FD060F4}" type="parTrans" cxnId="{46EBE1D9-E657-4861-AECE-339810F39ECE}">
      <dgm:prSet/>
      <dgm:spPr/>
      <dgm:t>
        <a:bodyPr/>
        <a:lstStyle/>
        <a:p>
          <a:endParaRPr lang="en-US"/>
        </a:p>
      </dgm:t>
    </dgm:pt>
    <dgm:pt modelId="{34F2228F-F0CE-4C5C-ADCC-4EAE0F3FB704}" type="sibTrans" cxnId="{46EBE1D9-E657-4861-AECE-339810F39ECE}">
      <dgm:prSet/>
      <dgm:spPr/>
      <dgm:t>
        <a:bodyPr/>
        <a:lstStyle/>
        <a:p>
          <a:endParaRPr lang="en-US"/>
        </a:p>
      </dgm:t>
    </dgm:pt>
    <dgm:pt modelId="{0F2956C3-60CF-46BE-91F3-69E8EC672503}">
      <dgm:prSet/>
      <dgm:spPr/>
      <dgm:t>
        <a:bodyPr/>
        <a:lstStyle/>
        <a:p>
          <a:r>
            <a:rPr lang="en-US" dirty="0" smtClean="0"/>
            <a:t>Psychiatric &amp; Physical ailments</a:t>
          </a:r>
          <a:endParaRPr lang="en-US" dirty="0"/>
        </a:p>
      </dgm:t>
    </dgm:pt>
    <dgm:pt modelId="{3E70157A-3A18-46BB-A248-0B06937B29B4}" type="parTrans" cxnId="{7CF5DA6F-C730-4AB1-A3D0-5D1C642B8AB2}">
      <dgm:prSet/>
      <dgm:spPr/>
      <dgm:t>
        <a:bodyPr/>
        <a:lstStyle/>
        <a:p>
          <a:endParaRPr lang="en-US"/>
        </a:p>
      </dgm:t>
    </dgm:pt>
    <dgm:pt modelId="{BE09088E-78B0-4CC8-BBF4-C78191D33B3C}" type="sibTrans" cxnId="{7CF5DA6F-C730-4AB1-A3D0-5D1C642B8AB2}">
      <dgm:prSet/>
      <dgm:spPr/>
      <dgm:t>
        <a:bodyPr/>
        <a:lstStyle/>
        <a:p>
          <a:endParaRPr lang="en-US"/>
        </a:p>
      </dgm:t>
    </dgm:pt>
    <dgm:pt modelId="{4D40931D-B74D-45DD-918D-0A563CF2F573}" type="pres">
      <dgm:prSet presAssocID="{C23A0FDE-4A8A-4758-8938-4BA01E109C2C}" presName="CompostProcess" presStyleCnt="0">
        <dgm:presLayoutVars>
          <dgm:dir/>
          <dgm:resizeHandles val="exact"/>
        </dgm:presLayoutVars>
      </dgm:prSet>
      <dgm:spPr/>
    </dgm:pt>
    <dgm:pt modelId="{2C3CDCD9-29B2-441D-B0E3-B5A32FA3A596}" type="pres">
      <dgm:prSet presAssocID="{C23A0FDE-4A8A-4758-8938-4BA01E109C2C}" presName="arrow" presStyleLbl="bgShp" presStyleIdx="0" presStyleCnt="1"/>
      <dgm:spPr/>
    </dgm:pt>
    <dgm:pt modelId="{62167965-62EA-4459-80FF-C37B1E08CE66}" type="pres">
      <dgm:prSet presAssocID="{C23A0FDE-4A8A-4758-8938-4BA01E109C2C}" presName="linearProcess" presStyleCnt="0"/>
      <dgm:spPr/>
    </dgm:pt>
    <dgm:pt modelId="{8735F966-0B0C-4C66-9FD4-183C54D51820}" type="pres">
      <dgm:prSet presAssocID="{7D892178-934A-46C1-B96A-68F17FAF2425}" presName="textNode" presStyleLbl="node1" presStyleIdx="0" presStyleCnt="4">
        <dgm:presLayoutVars>
          <dgm:bulletEnabled val="1"/>
        </dgm:presLayoutVars>
      </dgm:prSet>
      <dgm:spPr/>
      <dgm:t>
        <a:bodyPr/>
        <a:lstStyle/>
        <a:p>
          <a:endParaRPr lang="en-US"/>
        </a:p>
      </dgm:t>
    </dgm:pt>
    <dgm:pt modelId="{6BC84061-E1FF-486E-ACE5-AF263450F5C8}" type="pres">
      <dgm:prSet presAssocID="{1FC17BBF-8180-4AE1-85A5-5942957B9744}" presName="sibTrans" presStyleCnt="0"/>
      <dgm:spPr/>
    </dgm:pt>
    <dgm:pt modelId="{7BBB29ED-8BD3-4954-9B4E-7BF443A97AC6}" type="pres">
      <dgm:prSet presAssocID="{50BBD83B-2A87-4173-B9CF-07C5C59C67B4}" presName="textNode" presStyleLbl="node1" presStyleIdx="1" presStyleCnt="4">
        <dgm:presLayoutVars>
          <dgm:bulletEnabled val="1"/>
        </dgm:presLayoutVars>
      </dgm:prSet>
      <dgm:spPr/>
      <dgm:t>
        <a:bodyPr/>
        <a:lstStyle/>
        <a:p>
          <a:endParaRPr lang="en-US"/>
        </a:p>
      </dgm:t>
    </dgm:pt>
    <dgm:pt modelId="{866B5920-CF5B-44E0-AF35-5E2AC5D71293}" type="pres">
      <dgm:prSet presAssocID="{62191775-6134-45A9-ADA9-A30A1617BA50}" presName="sibTrans" presStyleCnt="0"/>
      <dgm:spPr/>
    </dgm:pt>
    <dgm:pt modelId="{9F2BA112-D5F8-42C1-A7AB-066FDC56C2B3}" type="pres">
      <dgm:prSet presAssocID="{699B5346-1A84-48F0-AD37-4C76C83AF681}" presName="textNode" presStyleLbl="node1" presStyleIdx="2" presStyleCnt="4">
        <dgm:presLayoutVars>
          <dgm:bulletEnabled val="1"/>
        </dgm:presLayoutVars>
      </dgm:prSet>
      <dgm:spPr/>
      <dgm:t>
        <a:bodyPr/>
        <a:lstStyle/>
        <a:p>
          <a:endParaRPr lang="en-US"/>
        </a:p>
      </dgm:t>
    </dgm:pt>
    <dgm:pt modelId="{2D53DCB0-1670-44F1-9202-1758F50E7D8A}" type="pres">
      <dgm:prSet presAssocID="{34F2228F-F0CE-4C5C-ADCC-4EAE0F3FB704}" presName="sibTrans" presStyleCnt="0"/>
      <dgm:spPr/>
    </dgm:pt>
    <dgm:pt modelId="{5D61B378-C1EF-4B66-BE2B-DB59C505FF0C}" type="pres">
      <dgm:prSet presAssocID="{0F2956C3-60CF-46BE-91F3-69E8EC672503}" presName="textNode" presStyleLbl="node1" presStyleIdx="3" presStyleCnt="4">
        <dgm:presLayoutVars>
          <dgm:bulletEnabled val="1"/>
        </dgm:presLayoutVars>
      </dgm:prSet>
      <dgm:spPr/>
      <dgm:t>
        <a:bodyPr/>
        <a:lstStyle/>
        <a:p>
          <a:endParaRPr lang="en-US"/>
        </a:p>
      </dgm:t>
    </dgm:pt>
  </dgm:ptLst>
  <dgm:cxnLst>
    <dgm:cxn modelId="{BE21761F-5B22-468E-91F3-B248F53CDA68}" type="presOf" srcId="{50BBD83B-2A87-4173-B9CF-07C5C59C67B4}" destId="{7BBB29ED-8BD3-4954-9B4E-7BF443A97AC6}" srcOrd="0" destOrd="0" presId="urn:microsoft.com/office/officeart/2005/8/layout/hProcess9"/>
    <dgm:cxn modelId="{D8D4591A-34EB-4531-93F9-6CC4233A3069}" type="presOf" srcId="{7D892178-934A-46C1-B96A-68F17FAF2425}" destId="{8735F966-0B0C-4C66-9FD4-183C54D51820}" srcOrd="0" destOrd="0" presId="urn:microsoft.com/office/officeart/2005/8/layout/hProcess9"/>
    <dgm:cxn modelId="{5B0C2D38-30F8-4CF7-BD57-5664AC0CDF97}" type="presOf" srcId="{699B5346-1A84-48F0-AD37-4C76C83AF681}" destId="{9F2BA112-D5F8-42C1-A7AB-066FDC56C2B3}" srcOrd="0" destOrd="0" presId="urn:microsoft.com/office/officeart/2005/8/layout/hProcess9"/>
    <dgm:cxn modelId="{A9F93D68-D185-4717-8369-6EAB2FD9255C}" type="presOf" srcId="{0F2956C3-60CF-46BE-91F3-69E8EC672503}" destId="{5D61B378-C1EF-4B66-BE2B-DB59C505FF0C}" srcOrd="0" destOrd="0" presId="urn:microsoft.com/office/officeart/2005/8/layout/hProcess9"/>
    <dgm:cxn modelId="{46EBE1D9-E657-4861-AECE-339810F39ECE}" srcId="{C23A0FDE-4A8A-4758-8938-4BA01E109C2C}" destId="{699B5346-1A84-48F0-AD37-4C76C83AF681}" srcOrd="2" destOrd="0" parTransId="{315BCC92-4817-4CCE-AD81-94E05FD060F4}" sibTransId="{34F2228F-F0CE-4C5C-ADCC-4EAE0F3FB704}"/>
    <dgm:cxn modelId="{03774C58-D25C-4AE6-9120-1611CC8B2C8F}" srcId="{C23A0FDE-4A8A-4758-8938-4BA01E109C2C}" destId="{50BBD83B-2A87-4173-B9CF-07C5C59C67B4}" srcOrd="1" destOrd="0" parTransId="{C46CEF04-AC54-4162-BF09-60D2FE8343C9}" sibTransId="{62191775-6134-45A9-ADA9-A30A1617BA50}"/>
    <dgm:cxn modelId="{09CF1122-909F-411B-B6E0-323EB43CF7EF}" type="presOf" srcId="{C23A0FDE-4A8A-4758-8938-4BA01E109C2C}" destId="{4D40931D-B74D-45DD-918D-0A563CF2F573}" srcOrd="0" destOrd="0" presId="urn:microsoft.com/office/officeart/2005/8/layout/hProcess9"/>
    <dgm:cxn modelId="{7CF5DA6F-C730-4AB1-A3D0-5D1C642B8AB2}" srcId="{C23A0FDE-4A8A-4758-8938-4BA01E109C2C}" destId="{0F2956C3-60CF-46BE-91F3-69E8EC672503}" srcOrd="3" destOrd="0" parTransId="{3E70157A-3A18-46BB-A248-0B06937B29B4}" sibTransId="{BE09088E-78B0-4CC8-BBF4-C78191D33B3C}"/>
    <dgm:cxn modelId="{801DC5C1-6F5A-4E82-A37B-1017F62F3390}" srcId="{C23A0FDE-4A8A-4758-8938-4BA01E109C2C}" destId="{7D892178-934A-46C1-B96A-68F17FAF2425}" srcOrd="0" destOrd="0" parTransId="{2CB0A1F2-47D7-4061-91A1-C007FCE1D2C3}" sibTransId="{1FC17BBF-8180-4AE1-85A5-5942957B9744}"/>
    <dgm:cxn modelId="{56961B77-88B2-40D1-8E19-8720915907AD}" type="presParOf" srcId="{4D40931D-B74D-45DD-918D-0A563CF2F573}" destId="{2C3CDCD9-29B2-441D-B0E3-B5A32FA3A596}" srcOrd="0" destOrd="0" presId="urn:microsoft.com/office/officeart/2005/8/layout/hProcess9"/>
    <dgm:cxn modelId="{D37178FD-89CD-41DF-BC1D-5BD87A873F0B}" type="presParOf" srcId="{4D40931D-B74D-45DD-918D-0A563CF2F573}" destId="{62167965-62EA-4459-80FF-C37B1E08CE66}" srcOrd="1" destOrd="0" presId="urn:microsoft.com/office/officeart/2005/8/layout/hProcess9"/>
    <dgm:cxn modelId="{84EB99D7-A290-4B08-B409-A70A4102B287}" type="presParOf" srcId="{62167965-62EA-4459-80FF-C37B1E08CE66}" destId="{8735F966-0B0C-4C66-9FD4-183C54D51820}" srcOrd="0" destOrd="0" presId="urn:microsoft.com/office/officeart/2005/8/layout/hProcess9"/>
    <dgm:cxn modelId="{7F37ED55-2F1A-40C9-9945-DEC2397A9341}" type="presParOf" srcId="{62167965-62EA-4459-80FF-C37B1E08CE66}" destId="{6BC84061-E1FF-486E-ACE5-AF263450F5C8}" srcOrd="1" destOrd="0" presId="urn:microsoft.com/office/officeart/2005/8/layout/hProcess9"/>
    <dgm:cxn modelId="{EA45036B-6C6B-408F-A30A-C153B8005F04}" type="presParOf" srcId="{62167965-62EA-4459-80FF-C37B1E08CE66}" destId="{7BBB29ED-8BD3-4954-9B4E-7BF443A97AC6}" srcOrd="2" destOrd="0" presId="urn:microsoft.com/office/officeart/2005/8/layout/hProcess9"/>
    <dgm:cxn modelId="{B0E1CC44-84DB-4A8A-B223-70C558400A18}" type="presParOf" srcId="{62167965-62EA-4459-80FF-C37B1E08CE66}" destId="{866B5920-CF5B-44E0-AF35-5E2AC5D71293}" srcOrd="3" destOrd="0" presId="urn:microsoft.com/office/officeart/2005/8/layout/hProcess9"/>
    <dgm:cxn modelId="{33CE483B-3FC8-4D60-89DB-B1BCF9AFC599}" type="presParOf" srcId="{62167965-62EA-4459-80FF-C37B1E08CE66}" destId="{9F2BA112-D5F8-42C1-A7AB-066FDC56C2B3}" srcOrd="4" destOrd="0" presId="urn:microsoft.com/office/officeart/2005/8/layout/hProcess9"/>
    <dgm:cxn modelId="{37A81FA1-50E7-4E75-B48B-C6224848C867}" type="presParOf" srcId="{62167965-62EA-4459-80FF-C37B1E08CE66}" destId="{2D53DCB0-1670-44F1-9202-1758F50E7D8A}" srcOrd="5" destOrd="0" presId="urn:microsoft.com/office/officeart/2005/8/layout/hProcess9"/>
    <dgm:cxn modelId="{076D4793-6049-43CD-A687-8AC9E929DD3B}" type="presParOf" srcId="{62167965-62EA-4459-80FF-C37B1E08CE66}" destId="{5D61B378-C1EF-4B66-BE2B-DB59C505FF0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3A0FDE-4A8A-4758-8938-4BA01E109C2C}" type="doc">
      <dgm:prSet loTypeId="urn:microsoft.com/office/officeart/2005/8/layout/hProcess9" loCatId="process" qsTypeId="urn:microsoft.com/office/officeart/2005/8/quickstyle/simple1" qsCatId="simple" csTypeId="urn:microsoft.com/office/officeart/2005/8/colors/accent1_2" csCatId="accent1" phldr="1"/>
      <dgm:spPr/>
    </dgm:pt>
    <dgm:pt modelId="{7D892178-934A-46C1-B96A-68F17FAF2425}">
      <dgm:prSet phldrT="[Text]"/>
      <dgm:spPr/>
      <dgm:t>
        <a:bodyPr/>
        <a:lstStyle/>
        <a:p>
          <a:r>
            <a:rPr lang="en-US" dirty="0" smtClean="0"/>
            <a:t>Low SES</a:t>
          </a:r>
          <a:endParaRPr lang="en-US" dirty="0"/>
        </a:p>
      </dgm:t>
    </dgm:pt>
    <dgm:pt modelId="{2CB0A1F2-47D7-4061-91A1-C007FCE1D2C3}" type="parTrans" cxnId="{801DC5C1-6F5A-4E82-A37B-1017F62F3390}">
      <dgm:prSet/>
      <dgm:spPr/>
      <dgm:t>
        <a:bodyPr/>
        <a:lstStyle/>
        <a:p>
          <a:endParaRPr lang="en-US"/>
        </a:p>
      </dgm:t>
    </dgm:pt>
    <dgm:pt modelId="{1FC17BBF-8180-4AE1-85A5-5942957B9744}" type="sibTrans" cxnId="{801DC5C1-6F5A-4E82-A37B-1017F62F3390}">
      <dgm:prSet/>
      <dgm:spPr/>
      <dgm:t>
        <a:bodyPr/>
        <a:lstStyle/>
        <a:p>
          <a:endParaRPr lang="en-US"/>
        </a:p>
      </dgm:t>
    </dgm:pt>
    <dgm:pt modelId="{50BBD83B-2A87-4173-B9CF-07C5C59C67B4}">
      <dgm:prSet phldrT="[Text]"/>
      <dgm:spPr/>
      <dgm:t>
        <a:bodyPr/>
        <a:lstStyle/>
        <a:p>
          <a:r>
            <a:rPr lang="en-US" dirty="0" smtClean="0"/>
            <a:t>Higher Home Chaos</a:t>
          </a:r>
          <a:endParaRPr lang="en-US" dirty="0"/>
        </a:p>
      </dgm:t>
    </dgm:pt>
    <dgm:pt modelId="{C46CEF04-AC54-4162-BF09-60D2FE8343C9}" type="parTrans" cxnId="{03774C58-D25C-4AE6-9120-1611CC8B2C8F}">
      <dgm:prSet/>
      <dgm:spPr/>
      <dgm:t>
        <a:bodyPr/>
        <a:lstStyle/>
        <a:p>
          <a:endParaRPr lang="en-US"/>
        </a:p>
      </dgm:t>
    </dgm:pt>
    <dgm:pt modelId="{62191775-6134-45A9-ADA9-A30A1617BA50}" type="sibTrans" cxnId="{03774C58-D25C-4AE6-9120-1611CC8B2C8F}">
      <dgm:prSet/>
      <dgm:spPr/>
      <dgm:t>
        <a:bodyPr/>
        <a:lstStyle/>
        <a:p>
          <a:endParaRPr lang="en-US"/>
        </a:p>
      </dgm:t>
    </dgm:pt>
    <dgm:pt modelId="{699B5346-1A84-48F0-AD37-4C76C83AF681}">
      <dgm:prSet phldrT="[Text]"/>
      <dgm:spPr/>
      <dgm:t>
        <a:bodyPr/>
        <a:lstStyle/>
        <a:p>
          <a:r>
            <a:rPr lang="en-US" dirty="0" smtClean="0"/>
            <a:t>Greater HPA output</a:t>
          </a:r>
          <a:endParaRPr lang="en-US" dirty="0"/>
        </a:p>
      </dgm:t>
    </dgm:pt>
    <dgm:pt modelId="{315BCC92-4817-4CCE-AD81-94E05FD060F4}" type="parTrans" cxnId="{46EBE1D9-E657-4861-AECE-339810F39ECE}">
      <dgm:prSet/>
      <dgm:spPr/>
      <dgm:t>
        <a:bodyPr/>
        <a:lstStyle/>
        <a:p>
          <a:endParaRPr lang="en-US"/>
        </a:p>
      </dgm:t>
    </dgm:pt>
    <dgm:pt modelId="{34F2228F-F0CE-4C5C-ADCC-4EAE0F3FB704}" type="sibTrans" cxnId="{46EBE1D9-E657-4861-AECE-339810F39ECE}">
      <dgm:prSet/>
      <dgm:spPr/>
      <dgm:t>
        <a:bodyPr/>
        <a:lstStyle/>
        <a:p>
          <a:endParaRPr lang="en-US"/>
        </a:p>
      </dgm:t>
    </dgm:pt>
    <dgm:pt modelId="{4D40931D-B74D-45DD-918D-0A563CF2F573}" type="pres">
      <dgm:prSet presAssocID="{C23A0FDE-4A8A-4758-8938-4BA01E109C2C}" presName="CompostProcess" presStyleCnt="0">
        <dgm:presLayoutVars>
          <dgm:dir/>
          <dgm:resizeHandles val="exact"/>
        </dgm:presLayoutVars>
      </dgm:prSet>
      <dgm:spPr/>
    </dgm:pt>
    <dgm:pt modelId="{2C3CDCD9-29B2-441D-B0E3-B5A32FA3A596}" type="pres">
      <dgm:prSet presAssocID="{C23A0FDE-4A8A-4758-8938-4BA01E109C2C}" presName="arrow" presStyleLbl="bgShp" presStyleIdx="0" presStyleCnt="1"/>
      <dgm:spPr/>
    </dgm:pt>
    <dgm:pt modelId="{62167965-62EA-4459-80FF-C37B1E08CE66}" type="pres">
      <dgm:prSet presAssocID="{C23A0FDE-4A8A-4758-8938-4BA01E109C2C}" presName="linearProcess" presStyleCnt="0"/>
      <dgm:spPr/>
    </dgm:pt>
    <dgm:pt modelId="{8735F966-0B0C-4C66-9FD4-183C54D51820}" type="pres">
      <dgm:prSet presAssocID="{7D892178-934A-46C1-B96A-68F17FAF2425}" presName="textNode" presStyleLbl="node1" presStyleIdx="0" presStyleCnt="3">
        <dgm:presLayoutVars>
          <dgm:bulletEnabled val="1"/>
        </dgm:presLayoutVars>
      </dgm:prSet>
      <dgm:spPr/>
      <dgm:t>
        <a:bodyPr/>
        <a:lstStyle/>
        <a:p>
          <a:endParaRPr lang="en-US"/>
        </a:p>
      </dgm:t>
    </dgm:pt>
    <dgm:pt modelId="{6BC84061-E1FF-486E-ACE5-AF263450F5C8}" type="pres">
      <dgm:prSet presAssocID="{1FC17BBF-8180-4AE1-85A5-5942957B9744}" presName="sibTrans" presStyleCnt="0"/>
      <dgm:spPr/>
    </dgm:pt>
    <dgm:pt modelId="{7BBB29ED-8BD3-4954-9B4E-7BF443A97AC6}" type="pres">
      <dgm:prSet presAssocID="{50BBD83B-2A87-4173-B9CF-07C5C59C67B4}" presName="textNode" presStyleLbl="node1" presStyleIdx="1" presStyleCnt="3" custLinFactNeighborX="9195" custLinFactNeighborY="-69186">
        <dgm:presLayoutVars>
          <dgm:bulletEnabled val="1"/>
        </dgm:presLayoutVars>
      </dgm:prSet>
      <dgm:spPr/>
      <dgm:t>
        <a:bodyPr/>
        <a:lstStyle/>
        <a:p>
          <a:endParaRPr lang="en-US"/>
        </a:p>
      </dgm:t>
    </dgm:pt>
    <dgm:pt modelId="{866B5920-CF5B-44E0-AF35-5E2AC5D71293}" type="pres">
      <dgm:prSet presAssocID="{62191775-6134-45A9-ADA9-A30A1617BA50}" presName="sibTrans" presStyleCnt="0"/>
      <dgm:spPr/>
    </dgm:pt>
    <dgm:pt modelId="{9F2BA112-D5F8-42C1-A7AB-066FDC56C2B3}" type="pres">
      <dgm:prSet presAssocID="{699B5346-1A84-48F0-AD37-4C76C83AF681}" presName="textNode" presStyleLbl="node1" presStyleIdx="2" presStyleCnt="3">
        <dgm:presLayoutVars>
          <dgm:bulletEnabled val="1"/>
        </dgm:presLayoutVars>
      </dgm:prSet>
      <dgm:spPr/>
      <dgm:t>
        <a:bodyPr/>
        <a:lstStyle/>
        <a:p>
          <a:endParaRPr lang="en-US"/>
        </a:p>
      </dgm:t>
    </dgm:pt>
  </dgm:ptLst>
  <dgm:cxnLst>
    <dgm:cxn modelId="{FF0481D7-6D9B-42C3-A664-34E0257D4B90}" type="presOf" srcId="{50BBD83B-2A87-4173-B9CF-07C5C59C67B4}" destId="{7BBB29ED-8BD3-4954-9B4E-7BF443A97AC6}" srcOrd="0" destOrd="0" presId="urn:microsoft.com/office/officeart/2005/8/layout/hProcess9"/>
    <dgm:cxn modelId="{46EBE1D9-E657-4861-AECE-339810F39ECE}" srcId="{C23A0FDE-4A8A-4758-8938-4BA01E109C2C}" destId="{699B5346-1A84-48F0-AD37-4C76C83AF681}" srcOrd="2" destOrd="0" parTransId="{315BCC92-4817-4CCE-AD81-94E05FD060F4}" sibTransId="{34F2228F-F0CE-4C5C-ADCC-4EAE0F3FB704}"/>
    <dgm:cxn modelId="{03774C58-D25C-4AE6-9120-1611CC8B2C8F}" srcId="{C23A0FDE-4A8A-4758-8938-4BA01E109C2C}" destId="{50BBD83B-2A87-4173-B9CF-07C5C59C67B4}" srcOrd="1" destOrd="0" parTransId="{C46CEF04-AC54-4162-BF09-60D2FE8343C9}" sibTransId="{62191775-6134-45A9-ADA9-A30A1617BA50}"/>
    <dgm:cxn modelId="{5C826D72-6B5C-49BC-B24D-1B8C14672135}" type="presOf" srcId="{699B5346-1A84-48F0-AD37-4C76C83AF681}" destId="{9F2BA112-D5F8-42C1-A7AB-066FDC56C2B3}" srcOrd="0" destOrd="0" presId="urn:microsoft.com/office/officeart/2005/8/layout/hProcess9"/>
    <dgm:cxn modelId="{C99E25D5-90D3-4880-8EDC-84A5B4AE4A40}" type="presOf" srcId="{7D892178-934A-46C1-B96A-68F17FAF2425}" destId="{8735F966-0B0C-4C66-9FD4-183C54D51820}" srcOrd="0" destOrd="0" presId="urn:microsoft.com/office/officeart/2005/8/layout/hProcess9"/>
    <dgm:cxn modelId="{FCF1E8B9-5F3C-4CAD-ACBF-191AF56155AF}" type="presOf" srcId="{C23A0FDE-4A8A-4758-8938-4BA01E109C2C}" destId="{4D40931D-B74D-45DD-918D-0A563CF2F573}" srcOrd="0" destOrd="0" presId="urn:microsoft.com/office/officeart/2005/8/layout/hProcess9"/>
    <dgm:cxn modelId="{801DC5C1-6F5A-4E82-A37B-1017F62F3390}" srcId="{C23A0FDE-4A8A-4758-8938-4BA01E109C2C}" destId="{7D892178-934A-46C1-B96A-68F17FAF2425}" srcOrd="0" destOrd="0" parTransId="{2CB0A1F2-47D7-4061-91A1-C007FCE1D2C3}" sibTransId="{1FC17BBF-8180-4AE1-85A5-5942957B9744}"/>
    <dgm:cxn modelId="{9A661E60-A71B-4B01-BD2D-C9C306031DCB}" type="presParOf" srcId="{4D40931D-B74D-45DD-918D-0A563CF2F573}" destId="{2C3CDCD9-29B2-441D-B0E3-B5A32FA3A596}" srcOrd="0" destOrd="0" presId="urn:microsoft.com/office/officeart/2005/8/layout/hProcess9"/>
    <dgm:cxn modelId="{654513D8-F0F6-4B7F-A6FA-ABB2CF7A4185}" type="presParOf" srcId="{4D40931D-B74D-45DD-918D-0A563CF2F573}" destId="{62167965-62EA-4459-80FF-C37B1E08CE66}" srcOrd="1" destOrd="0" presId="urn:microsoft.com/office/officeart/2005/8/layout/hProcess9"/>
    <dgm:cxn modelId="{9482BAA8-EEE1-464E-91B1-E719943F9BA8}" type="presParOf" srcId="{62167965-62EA-4459-80FF-C37B1E08CE66}" destId="{8735F966-0B0C-4C66-9FD4-183C54D51820}" srcOrd="0" destOrd="0" presId="urn:microsoft.com/office/officeart/2005/8/layout/hProcess9"/>
    <dgm:cxn modelId="{8975F8AD-9A4D-4B3D-86F4-43CDA094DEE6}" type="presParOf" srcId="{62167965-62EA-4459-80FF-C37B1E08CE66}" destId="{6BC84061-E1FF-486E-ACE5-AF263450F5C8}" srcOrd="1" destOrd="0" presId="urn:microsoft.com/office/officeart/2005/8/layout/hProcess9"/>
    <dgm:cxn modelId="{557CEF36-EA93-4A61-8A63-48C780FA2AA2}" type="presParOf" srcId="{62167965-62EA-4459-80FF-C37B1E08CE66}" destId="{7BBB29ED-8BD3-4954-9B4E-7BF443A97AC6}" srcOrd="2" destOrd="0" presId="urn:microsoft.com/office/officeart/2005/8/layout/hProcess9"/>
    <dgm:cxn modelId="{E5DA02F8-0F5E-4799-B297-171B57E8D958}" type="presParOf" srcId="{62167965-62EA-4459-80FF-C37B1E08CE66}" destId="{866B5920-CF5B-44E0-AF35-5E2AC5D71293}" srcOrd="3" destOrd="0" presId="urn:microsoft.com/office/officeart/2005/8/layout/hProcess9"/>
    <dgm:cxn modelId="{86BB7660-EF16-4E34-94BA-D850A7502516}" type="presParOf" srcId="{62167965-62EA-4459-80FF-C37B1E08CE66}" destId="{9F2BA112-D5F8-42C1-A7AB-066FDC56C2B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3A0FDE-4A8A-4758-8938-4BA01E109C2C}" type="doc">
      <dgm:prSet loTypeId="urn:microsoft.com/office/officeart/2005/8/layout/hProcess9" loCatId="process" qsTypeId="urn:microsoft.com/office/officeart/2005/8/quickstyle/simple1" qsCatId="simple" csTypeId="urn:microsoft.com/office/officeart/2005/8/colors/accent1_2" csCatId="accent1" phldr="1"/>
      <dgm:spPr/>
    </dgm:pt>
    <dgm:pt modelId="{7D892178-934A-46C1-B96A-68F17FAF2425}">
      <dgm:prSet phldrT="[Text]"/>
      <dgm:spPr/>
      <dgm:t>
        <a:bodyPr/>
        <a:lstStyle/>
        <a:p>
          <a:r>
            <a:rPr lang="en-US" dirty="0" smtClean="0"/>
            <a:t>Low SES</a:t>
          </a:r>
          <a:endParaRPr lang="en-US" dirty="0"/>
        </a:p>
      </dgm:t>
    </dgm:pt>
    <dgm:pt modelId="{2CB0A1F2-47D7-4061-91A1-C007FCE1D2C3}" type="parTrans" cxnId="{801DC5C1-6F5A-4E82-A37B-1017F62F3390}">
      <dgm:prSet/>
      <dgm:spPr/>
      <dgm:t>
        <a:bodyPr/>
        <a:lstStyle/>
        <a:p>
          <a:endParaRPr lang="en-US"/>
        </a:p>
      </dgm:t>
    </dgm:pt>
    <dgm:pt modelId="{1FC17BBF-8180-4AE1-85A5-5942957B9744}" type="sibTrans" cxnId="{801DC5C1-6F5A-4E82-A37B-1017F62F3390}">
      <dgm:prSet/>
      <dgm:spPr/>
      <dgm:t>
        <a:bodyPr/>
        <a:lstStyle/>
        <a:p>
          <a:endParaRPr lang="en-US"/>
        </a:p>
      </dgm:t>
    </dgm:pt>
    <dgm:pt modelId="{50BBD83B-2A87-4173-B9CF-07C5C59C67B4}">
      <dgm:prSet phldrT="[Text]"/>
      <dgm:spPr/>
      <dgm:t>
        <a:bodyPr/>
        <a:lstStyle/>
        <a:p>
          <a:r>
            <a:rPr lang="en-US" dirty="0" smtClean="0"/>
            <a:t>Higher Threat Interpretation</a:t>
          </a:r>
          <a:endParaRPr lang="en-US" dirty="0"/>
        </a:p>
      </dgm:t>
    </dgm:pt>
    <dgm:pt modelId="{C46CEF04-AC54-4162-BF09-60D2FE8343C9}" type="parTrans" cxnId="{03774C58-D25C-4AE6-9120-1611CC8B2C8F}">
      <dgm:prSet/>
      <dgm:spPr/>
      <dgm:t>
        <a:bodyPr/>
        <a:lstStyle/>
        <a:p>
          <a:endParaRPr lang="en-US"/>
        </a:p>
      </dgm:t>
    </dgm:pt>
    <dgm:pt modelId="{62191775-6134-45A9-ADA9-A30A1617BA50}" type="sibTrans" cxnId="{03774C58-D25C-4AE6-9120-1611CC8B2C8F}">
      <dgm:prSet/>
      <dgm:spPr/>
      <dgm:t>
        <a:bodyPr/>
        <a:lstStyle/>
        <a:p>
          <a:endParaRPr lang="en-US"/>
        </a:p>
      </dgm:t>
    </dgm:pt>
    <dgm:pt modelId="{699B5346-1A84-48F0-AD37-4C76C83AF681}">
      <dgm:prSet phldrT="[Text]"/>
      <dgm:spPr/>
      <dgm:t>
        <a:bodyPr/>
        <a:lstStyle/>
        <a:p>
          <a:r>
            <a:rPr lang="en-US" dirty="0" smtClean="0"/>
            <a:t>Greater HPA output</a:t>
          </a:r>
          <a:endParaRPr lang="en-US" dirty="0"/>
        </a:p>
      </dgm:t>
    </dgm:pt>
    <dgm:pt modelId="{315BCC92-4817-4CCE-AD81-94E05FD060F4}" type="parTrans" cxnId="{46EBE1D9-E657-4861-AECE-339810F39ECE}">
      <dgm:prSet/>
      <dgm:spPr/>
      <dgm:t>
        <a:bodyPr/>
        <a:lstStyle/>
        <a:p>
          <a:endParaRPr lang="en-US"/>
        </a:p>
      </dgm:t>
    </dgm:pt>
    <dgm:pt modelId="{34F2228F-F0CE-4C5C-ADCC-4EAE0F3FB704}" type="sibTrans" cxnId="{46EBE1D9-E657-4861-AECE-339810F39ECE}">
      <dgm:prSet/>
      <dgm:spPr/>
      <dgm:t>
        <a:bodyPr/>
        <a:lstStyle/>
        <a:p>
          <a:endParaRPr lang="en-US"/>
        </a:p>
      </dgm:t>
    </dgm:pt>
    <dgm:pt modelId="{4D40931D-B74D-45DD-918D-0A563CF2F573}" type="pres">
      <dgm:prSet presAssocID="{C23A0FDE-4A8A-4758-8938-4BA01E109C2C}" presName="CompostProcess" presStyleCnt="0">
        <dgm:presLayoutVars>
          <dgm:dir/>
          <dgm:resizeHandles val="exact"/>
        </dgm:presLayoutVars>
      </dgm:prSet>
      <dgm:spPr/>
    </dgm:pt>
    <dgm:pt modelId="{2C3CDCD9-29B2-441D-B0E3-B5A32FA3A596}" type="pres">
      <dgm:prSet presAssocID="{C23A0FDE-4A8A-4758-8938-4BA01E109C2C}" presName="arrow" presStyleLbl="bgShp" presStyleIdx="0" presStyleCnt="1"/>
      <dgm:spPr/>
    </dgm:pt>
    <dgm:pt modelId="{62167965-62EA-4459-80FF-C37B1E08CE66}" type="pres">
      <dgm:prSet presAssocID="{C23A0FDE-4A8A-4758-8938-4BA01E109C2C}" presName="linearProcess" presStyleCnt="0"/>
      <dgm:spPr/>
    </dgm:pt>
    <dgm:pt modelId="{8735F966-0B0C-4C66-9FD4-183C54D51820}" type="pres">
      <dgm:prSet presAssocID="{7D892178-934A-46C1-B96A-68F17FAF2425}" presName="textNode" presStyleLbl="node1" presStyleIdx="0" presStyleCnt="3">
        <dgm:presLayoutVars>
          <dgm:bulletEnabled val="1"/>
        </dgm:presLayoutVars>
      </dgm:prSet>
      <dgm:spPr/>
      <dgm:t>
        <a:bodyPr/>
        <a:lstStyle/>
        <a:p>
          <a:endParaRPr lang="en-US"/>
        </a:p>
      </dgm:t>
    </dgm:pt>
    <dgm:pt modelId="{6BC84061-E1FF-486E-ACE5-AF263450F5C8}" type="pres">
      <dgm:prSet presAssocID="{1FC17BBF-8180-4AE1-85A5-5942957B9744}" presName="sibTrans" presStyleCnt="0"/>
      <dgm:spPr/>
    </dgm:pt>
    <dgm:pt modelId="{7BBB29ED-8BD3-4954-9B4E-7BF443A97AC6}" type="pres">
      <dgm:prSet presAssocID="{50BBD83B-2A87-4173-B9CF-07C5C59C67B4}" presName="textNode" presStyleLbl="node1" presStyleIdx="1" presStyleCnt="3">
        <dgm:presLayoutVars>
          <dgm:bulletEnabled val="1"/>
        </dgm:presLayoutVars>
      </dgm:prSet>
      <dgm:spPr/>
      <dgm:t>
        <a:bodyPr/>
        <a:lstStyle/>
        <a:p>
          <a:endParaRPr lang="en-US"/>
        </a:p>
      </dgm:t>
    </dgm:pt>
    <dgm:pt modelId="{866B5920-CF5B-44E0-AF35-5E2AC5D71293}" type="pres">
      <dgm:prSet presAssocID="{62191775-6134-45A9-ADA9-A30A1617BA50}" presName="sibTrans" presStyleCnt="0"/>
      <dgm:spPr/>
    </dgm:pt>
    <dgm:pt modelId="{9F2BA112-D5F8-42C1-A7AB-066FDC56C2B3}" type="pres">
      <dgm:prSet presAssocID="{699B5346-1A84-48F0-AD37-4C76C83AF681}" presName="textNode" presStyleLbl="node1" presStyleIdx="2" presStyleCnt="3">
        <dgm:presLayoutVars>
          <dgm:bulletEnabled val="1"/>
        </dgm:presLayoutVars>
      </dgm:prSet>
      <dgm:spPr/>
      <dgm:t>
        <a:bodyPr/>
        <a:lstStyle/>
        <a:p>
          <a:endParaRPr lang="en-US"/>
        </a:p>
      </dgm:t>
    </dgm:pt>
  </dgm:ptLst>
  <dgm:cxnLst>
    <dgm:cxn modelId="{20B24659-23CE-40CB-B1A5-CB06116FE65F}" type="presOf" srcId="{699B5346-1A84-48F0-AD37-4C76C83AF681}" destId="{9F2BA112-D5F8-42C1-A7AB-066FDC56C2B3}" srcOrd="0" destOrd="0" presId="urn:microsoft.com/office/officeart/2005/8/layout/hProcess9"/>
    <dgm:cxn modelId="{46EBE1D9-E657-4861-AECE-339810F39ECE}" srcId="{C23A0FDE-4A8A-4758-8938-4BA01E109C2C}" destId="{699B5346-1A84-48F0-AD37-4C76C83AF681}" srcOrd="2" destOrd="0" parTransId="{315BCC92-4817-4CCE-AD81-94E05FD060F4}" sibTransId="{34F2228F-F0CE-4C5C-ADCC-4EAE0F3FB704}"/>
    <dgm:cxn modelId="{03774C58-D25C-4AE6-9120-1611CC8B2C8F}" srcId="{C23A0FDE-4A8A-4758-8938-4BA01E109C2C}" destId="{50BBD83B-2A87-4173-B9CF-07C5C59C67B4}" srcOrd="1" destOrd="0" parTransId="{C46CEF04-AC54-4162-BF09-60D2FE8343C9}" sibTransId="{62191775-6134-45A9-ADA9-A30A1617BA50}"/>
    <dgm:cxn modelId="{9262179E-D85C-466B-A5B8-A1338D7F9955}" type="presOf" srcId="{7D892178-934A-46C1-B96A-68F17FAF2425}" destId="{8735F966-0B0C-4C66-9FD4-183C54D51820}" srcOrd="0" destOrd="0" presId="urn:microsoft.com/office/officeart/2005/8/layout/hProcess9"/>
    <dgm:cxn modelId="{FA1ED0B8-0711-452F-9087-9892AD5DD540}" type="presOf" srcId="{C23A0FDE-4A8A-4758-8938-4BA01E109C2C}" destId="{4D40931D-B74D-45DD-918D-0A563CF2F573}" srcOrd="0" destOrd="0" presId="urn:microsoft.com/office/officeart/2005/8/layout/hProcess9"/>
    <dgm:cxn modelId="{11293BAC-4DFF-406E-968D-447621919EDB}" type="presOf" srcId="{50BBD83B-2A87-4173-B9CF-07C5C59C67B4}" destId="{7BBB29ED-8BD3-4954-9B4E-7BF443A97AC6}" srcOrd="0" destOrd="0" presId="urn:microsoft.com/office/officeart/2005/8/layout/hProcess9"/>
    <dgm:cxn modelId="{801DC5C1-6F5A-4E82-A37B-1017F62F3390}" srcId="{C23A0FDE-4A8A-4758-8938-4BA01E109C2C}" destId="{7D892178-934A-46C1-B96A-68F17FAF2425}" srcOrd="0" destOrd="0" parTransId="{2CB0A1F2-47D7-4061-91A1-C007FCE1D2C3}" sibTransId="{1FC17BBF-8180-4AE1-85A5-5942957B9744}"/>
    <dgm:cxn modelId="{B93032A1-885C-45AA-851E-C490C0FCC3FE}" type="presParOf" srcId="{4D40931D-B74D-45DD-918D-0A563CF2F573}" destId="{2C3CDCD9-29B2-441D-B0E3-B5A32FA3A596}" srcOrd="0" destOrd="0" presId="urn:microsoft.com/office/officeart/2005/8/layout/hProcess9"/>
    <dgm:cxn modelId="{50ABFC6C-B849-407A-8D1F-C2E466EFA374}" type="presParOf" srcId="{4D40931D-B74D-45DD-918D-0A563CF2F573}" destId="{62167965-62EA-4459-80FF-C37B1E08CE66}" srcOrd="1" destOrd="0" presId="urn:microsoft.com/office/officeart/2005/8/layout/hProcess9"/>
    <dgm:cxn modelId="{A06B694F-83F0-4D50-8517-66B76DD6A787}" type="presParOf" srcId="{62167965-62EA-4459-80FF-C37B1E08CE66}" destId="{8735F966-0B0C-4C66-9FD4-183C54D51820}" srcOrd="0" destOrd="0" presId="urn:microsoft.com/office/officeart/2005/8/layout/hProcess9"/>
    <dgm:cxn modelId="{46C5E11E-D5EE-4C05-98E7-8EA48AF3B1F5}" type="presParOf" srcId="{62167965-62EA-4459-80FF-C37B1E08CE66}" destId="{6BC84061-E1FF-486E-ACE5-AF263450F5C8}" srcOrd="1" destOrd="0" presId="urn:microsoft.com/office/officeart/2005/8/layout/hProcess9"/>
    <dgm:cxn modelId="{E07F2F59-88C1-4356-85E2-1EBAD20CB5D4}" type="presParOf" srcId="{62167965-62EA-4459-80FF-C37B1E08CE66}" destId="{7BBB29ED-8BD3-4954-9B4E-7BF443A97AC6}" srcOrd="2" destOrd="0" presId="urn:microsoft.com/office/officeart/2005/8/layout/hProcess9"/>
    <dgm:cxn modelId="{9388F4AE-FD5A-44A3-A18B-CCF39AE561A6}" type="presParOf" srcId="{62167965-62EA-4459-80FF-C37B1E08CE66}" destId="{866B5920-CF5B-44E0-AF35-5E2AC5D71293}" srcOrd="3" destOrd="0" presId="urn:microsoft.com/office/officeart/2005/8/layout/hProcess9"/>
    <dgm:cxn modelId="{64457213-5E3A-4C54-A556-2F707355A7F3}" type="presParOf" srcId="{62167965-62EA-4459-80FF-C37B1E08CE66}" destId="{9F2BA112-D5F8-42C1-A7AB-066FDC56C2B3}"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3A0FDE-4A8A-4758-8938-4BA01E109C2C}" type="doc">
      <dgm:prSet loTypeId="urn:microsoft.com/office/officeart/2005/8/layout/hProcess9" loCatId="process" qsTypeId="urn:microsoft.com/office/officeart/2005/8/quickstyle/simple1" qsCatId="simple" csTypeId="urn:microsoft.com/office/officeart/2005/8/colors/accent1_2" csCatId="accent1" phldr="1"/>
      <dgm:spPr/>
    </dgm:pt>
    <dgm:pt modelId="{7D892178-934A-46C1-B96A-68F17FAF2425}">
      <dgm:prSet phldrT="[Text]"/>
      <dgm:spPr/>
      <dgm:t>
        <a:bodyPr/>
        <a:lstStyle/>
        <a:p>
          <a:r>
            <a:rPr lang="en-US" dirty="0" smtClean="0"/>
            <a:t>Low SES</a:t>
          </a:r>
          <a:endParaRPr lang="en-US" dirty="0"/>
        </a:p>
      </dgm:t>
    </dgm:pt>
    <dgm:pt modelId="{2CB0A1F2-47D7-4061-91A1-C007FCE1D2C3}" type="parTrans" cxnId="{801DC5C1-6F5A-4E82-A37B-1017F62F3390}">
      <dgm:prSet/>
      <dgm:spPr/>
      <dgm:t>
        <a:bodyPr/>
        <a:lstStyle/>
        <a:p>
          <a:endParaRPr lang="en-US"/>
        </a:p>
      </dgm:t>
    </dgm:pt>
    <dgm:pt modelId="{1FC17BBF-8180-4AE1-85A5-5942957B9744}" type="sibTrans" cxnId="{801DC5C1-6F5A-4E82-A37B-1017F62F3390}">
      <dgm:prSet/>
      <dgm:spPr/>
      <dgm:t>
        <a:bodyPr/>
        <a:lstStyle/>
        <a:p>
          <a:endParaRPr lang="en-US"/>
        </a:p>
      </dgm:t>
    </dgm:pt>
    <dgm:pt modelId="{50BBD83B-2A87-4173-B9CF-07C5C59C67B4}">
      <dgm:prSet phldrT="[Text]"/>
      <dgm:spPr/>
      <dgm:t>
        <a:bodyPr/>
        <a:lstStyle/>
        <a:p>
          <a:r>
            <a:rPr lang="en-US" dirty="0" smtClean="0"/>
            <a:t>Higher Home Chaos</a:t>
          </a:r>
          <a:endParaRPr lang="en-US" dirty="0"/>
        </a:p>
      </dgm:t>
    </dgm:pt>
    <dgm:pt modelId="{C46CEF04-AC54-4162-BF09-60D2FE8343C9}" type="parTrans" cxnId="{03774C58-D25C-4AE6-9120-1611CC8B2C8F}">
      <dgm:prSet/>
      <dgm:spPr/>
      <dgm:t>
        <a:bodyPr/>
        <a:lstStyle/>
        <a:p>
          <a:endParaRPr lang="en-US"/>
        </a:p>
      </dgm:t>
    </dgm:pt>
    <dgm:pt modelId="{62191775-6134-45A9-ADA9-A30A1617BA50}" type="sibTrans" cxnId="{03774C58-D25C-4AE6-9120-1611CC8B2C8F}">
      <dgm:prSet/>
      <dgm:spPr/>
      <dgm:t>
        <a:bodyPr/>
        <a:lstStyle/>
        <a:p>
          <a:endParaRPr lang="en-US"/>
        </a:p>
      </dgm:t>
    </dgm:pt>
    <dgm:pt modelId="{699B5346-1A84-48F0-AD37-4C76C83AF681}">
      <dgm:prSet phldrT="[Text]"/>
      <dgm:spPr/>
      <dgm:t>
        <a:bodyPr/>
        <a:lstStyle/>
        <a:p>
          <a:r>
            <a:rPr lang="en-US" dirty="0" smtClean="0"/>
            <a:t>Greater HPA output</a:t>
          </a:r>
          <a:endParaRPr lang="en-US" dirty="0"/>
        </a:p>
      </dgm:t>
    </dgm:pt>
    <dgm:pt modelId="{315BCC92-4817-4CCE-AD81-94E05FD060F4}" type="parTrans" cxnId="{46EBE1D9-E657-4861-AECE-339810F39ECE}">
      <dgm:prSet/>
      <dgm:spPr/>
      <dgm:t>
        <a:bodyPr/>
        <a:lstStyle/>
        <a:p>
          <a:endParaRPr lang="en-US"/>
        </a:p>
      </dgm:t>
    </dgm:pt>
    <dgm:pt modelId="{34F2228F-F0CE-4C5C-ADCC-4EAE0F3FB704}" type="sibTrans" cxnId="{46EBE1D9-E657-4861-AECE-339810F39ECE}">
      <dgm:prSet/>
      <dgm:spPr/>
      <dgm:t>
        <a:bodyPr/>
        <a:lstStyle/>
        <a:p>
          <a:endParaRPr lang="en-US"/>
        </a:p>
      </dgm:t>
    </dgm:pt>
    <dgm:pt modelId="{4D40931D-B74D-45DD-918D-0A563CF2F573}" type="pres">
      <dgm:prSet presAssocID="{C23A0FDE-4A8A-4758-8938-4BA01E109C2C}" presName="CompostProcess" presStyleCnt="0">
        <dgm:presLayoutVars>
          <dgm:dir/>
          <dgm:resizeHandles val="exact"/>
        </dgm:presLayoutVars>
      </dgm:prSet>
      <dgm:spPr/>
    </dgm:pt>
    <dgm:pt modelId="{2C3CDCD9-29B2-441D-B0E3-B5A32FA3A596}" type="pres">
      <dgm:prSet presAssocID="{C23A0FDE-4A8A-4758-8938-4BA01E109C2C}" presName="arrow" presStyleLbl="bgShp" presStyleIdx="0" presStyleCnt="1"/>
      <dgm:spPr/>
    </dgm:pt>
    <dgm:pt modelId="{62167965-62EA-4459-80FF-C37B1E08CE66}" type="pres">
      <dgm:prSet presAssocID="{C23A0FDE-4A8A-4758-8938-4BA01E109C2C}" presName="linearProcess" presStyleCnt="0"/>
      <dgm:spPr/>
    </dgm:pt>
    <dgm:pt modelId="{8735F966-0B0C-4C66-9FD4-183C54D51820}" type="pres">
      <dgm:prSet presAssocID="{7D892178-934A-46C1-B96A-68F17FAF2425}" presName="textNode" presStyleLbl="node1" presStyleIdx="0" presStyleCnt="3">
        <dgm:presLayoutVars>
          <dgm:bulletEnabled val="1"/>
        </dgm:presLayoutVars>
      </dgm:prSet>
      <dgm:spPr/>
      <dgm:t>
        <a:bodyPr/>
        <a:lstStyle/>
        <a:p>
          <a:endParaRPr lang="en-US"/>
        </a:p>
      </dgm:t>
    </dgm:pt>
    <dgm:pt modelId="{6BC84061-E1FF-486E-ACE5-AF263450F5C8}" type="pres">
      <dgm:prSet presAssocID="{1FC17BBF-8180-4AE1-85A5-5942957B9744}" presName="sibTrans" presStyleCnt="0"/>
      <dgm:spPr/>
    </dgm:pt>
    <dgm:pt modelId="{7BBB29ED-8BD3-4954-9B4E-7BF443A97AC6}" type="pres">
      <dgm:prSet presAssocID="{50BBD83B-2A87-4173-B9CF-07C5C59C67B4}" presName="textNode" presStyleLbl="node1" presStyleIdx="1" presStyleCnt="3">
        <dgm:presLayoutVars>
          <dgm:bulletEnabled val="1"/>
        </dgm:presLayoutVars>
      </dgm:prSet>
      <dgm:spPr/>
      <dgm:t>
        <a:bodyPr/>
        <a:lstStyle/>
        <a:p>
          <a:endParaRPr lang="en-US"/>
        </a:p>
      </dgm:t>
    </dgm:pt>
    <dgm:pt modelId="{866B5920-CF5B-44E0-AF35-5E2AC5D71293}" type="pres">
      <dgm:prSet presAssocID="{62191775-6134-45A9-ADA9-A30A1617BA50}" presName="sibTrans" presStyleCnt="0"/>
      <dgm:spPr/>
    </dgm:pt>
    <dgm:pt modelId="{9F2BA112-D5F8-42C1-A7AB-066FDC56C2B3}" type="pres">
      <dgm:prSet presAssocID="{699B5346-1A84-48F0-AD37-4C76C83AF681}" presName="textNode" presStyleLbl="node1" presStyleIdx="2" presStyleCnt="3">
        <dgm:presLayoutVars>
          <dgm:bulletEnabled val="1"/>
        </dgm:presLayoutVars>
      </dgm:prSet>
      <dgm:spPr/>
      <dgm:t>
        <a:bodyPr/>
        <a:lstStyle/>
        <a:p>
          <a:endParaRPr lang="en-US"/>
        </a:p>
      </dgm:t>
    </dgm:pt>
  </dgm:ptLst>
  <dgm:cxnLst>
    <dgm:cxn modelId="{BB5A5A05-5326-4670-AA92-88227B9434FE}" type="presOf" srcId="{7D892178-934A-46C1-B96A-68F17FAF2425}" destId="{8735F966-0B0C-4C66-9FD4-183C54D51820}" srcOrd="0" destOrd="0" presId="urn:microsoft.com/office/officeart/2005/8/layout/hProcess9"/>
    <dgm:cxn modelId="{784AEA7D-979B-454E-A319-0F79E30EBD1E}" type="presOf" srcId="{50BBD83B-2A87-4173-B9CF-07C5C59C67B4}" destId="{7BBB29ED-8BD3-4954-9B4E-7BF443A97AC6}" srcOrd="0" destOrd="0" presId="urn:microsoft.com/office/officeart/2005/8/layout/hProcess9"/>
    <dgm:cxn modelId="{46EBE1D9-E657-4861-AECE-339810F39ECE}" srcId="{C23A0FDE-4A8A-4758-8938-4BA01E109C2C}" destId="{699B5346-1A84-48F0-AD37-4C76C83AF681}" srcOrd="2" destOrd="0" parTransId="{315BCC92-4817-4CCE-AD81-94E05FD060F4}" sibTransId="{34F2228F-F0CE-4C5C-ADCC-4EAE0F3FB704}"/>
    <dgm:cxn modelId="{03774C58-D25C-4AE6-9120-1611CC8B2C8F}" srcId="{C23A0FDE-4A8A-4758-8938-4BA01E109C2C}" destId="{50BBD83B-2A87-4173-B9CF-07C5C59C67B4}" srcOrd="1" destOrd="0" parTransId="{C46CEF04-AC54-4162-BF09-60D2FE8343C9}" sibTransId="{62191775-6134-45A9-ADA9-A30A1617BA50}"/>
    <dgm:cxn modelId="{A6621E57-42D8-446F-9C1D-8E40D9153944}" type="presOf" srcId="{C23A0FDE-4A8A-4758-8938-4BA01E109C2C}" destId="{4D40931D-B74D-45DD-918D-0A563CF2F573}" srcOrd="0" destOrd="0" presId="urn:microsoft.com/office/officeart/2005/8/layout/hProcess9"/>
    <dgm:cxn modelId="{3DD2A43C-203C-4B54-8D49-8F2879D98ECF}" type="presOf" srcId="{699B5346-1A84-48F0-AD37-4C76C83AF681}" destId="{9F2BA112-D5F8-42C1-A7AB-066FDC56C2B3}" srcOrd="0" destOrd="0" presId="urn:microsoft.com/office/officeart/2005/8/layout/hProcess9"/>
    <dgm:cxn modelId="{801DC5C1-6F5A-4E82-A37B-1017F62F3390}" srcId="{C23A0FDE-4A8A-4758-8938-4BA01E109C2C}" destId="{7D892178-934A-46C1-B96A-68F17FAF2425}" srcOrd="0" destOrd="0" parTransId="{2CB0A1F2-47D7-4061-91A1-C007FCE1D2C3}" sibTransId="{1FC17BBF-8180-4AE1-85A5-5942957B9744}"/>
    <dgm:cxn modelId="{8D242965-8316-47B2-A469-61FFE2C0B46A}" type="presParOf" srcId="{4D40931D-B74D-45DD-918D-0A563CF2F573}" destId="{2C3CDCD9-29B2-441D-B0E3-B5A32FA3A596}" srcOrd="0" destOrd="0" presId="urn:microsoft.com/office/officeart/2005/8/layout/hProcess9"/>
    <dgm:cxn modelId="{AC03EE4C-7D1E-4C25-BE4D-41EEEB43B19E}" type="presParOf" srcId="{4D40931D-B74D-45DD-918D-0A563CF2F573}" destId="{62167965-62EA-4459-80FF-C37B1E08CE66}" srcOrd="1" destOrd="0" presId="urn:microsoft.com/office/officeart/2005/8/layout/hProcess9"/>
    <dgm:cxn modelId="{7C85F23E-9D6A-4B43-A449-53F11017628D}" type="presParOf" srcId="{62167965-62EA-4459-80FF-C37B1E08CE66}" destId="{8735F966-0B0C-4C66-9FD4-183C54D51820}" srcOrd="0" destOrd="0" presId="urn:microsoft.com/office/officeart/2005/8/layout/hProcess9"/>
    <dgm:cxn modelId="{D95B1747-1359-4AF7-ADCF-358CDA1571C2}" type="presParOf" srcId="{62167965-62EA-4459-80FF-C37B1E08CE66}" destId="{6BC84061-E1FF-486E-ACE5-AF263450F5C8}" srcOrd="1" destOrd="0" presId="urn:microsoft.com/office/officeart/2005/8/layout/hProcess9"/>
    <dgm:cxn modelId="{EC7E301F-8C80-4E68-8F82-F27657DA47A6}" type="presParOf" srcId="{62167965-62EA-4459-80FF-C37B1E08CE66}" destId="{7BBB29ED-8BD3-4954-9B4E-7BF443A97AC6}" srcOrd="2" destOrd="0" presId="urn:microsoft.com/office/officeart/2005/8/layout/hProcess9"/>
    <dgm:cxn modelId="{DBE0DAF6-0EC2-4B81-8918-1E21AA5D0ACA}" type="presParOf" srcId="{62167965-62EA-4459-80FF-C37B1E08CE66}" destId="{866B5920-CF5B-44E0-AF35-5E2AC5D71293}" srcOrd="3" destOrd="0" presId="urn:microsoft.com/office/officeart/2005/8/layout/hProcess9"/>
    <dgm:cxn modelId="{F3FCC510-4F2E-4DC9-BBB7-BEEB37DB1CE5}" type="presParOf" srcId="{62167965-62EA-4459-80FF-C37B1E08CE66}" destId="{9F2BA112-D5F8-42C1-A7AB-066FDC56C2B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3A0FDE-4A8A-4758-8938-4BA01E109C2C}" type="doc">
      <dgm:prSet loTypeId="urn:microsoft.com/office/officeart/2005/8/layout/hProcess9" loCatId="process" qsTypeId="urn:microsoft.com/office/officeart/2005/8/quickstyle/simple1" qsCatId="simple" csTypeId="urn:microsoft.com/office/officeart/2005/8/colors/accent1_2" csCatId="accent1" phldr="1"/>
      <dgm:spPr/>
    </dgm:pt>
    <dgm:pt modelId="{7D892178-934A-46C1-B96A-68F17FAF2425}">
      <dgm:prSet phldrT="[Text]"/>
      <dgm:spPr/>
      <dgm:t>
        <a:bodyPr/>
        <a:lstStyle/>
        <a:p>
          <a:r>
            <a:rPr lang="en-US" dirty="0" smtClean="0"/>
            <a:t>Low SES</a:t>
          </a:r>
          <a:endParaRPr lang="en-US" dirty="0"/>
        </a:p>
      </dgm:t>
    </dgm:pt>
    <dgm:pt modelId="{2CB0A1F2-47D7-4061-91A1-C007FCE1D2C3}" type="parTrans" cxnId="{801DC5C1-6F5A-4E82-A37B-1017F62F3390}">
      <dgm:prSet/>
      <dgm:spPr/>
      <dgm:t>
        <a:bodyPr/>
        <a:lstStyle/>
        <a:p>
          <a:endParaRPr lang="en-US"/>
        </a:p>
      </dgm:t>
    </dgm:pt>
    <dgm:pt modelId="{1FC17BBF-8180-4AE1-85A5-5942957B9744}" type="sibTrans" cxnId="{801DC5C1-6F5A-4E82-A37B-1017F62F3390}">
      <dgm:prSet/>
      <dgm:spPr/>
      <dgm:t>
        <a:bodyPr/>
        <a:lstStyle/>
        <a:p>
          <a:endParaRPr lang="en-US"/>
        </a:p>
      </dgm:t>
    </dgm:pt>
    <dgm:pt modelId="{699B5346-1A84-48F0-AD37-4C76C83AF681}">
      <dgm:prSet phldrT="[Text]"/>
      <dgm:spPr/>
      <dgm:t>
        <a:bodyPr/>
        <a:lstStyle/>
        <a:p>
          <a:r>
            <a:rPr lang="en-US" dirty="0" smtClean="0"/>
            <a:t>HPA axis disturbance</a:t>
          </a:r>
          <a:endParaRPr lang="en-US" dirty="0"/>
        </a:p>
      </dgm:t>
    </dgm:pt>
    <dgm:pt modelId="{315BCC92-4817-4CCE-AD81-94E05FD060F4}" type="parTrans" cxnId="{46EBE1D9-E657-4861-AECE-339810F39ECE}">
      <dgm:prSet/>
      <dgm:spPr/>
      <dgm:t>
        <a:bodyPr/>
        <a:lstStyle/>
        <a:p>
          <a:endParaRPr lang="en-US"/>
        </a:p>
      </dgm:t>
    </dgm:pt>
    <dgm:pt modelId="{34F2228F-F0CE-4C5C-ADCC-4EAE0F3FB704}" type="sibTrans" cxnId="{46EBE1D9-E657-4861-AECE-339810F39ECE}">
      <dgm:prSet/>
      <dgm:spPr/>
      <dgm:t>
        <a:bodyPr/>
        <a:lstStyle/>
        <a:p>
          <a:endParaRPr lang="en-US"/>
        </a:p>
      </dgm:t>
    </dgm:pt>
    <dgm:pt modelId="{4D40931D-B74D-45DD-918D-0A563CF2F573}" type="pres">
      <dgm:prSet presAssocID="{C23A0FDE-4A8A-4758-8938-4BA01E109C2C}" presName="CompostProcess" presStyleCnt="0">
        <dgm:presLayoutVars>
          <dgm:dir/>
          <dgm:resizeHandles val="exact"/>
        </dgm:presLayoutVars>
      </dgm:prSet>
      <dgm:spPr/>
    </dgm:pt>
    <dgm:pt modelId="{2C3CDCD9-29B2-441D-B0E3-B5A32FA3A596}" type="pres">
      <dgm:prSet presAssocID="{C23A0FDE-4A8A-4758-8938-4BA01E109C2C}" presName="arrow" presStyleLbl="bgShp" presStyleIdx="0" presStyleCnt="1"/>
      <dgm:spPr/>
    </dgm:pt>
    <dgm:pt modelId="{62167965-62EA-4459-80FF-C37B1E08CE66}" type="pres">
      <dgm:prSet presAssocID="{C23A0FDE-4A8A-4758-8938-4BA01E109C2C}" presName="linearProcess" presStyleCnt="0"/>
      <dgm:spPr/>
    </dgm:pt>
    <dgm:pt modelId="{8735F966-0B0C-4C66-9FD4-183C54D51820}" type="pres">
      <dgm:prSet presAssocID="{7D892178-934A-46C1-B96A-68F17FAF2425}" presName="textNode" presStyleLbl="node1" presStyleIdx="0" presStyleCnt="2">
        <dgm:presLayoutVars>
          <dgm:bulletEnabled val="1"/>
        </dgm:presLayoutVars>
      </dgm:prSet>
      <dgm:spPr/>
      <dgm:t>
        <a:bodyPr/>
        <a:lstStyle/>
        <a:p>
          <a:endParaRPr lang="en-US"/>
        </a:p>
      </dgm:t>
    </dgm:pt>
    <dgm:pt modelId="{6BC84061-E1FF-486E-ACE5-AF263450F5C8}" type="pres">
      <dgm:prSet presAssocID="{1FC17BBF-8180-4AE1-85A5-5942957B9744}" presName="sibTrans" presStyleCnt="0"/>
      <dgm:spPr/>
    </dgm:pt>
    <dgm:pt modelId="{9F2BA112-D5F8-42C1-A7AB-066FDC56C2B3}" type="pres">
      <dgm:prSet presAssocID="{699B5346-1A84-48F0-AD37-4C76C83AF681}" presName="textNode" presStyleLbl="node1" presStyleIdx="1" presStyleCnt="2">
        <dgm:presLayoutVars>
          <dgm:bulletEnabled val="1"/>
        </dgm:presLayoutVars>
      </dgm:prSet>
      <dgm:spPr/>
      <dgm:t>
        <a:bodyPr/>
        <a:lstStyle/>
        <a:p>
          <a:endParaRPr lang="en-US"/>
        </a:p>
      </dgm:t>
    </dgm:pt>
  </dgm:ptLst>
  <dgm:cxnLst>
    <dgm:cxn modelId="{A84B68BE-DE23-455B-A47B-8469FC5DBE5E}" type="presOf" srcId="{C23A0FDE-4A8A-4758-8938-4BA01E109C2C}" destId="{4D40931D-B74D-45DD-918D-0A563CF2F573}" srcOrd="0" destOrd="0" presId="urn:microsoft.com/office/officeart/2005/8/layout/hProcess9"/>
    <dgm:cxn modelId="{63D42313-61B8-4566-8DCD-E4E9E7C8B5BD}" type="presOf" srcId="{7D892178-934A-46C1-B96A-68F17FAF2425}" destId="{8735F966-0B0C-4C66-9FD4-183C54D51820}" srcOrd="0" destOrd="0" presId="urn:microsoft.com/office/officeart/2005/8/layout/hProcess9"/>
    <dgm:cxn modelId="{FE5A136D-20B6-4172-82F1-5F96BF1444AA}" type="presOf" srcId="{699B5346-1A84-48F0-AD37-4C76C83AF681}" destId="{9F2BA112-D5F8-42C1-A7AB-066FDC56C2B3}" srcOrd="0" destOrd="0" presId="urn:microsoft.com/office/officeart/2005/8/layout/hProcess9"/>
    <dgm:cxn modelId="{801DC5C1-6F5A-4E82-A37B-1017F62F3390}" srcId="{C23A0FDE-4A8A-4758-8938-4BA01E109C2C}" destId="{7D892178-934A-46C1-B96A-68F17FAF2425}" srcOrd="0" destOrd="0" parTransId="{2CB0A1F2-47D7-4061-91A1-C007FCE1D2C3}" sibTransId="{1FC17BBF-8180-4AE1-85A5-5942957B9744}"/>
    <dgm:cxn modelId="{46EBE1D9-E657-4861-AECE-339810F39ECE}" srcId="{C23A0FDE-4A8A-4758-8938-4BA01E109C2C}" destId="{699B5346-1A84-48F0-AD37-4C76C83AF681}" srcOrd="1" destOrd="0" parTransId="{315BCC92-4817-4CCE-AD81-94E05FD060F4}" sibTransId="{34F2228F-F0CE-4C5C-ADCC-4EAE0F3FB704}"/>
    <dgm:cxn modelId="{4BE05AC8-40DC-4F88-9B94-E4922C58277F}" type="presParOf" srcId="{4D40931D-B74D-45DD-918D-0A563CF2F573}" destId="{2C3CDCD9-29B2-441D-B0E3-B5A32FA3A596}" srcOrd="0" destOrd="0" presId="urn:microsoft.com/office/officeart/2005/8/layout/hProcess9"/>
    <dgm:cxn modelId="{98C090CA-628B-4A09-A9E9-E47CF6DC0751}" type="presParOf" srcId="{4D40931D-B74D-45DD-918D-0A563CF2F573}" destId="{62167965-62EA-4459-80FF-C37B1E08CE66}" srcOrd="1" destOrd="0" presId="urn:microsoft.com/office/officeart/2005/8/layout/hProcess9"/>
    <dgm:cxn modelId="{5CCCE931-9545-4CFC-823B-E464EDD381DA}" type="presParOf" srcId="{62167965-62EA-4459-80FF-C37B1E08CE66}" destId="{8735F966-0B0C-4C66-9FD4-183C54D51820}" srcOrd="0" destOrd="0" presId="urn:microsoft.com/office/officeart/2005/8/layout/hProcess9"/>
    <dgm:cxn modelId="{FD6E8559-9A22-44F0-9872-1C34A58A0061}" type="presParOf" srcId="{62167965-62EA-4459-80FF-C37B1E08CE66}" destId="{6BC84061-E1FF-486E-ACE5-AF263450F5C8}" srcOrd="1" destOrd="0" presId="urn:microsoft.com/office/officeart/2005/8/layout/hProcess9"/>
    <dgm:cxn modelId="{D201143D-B5C9-4B33-8E76-DD7FD1D6C9A8}" type="presParOf" srcId="{62167965-62EA-4459-80FF-C37B1E08CE66}" destId="{9F2BA112-D5F8-42C1-A7AB-066FDC56C2B3}"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 | Developing differences in cortical thickness between the</a:t>
            </a:r>
          </a:p>
          <a:p>
            <a:r>
              <a:rPr lang="en-US" dirty="0" smtClean="0"/>
              <a:t>superior and average intelligence groups. Group differences are</a:t>
            </a:r>
          </a:p>
          <a:p>
            <a:r>
              <a:rPr lang="en-US" dirty="0" smtClean="0"/>
              <a:t>represented by t-statistics (t . 2.6), and show that the superior intelligence</a:t>
            </a:r>
          </a:p>
          <a:p>
            <a:r>
              <a:rPr lang="en-US" dirty="0" smtClean="0"/>
              <a:t>group has a thinner superior prefrontal cortex at the earliest age (purple</a:t>
            </a:r>
          </a:p>
          <a:p>
            <a:r>
              <a:rPr lang="en-US" dirty="0" smtClean="0"/>
              <a:t>regions). There is then a rapid increase in cortical thickness (red, green and</a:t>
            </a:r>
          </a:p>
          <a:p>
            <a:r>
              <a:rPr lang="en-US" dirty="0" smtClean="0"/>
              <a:t>yellow regions) in the superior intelligence group, peaking at age 13 and</a:t>
            </a:r>
          </a:p>
          <a:p>
            <a:r>
              <a:rPr lang="en-US" dirty="0" smtClean="0"/>
              <a:t>waning in late adolescence.</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14</a:t>
            </a:fld>
            <a:endParaRPr lang="en-US"/>
          </a:p>
        </p:txBody>
      </p:sp>
    </p:spTree>
    <p:extLst>
      <p:ext uri="{BB962C8B-B14F-4D97-AF65-F5344CB8AC3E}">
        <p14:creationId xmlns:p14="http://schemas.microsoft.com/office/powerpoint/2010/main" val="2472434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84BE4C-2836-477D-9EEE-335985D1D20A}" type="slidenum">
              <a:rPr lang="en-US"/>
              <a:pPr/>
              <a:t>15</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8880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2967359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281868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100103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3787510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3703377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A1FB8-7E3B-944D-96E3-35D29ADB8D65}" type="slidenum">
              <a:rPr lang="en-US" smtClean="0"/>
              <a:t>23</a:t>
            </a:fld>
            <a:endParaRPr lang="en-US"/>
          </a:p>
        </p:txBody>
      </p:sp>
    </p:spTree>
    <p:extLst>
      <p:ext uri="{BB962C8B-B14F-4D97-AF65-F5344CB8AC3E}">
        <p14:creationId xmlns:p14="http://schemas.microsoft.com/office/powerpoint/2010/main" val="3435536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24</a:t>
            </a:fld>
            <a:endParaRPr lang="en-US"/>
          </a:p>
        </p:txBody>
      </p:sp>
    </p:spTree>
    <p:extLst>
      <p:ext uri="{BB962C8B-B14F-4D97-AF65-F5344CB8AC3E}">
        <p14:creationId xmlns:p14="http://schemas.microsoft.com/office/powerpoint/2010/main" val="1877900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25</a:t>
            </a:fld>
            <a:endParaRPr lang="en-US"/>
          </a:p>
        </p:txBody>
      </p:sp>
    </p:spTree>
    <p:extLst>
      <p:ext uri="{BB962C8B-B14F-4D97-AF65-F5344CB8AC3E}">
        <p14:creationId xmlns:p14="http://schemas.microsoft.com/office/powerpoint/2010/main" val="144493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a:t>
            </a:fld>
            <a:endParaRPr lang="en-US"/>
          </a:p>
        </p:txBody>
      </p:sp>
    </p:spTree>
    <p:extLst>
      <p:ext uri="{BB962C8B-B14F-4D97-AF65-F5344CB8AC3E}">
        <p14:creationId xmlns:p14="http://schemas.microsoft.com/office/powerpoint/2010/main" val="754192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26</a:t>
            </a:fld>
            <a:endParaRPr lang="en-US"/>
          </a:p>
        </p:txBody>
      </p:sp>
    </p:spTree>
    <p:extLst>
      <p:ext uri="{BB962C8B-B14F-4D97-AF65-F5344CB8AC3E}">
        <p14:creationId xmlns:p14="http://schemas.microsoft.com/office/powerpoint/2010/main" val="1060051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27</a:t>
            </a:fld>
            <a:endParaRPr lang="en-US"/>
          </a:p>
        </p:txBody>
      </p:sp>
    </p:spTree>
    <p:extLst>
      <p:ext uri="{BB962C8B-B14F-4D97-AF65-F5344CB8AC3E}">
        <p14:creationId xmlns:p14="http://schemas.microsoft.com/office/powerpoint/2010/main" val="3839412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28</a:t>
            </a:fld>
            <a:endParaRPr lang="en-US"/>
          </a:p>
        </p:txBody>
      </p:sp>
    </p:spTree>
    <p:extLst>
      <p:ext uri="{BB962C8B-B14F-4D97-AF65-F5344CB8AC3E}">
        <p14:creationId xmlns:p14="http://schemas.microsoft.com/office/powerpoint/2010/main" val="2330954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your attention to Table 1</a:t>
            </a:r>
            <a:endParaRPr lang="en-US" dirty="0"/>
          </a:p>
        </p:txBody>
      </p:sp>
      <p:sp>
        <p:nvSpPr>
          <p:cNvPr id="4" name="Slide Number Placeholder 3"/>
          <p:cNvSpPr>
            <a:spLocks noGrp="1"/>
          </p:cNvSpPr>
          <p:nvPr>
            <p:ph type="sldNum" sz="quarter" idx="10"/>
          </p:nvPr>
        </p:nvSpPr>
        <p:spPr/>
        <p:txBody>
          <a:bodyPr/>
          <a:lstStyle/>
          <a:p>
            <a:fld id="{80803BEC-D41D-4A2F-974A-F2C12A5FAD7B}" type="slidenum">
              <a:rPr lang="en-US" smtClean="0"/>
              <a:t>33</a:t>
            </a:fld>
            <a:endParaRPr lang="en-US"/>
          </a:p>
        </p:txBody>
      </p:sp>
    </p:spTree>
    <p:extLst>
      <p:ext uri="{BB962C8B-B14F-4D97-AF65-F5344CB8AC3E}">
        <p14:creationId xmlns:p14="http://schemas.microsoft.com/office/powerpoint/2010/main" val="544458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36</a:t>
            </a:fld>
            <a:endParaRPr lang="en-US"/>
          </a:p>
        </p:txBody>
      </p:sp>
    </p:spTree>
    <p:extLst>
      <p:ext uri="{BB962C8B-B14F-4D97-AF65-F5344CB8AC3E}">
        <p14:creationId xmlns:p14="http://schemas.microsoft.com/office/powerpoint/2010/main" val="1478168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Lower</a:t>
            </a:r>
            <a:r>
              <a:rPr lang="en-US" baseline="0" dirty="0" smtClean="0"/>
              <a:t> SES more at risk for both mental and physical health problems</a:t>
            </a:r>
          </a:p>
          <a:p>
            <a:pPr marL="171450" indent="-171450">
              <a:buFontTx/>
              <a:buChar char="-"/>
            </a:pPr>
            <a:r>
              <a:rPr lang="en-US" baseline="0" dirty="0" smtClean="0"/>
              <a:t>Depression, PTSD</a:t>
            </a:r>
          </a:p>
          <a:p>
            <a:pPr marL="171450" indent="-171450">
              <a:buFontTx/>
              <a:buChar char="-"/>
            </a:pPr>
            <a:r>
              <a:rPr lang="en-US" baseline="0" dirty="0" smtClean="0"/>
              <a:t>Diabetes, obesity</a:t>
            </a:r>
          </a:p>
          <a:p>
            <a:pPr marL="0" indent="0">
              <a:buFontTx/>
              <a:buNone/>
            </a:pPr>
            <a:endParaRPr lang="en-US" baseline="0" dirty="0" smtClean="0"/>
          </a:p>
          <a:p>
            <a:pPr marL="0" indent="0">
              <a:buFontTx/>
              <a:buNone/>
            </a:pPr>
            <a:r>
              <a:rPr lang="en-US" baseline="0" dirty="0" smtClean="0"/>
              <a:t>Not random problems, but particularly those related to HPA axis disturbance</a:t>
            </a:r>
          </a:p>
          <a:p>
            <a:pPr marL="171450" indent="-171450">
              <a:buFontTx/>
              <a:buChar char="-"/>
            </a:pPr>
            <a:r>
              <a:rPr lang="en-US" baseline="0" dirty="0" smtClean="0"/>
              <a:t>Psychological distress impacts body through “fight or flight” system</a:t>
            </a:r>
          </a:p>
          <a:p>
            <a:pPr marL="171450" indent="-171450">
              <a:buFontTx/>
              <a:buChar char="-"/>
            </a:pPr>
            <a:r>
              <a:rPr lang="en-US" baseline="0" dirty="0" smtClean="0"/>
              <a:t>Chronic stress: chronically activated</a:t>
            </a:r>
          </a:p>
          <a:p>
            <a:pPr marL="0" indent="0">
              <a:buFontTx/>
              <a:buNone/>
            </a:pPr>
            <a:endParaRPr lang="en-US" baseline="0" dirty="0" smtClean="0"/>
          </a:p>
          <a:p>
            <a:pPr marL="0" indent="0">
              <a:buFontTx/>
              <a:buNone/>
            </a:pPr>
            <a:r>
              <a:rPr lang="en-US" baseline="0" dirty="0" smtClean="0"/>
              <a:t>First study to longitudinally assess how SES impacts change in physiology (HPA axis function), allowing for better understanding of how SES may produce HPA axis disturbance (and thus increase risk for later disease)</a:t>
            </a:r>
          </a:p>
          <a:p>
            <a:pPr marL="171450" indent="-171450">
              <a:buFontTx/>
              <a:buChar char="-"/>
            </a:pPr>
            <a:r>
              <a:rPr lang="en-US" baseline="0" dirty="0" smtClean="0"/>
              <a:t>Also allows for study of mediators: HOW SES alters physiology</a:t>
            </a:r>
          </a:p>
          <a:p>
            <a:pPr marL="628650" lvl="1" indent="-171450">
              <a:buFontTx/>
              <a:buChar char="-"/>
            </a:pPr>
            <a:r>
              <a:rPr lang="en-US" baseline="0" dirty="0" smtClean="0"/>
              <a:t>(1) Vigilance for threat: low SES negative events happen randomly, shown to appraise ambiguous events as more threatening</a:t>
            </a:r>
          </a:p>
          <a:p>
            <a:pPr marL="1085850" lvl="2" indent="-171450">
              <a:buFontTx/>
              <a:buChar char="-"/>
            </a:pPr>
            <a:r>
              <a:rPr lang="en-US" baseline="0" dirty="0" smtClean="0"/>
              <a:t>WHY WOULD THAT HAVE BEARING?</a:t>
            </a:r>
          </a:p>
          <a:p>
            <a:pPr marL="628650" lvl="1" indent="-171450">
              <a:buFontTx/>
              <a:buChar char="-"/>
            </a:pPr>
            <a:r>
              <a:rPr lang="en-US" baseline="0" dirty="0" smtClean="0"/>
              <a:t>(2) Daily chaos in home environment: low SES more likely to have more crowding, noise, less predictable routines</a:t>
            </a:r>
          </a:p>
          <a:p>
            <a:pPr marL="1085850" lvl="2" indent="-171450">
              <a:buFontTx/>
              <a:buChar char="-"/>
            </a:pPr>
            <a:r>
              <a:rPr lang="en-US" baseline="0" dirty="0" smtClean="0"/>
              <a:t>WHY WOULD THAT HAVE BEARING? Authors didn’t discuss much (adds to stress burden)</a:t>
            </a:r>
          </a:p>
        </p:txBody>
      </p:sp>
      <p:sp>
        <p:nvSpPr>
          <p:cNvPr id="4" name="Slide Number Placeholder 3"/>
          <p:cNvSpPr>
            <a:spLocks noGrp="1"/>
          </p:cNvSpPr>
          <p:nvPr>
            <p:ph type="sldNum" sz="quarter" idx="10"/>
          </p:nvPr>
        </p:nvSpPr>
        <p:spPr/>
        <p:txBody>
          <a:bodyPr/>
          <a:lstStyle/>
          <a:p>
            <a:fld id="{A8B732B4-A220-4D64-89E5-594291243225}" type="slidenum">
              <a:rPr lang="en-US" smtClean="0"/>
              <a:pPr/>
              <a:t>37</a:t>
            </a:fld>
            <a:endParaRPr lang="en-US"/>
          </a:p>
        </p:txBody>
      </p:sp>
    </p:spTree>
    <p:extLst>
      <p:ext uri="{BB962C8B-B14F-4D97-AF65-F5344CB8AC3E}">
        <p14:creationId xmlns:p14="http://schemas.microsoft.com/office/powerpoint/2010/main" val="2445822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Separate models for 2 types of SES questions</a:t>
            </a:r>
          </a:p>
          <a:p>
            <a:endParaRPr lang="en-US" dirty="0" smtClean="0"/>
          </a:p>
          <a:p>
            <a:r>
              <a:rPr lang="en-US" dirty="0" smtClean="0"/>
              <a:t>Multiple measures per day – allows to measure both PATTERN (how the system is working) and MAGNITUTE (how</a:t>
            </a:r>
            <a:r>
              <a:rPr lang="en-US" baseline="0" dirty="0" smtClean="0"/>
              <a:t> MUCH system is working)</a:t>
            </a:r>
          </a:p>
          <a:p>
            <a:pPr marL="171450" indent="-171450">
              <a:buFontTx/>
              <a:buChar char="-"/>
            </a:pPr>
            <a:r>
              <a:rPr lang="en-US" baseline="0" dirty="0" smtClean="0"/>
              <a:t>Analyses they report is on total system volume</a:t>
            </a:r>
          </a:p>
          <a:p>
            <a:pPr marL="0" indent="0">
              <a:buFontTx/>
              <a:buNone/>
            </a:pP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38</a:t>
            </a:fld>
            <a:endParaRPr lang="en-US"/>
          </a:p>
        </p:txBody>
      </p:sp>
    </p:spTree>
    <p:extLst>
      <p:ext uri="{BB962C8B-B14F-4D97-AF65-F5344CB8AC3E}">
        <p14:creationId xmlns:p14="http://schemas.microsoft.com/office/powerpoint/2010/main" val="3419462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anyone want to take whack at interpreting this?</a:t>
            </a:r>
          </a:p>
          <a:p>
            <a:endParaRPr lang="en-US" dirty="0" smtClean="0"/>
          </a:p>
          <a:p>
            <a:r>
              <a:rPr lang="en-US" dirty="0" smtClean="0"/>
              <a:t>Lower SES households</a:t>
            </a:r>
            <a:r>
              <a:rPr lang="en-US" baseline="0" dirty="0" smtClean="0"/>
              <a:t> showed steeper increases over time</a:t>
            </a:r>
          </a:p>
          <a:p>
            <a:pPr marL="171450" indent="-171450">
              <a:buFontTx/>
              <a:buChar char="-"/>
            </a:pPr>
            <a:r>
              <a:rPr lang="en-US" baseline="0" dirty="0" smtClean="0"/>
              <a:t>Predicted significantly by both family savings and home ownership</a:t>
            </a:r>
          </a:p>
          <a:p>
            <a:pPr marL="0" indent="0">
              <a:buFontTx/>
              <a:buNone/>
            </a:pPr>
            <a:endParaRPr lang="en-US" baseline="0" dirty="0" smtClean="0"/>
          </a:p>
          <a:p>
            <a:pPr marL="0" indent="0">
              <a:buFontTx/>
              <a:buNone/>
            </a:pPr>
            <a:r>
              <a:rPr lang="en-US" baseline="0" dirty="0" smtClean="0"/>
              <a:t>Intercepts: only home ownership differentiated intercepts</a:t>
            </a:r>
          </a:p>
          <a:p>
            <a:pPr marL="0" indent="0">
              <a:buFontTx/>
              <a:buNone/>
            </a:pPr>
            <a:endParaRPr lang="en-US" baseline="0" dirty="0" smtClean="0"/>
          </a:p>
          <a:p>
            <a:pPr marL="0" indent="0">
              <a:buFontTx/>
              <a:buNone/>
            </a:pPr>
            <a:r>
              <a:rPr lang="en-US" baseline="0" dirty="0" smtClean="0"/>
              <a:t>So, both family savings and home ownership are indicators of how much you’ll increase with time, but only home ownership is related to lower starting cortisol</a:t>
            </a:r>
          </a:p>
          <a:p>
            <a:pPr marL="171450" indent="-171450">
              <a:buFontTx/>
              <a:buChar char="-"/>
            </a:pPr>
            <a:r>
              <a:rPr lang="en-US" baseline="0" dirty="0" smtClean="0"/>
              <a:t>Meaningful in any way?</a:t>
            </a:r>
          </a:p>
          <a:p>
            <a:pPr marL="0" indent="0">
              <a:buFontTx/>
              <a:buNone/>
            </a:pP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A8B732B4-A220-4D64-89E5-594291243225}" type="slidenum">
              <a:rPr lang="en-US" smtClean="0"/>
              <a:pPr/>
              <a:t>39</a:t>
            </a:fld>
            <a:endParaRPr lang="en-US"/>
          </a:p>
        </p:txBody>
      </p:sp>
    </p:spTree>
    <p:extLst>
      <p:ext uri="{BB962C8B-B14F-4D97-AF65-F5344CB8AC3E}">
        <p14:creationId xmlns:p14="http://schemas.microsoft.com/office/powerpoint/2010/main" val="1256862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include both moderators,</a:t>
            </a:r>
            <a:r>
              <a:rPr lang="en-US" baseline="0" dirty="0" smtClean="0"/>
              <a:t> only home chaos remained as significant mediator</a:t>
            </a:r>
          </a:p>
          <a:p>
            <a:pPr marL="0" indent="0">
              <a:buFontTx/>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40</a:t>
            </a:fld>
            <a:endParaRPr lang="en-US"/>
          </a:p>
        </p:txBody>
      </p:sp>
    </p:spTree>
    <p:extLst>
      <p:ext uri="{BB962C8B-B14F-4D97-AF65-F5344CB8AC3E}">
        <p14:creationId xmlns:p14="http://schemas.microsoft.com/office/powerpoint/2010/main" val="251960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home ownership and family savings became </a:t>
            </a:r>
            <a:r>
              <a:rPr lang="en-US" baseline="0" dirty="0" err="1" smtClean="0"/>
              <a:t>nonsignificant</a:t>
            </a:r>
            <a:r>
              <a:rPr lang="en-US" baseline="0" dirty="0" smtClean="0"/>
              <a:t> predictors of total cortisol output when threat interpretation included in model</a:t>
            </a:r>
          </a:p>
          <a:p>
            <a:pPr marL="171450" indent="-171450">
              <a:buFontTx/>
              <a:buChar char="-"/>
            </a:pPr>
            <a:r>
              <a:rPr lang="en-US" baseline="0" dirty="0" smtClean="0"/>
              <a:t>Reduced effect of SES by about 40%</a:t>
            </a:r>
          </a:p>
          <a:p>
            <a:pPr marL="0" indent="0">
              <a:buFontTx/>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41</a:t>
            </a:fld>
            <a:endParaRPr lang="en-US"/>
          </a:p>
        </p:txBody>
      </p:sp>
    </p:spTree>
    <p:extLst>
      <p:ext uri="{BB962C8B-B14F-4D97-AF65-F5344CB8AC3E}">
        <p14:creationId xmlns:p14="http://schemas.microsoft.com/office/powerpoint/2010/main" val="271870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a:t>
            </a:fld>
            <a:endParaRPr lang="en-US"/>
          </a:p>
        </p:txBody>
      </p:sp>
    </p:spTree>
    <p:extLst>
      <p:ext uri="{BB962C8B-B14F-4D97-AF65-F5344CB8AC3E}">
        <p14:creationId xmlns:p14="http://schemas.microsoft.com/office/powerpoint/2010/main" val="3560272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findings when Chaos only</a:t>
            </a:r>
            <a:endParaRPr lang="en-US" baseline="0" dirty="0" smtClean="0"/>
          </a:p>
          <a:p>
            <a:pPr marL="171450" indent="-171450">
              <a:buFontTx/>
              <a:buChar char="-"/>
            </a:pPr>
            <a:r>
              <a:rPr lang="en-US" baseline="0" dirty="0" smtClean="0"/>
              <a:t>Reduced effect of SES by about quarter to a third</a:t>
            </a:r>
          </a:p>
          <a:p>
            <a:pPr marL="0" indent="0">
              <a:buFontTx/>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42</a:t>
            </a:fld>
            <a:endParaRPr lang="en-US"/>
          </a:p>
        </p:txBody>
      </p:sp>
    </p:spTree>
    <p:extLst>
      <p:ext uri="{BB962C8B-B14F-4D97-AF65-F5344CB8AC3E}">
        <p14:creationId xmlns:p14="http://schemas.microsoft.com/office/powerpoint/2010/main" val="1423076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Stronger effect</a:t>
            </a:r>
            <a:r>
              <a:rPr lang="en-US" baseline="0" dirty="0" smtClean="0"/>
              <a:t> of SES on cortisol among certain subgroups of children</a:t>
            </a:r>
          </a:p>
          <a:p>
            <a:pPr marL="171450" indent="-171450">
              <a:buFontTx/>
              <a:buChar char="-"/>
            </a:pPr>
            <a:r>
              <a:rPr lang="en-US" baseline="0" dirty="0" smtClean="0"/>
              <a:t>Girls – suggest hormonal system among women may be more impacted by social environment</a:t>
            </a:r>
          </a:p>
          <a:p>
            <a:pPr marL="171450" indent="-171450">
              <a:buFontTx/>
              <a:buChar char="-"/>
            </a:pPr>
            <a:r>
              <a:rPr lang="en-US" baseline="0" dirty="0" smtClean="0"/>
              <a:t>Post-puberty – suggest SES may take more time to accumulate (those post-puberty had more impact)</a:t>
            </a:r>
          </a:p>
          <a:p>
            <a:pPr marL="0" indent="0">
              <a:buFontTx/>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44</a:t>
            </a:fld>
            <a:endParaRPr lang="en-US"/>
          </a:p>
        </p:txBody>
      </p:sp>
    </p:spTree>
    <p:extLst>
      <p:ext uri="{BB962C8B-B14F-4D97-AF65-F5344CB8AC3E}">
        <p14:creationId xmlns:p14="http://schemas.microsoft.com/office/powerpoint/2010/main" val="3945660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2/3rds</a:t>
            </a:r>
            <a:r>
              <a:rPr lang="en-US" baseline="0" dirty="0" smtClean="0"/>
              <a:t> white, 1/5 Asian, 15% “other” in Vancouver. Would these findings hold in urban America? Rural America? (very high rates of poverty in rural areas).</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Difficulty</a:t>
            </a:r>
            <a:r>
              <a:rPr lang="en-US" baseline="0" dirty="0" smtClean="0"/>
              <a:t> with longitudinal studies: attrition! – didn’t differ based on demographics or home ownership but yes for family savings. Didn’t mention differences in mediators – PROBLEM? </a:t>
            </a:r>
            <a:endParaRPr lang="en-US" dirty="0" smtClean="0"/>
          </a:p>
          <a:p>
            <a:endParaRPr lang="en-US" dirty="0" smtClean="0"/>
          </a:p>
          <a:p>
            <a:r>
              <a:rPr lang="en-US" dirty="0" smtClean="0"/>
              <a:t>Parent rating of chaos: demand characteristics?</a:t>
            </a:r>
            <a:r>
              <a:rPr lang="en-US" baseline="0" dirty="0" smtClean="0"/>
              <a:t> Anyone use?</a:t>
            </a:r>
          </a:p>
          <a:p>
            <a:endParaRPr lang="en-US" baseline="0" dirty="0" smtClean="0"/>
          </a:p>
          <a:p>
            <a:r>
              <a:rPr lang="en-US" dirty="0" smtClean="0"/>
              <a:t>Health</a:t>
            </a:r>
            <a:r>
              <a:rPr lang="en-US" baseline="0" dirty="0" smtClean="0"/>
              <a:t> perspective: physical activity ameliorates the effect of psychosocial stress on the HPA axis</a:t>
            </a:r>
          </a:p>
          <a:p>
            <a:pPr marL="171450" indent="-171450">
              <a:buFontTx/>
              <a:buChar char="-"/>
            </a:pPr>
            <a:r>
              <a:rPr lang="en-US" baseline="0" dirty="0" smtClean="0"/>
              <a:t>PA interventions</a:t>
            </a:r>
          </a:p>
          <a:p>
            <a:pPr marL="171450" indent="-171450">
              <a:buFontTx/>
              <a:buChar char="-"/>
            </a:pPr>
            <a:r>
              <a:rPr lang="en-US" baseline="0" dirty="0" smtClean="0"/>
              <a:t>Also: do kids in higher SES have more access to outdoors/PA activities? (think lived environment)</a:t>
            </a:r>
            <a:endParaRPr lang="en-US" dirty="0" smtClean="0"/>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45</a:t>
            </a:fld>
            <a:endParaRPr lang="en-US"/>
          </a:p>
        </p:txBody>
      </p:sp>
    </p:spTree>
    <p:extLst>
      <p:ext uri="{BB962C8B-B14F-4D97-AF65-F5344CB8AC3E}">
        <p14:creationId xmlns:p14="http://schemas.microsoft.com/office/powerpoint/2010/main" val="297437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fld id="{435F6F40-5AD1-4D19-9920-89A625354608}" type="slidenum">
              <a:rPr lang="en-US" altLang="en-US" sz="1200" smtClean="0"/>
              <a:pPr/>
              <a:t>7</a:t>
            </a:fld>
            <a:endParaRPr lang="en-US" altLang="en-US" sz="1200" smtClean="0"/>
          </a:p>
        </p:txBody>
      </p:sp>
    </p:spTree>
    <p:extLst>
      <p:ext uri="{BB962C8B-B14F-4D97-AF65-F5344CB8AC3E}">
        <p14:creationId xmlns:p14="http://schemas.microsoft.com/office/powerpoint/2010/main" val="1233779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9D492-0F19-47FE-AAB0-2A574224798A}" type="slidenum">
              <a:rPr lang="en-US"/>
              <a:pPr/>
              <a:t>9</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984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For longitudinal analyses, subjects were divided into three groups on the basis of full-scale IQ with the primary constraint of attaining a roughly equal number of total scans in each group:</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10</a:t>
            </a:fld>
            <a:endParaRPr lang="en-US"/>
          </a:p>
        </p:txBody>
      </p:sp>
    </p:spTree>
    <p:extLst>
      <p:ext uri="{BB962C8B-B14F-4D97-AF65-F5344CB8AC3E}">
        <p14:creationId xmlns:p14="http://schemas.microsoft.com/office/powerpoint/2010/main" val="2084728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DC7BC-30B1-4821-A056-DBF738E97293}" type="slidenum">
              <a:rPr lang="en-US"/>
              <a:pPr/>
              <a:t>11</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6070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84BE4C-2836-477D-9EEE-335985D1D20A}" type="slidenum">
              <a:rPr lang="en-US"/>
              <a:pPr/>
              <a:t>12</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dirty="0" smtClean="0"/>
              <a:t>Figure 2 | Trajectories of cortical change. The brain maps (</a:t>
            </a:r>
            <a:r>
              <a:rPr lang="en-US" dirty="0" err="1" smtClean="0"/>
              <a:t>centre</a:t>
            </a:r>
            <a:r>
              <a:rPr lang="en-US" dirty="0" smtClean="0"/>
              <a:t> panel)</a:t>
            </a:r>
          </a:p>
          <a:p>
            <a:r>
              <a:rPr lang="en-US" dirty="0" smtClean="0"/>
              <a:t>show prominent clusters where the superior and average intelligence groups</a:t>
            </a:r>
          </a:p>
          <a:p>
            <a:r>
              <a:rPr lang="en-US" dirty="0" smtClean="0"/>
              <a:t>differ signiﬁcantly in the trajectories of cortical development (t-statistic</a:t>
            </a:r>
          </a:p>
          <a:p>
            <a:r>
              <a:rPr lang="en-US" dirty="0" smtClean="0"/>
              <a:t>maps show areas of signiﬁcant interaction between these IQ groups and the</a:t>
            </a:r>
          </a:p>
          <a:p>
            <a:r>
              <a:rPr lang="en-US" dirty="0" smtClean="0"/>
              <a:t>cubic age term). a, Graph showing the trajectories at the cortical point of</a:t>
            </a:r>
          </a:p>
          <a:p>
            <a:r>
              <a:rPr lang="en-US" dirty="0" smtClean="0"/>
              <a:t>maximum trajectory difference in the right superior frontal </a:t>
            </a:r>
            <a:r>
              <a:rPr lang="en-US" dirty="0" err="1" smtClean="0"/>
              <a:t>gyrus</a:t>
            </a:r>
            <a:r>
              <a:rPr lang="en-US" dirty="0" smtClean="0"/>
              <a:t> (point</a:t>
            </a:r>
          </a:p>
          <a:p>
            <a:r>
              <a:rPr lang="en-US" dirty="0" smtClean="0"/>
              <a:t>indicated in upper brain map). b–d, Graphs showing the trajectories of the</a:t>
            </a:r>
          </a:p>
          <a:p>
            <a:r>
              <a:rPr lang="en-US" dirty="0" smtClean="0"/>
              <a:t>mean thickness of all cortical points in the other clusters. The graph in d</a:t>
            </a:r>
          </a:p>
          <a:p>
            <a:r>
              <a:rPr lang="en-US" dirty="0" smtClean="0"/>
              <a:t>relates to the area indicated in the lower brain map. The age of peak cortical</a:t>
            </a:r>
          </a:p>
          <a:p>
            <a:r>
              <a:rPr lang="en-US" dirty="0" smtClean="0"/>
              <a:t>thickness is arrowed and signiﬁcance values of differences in shapes of</a:t>
            </a:r>
          </a:p>
          <a:p>
            <a:r>
              <a:rPr lang="en-US" dirty="0" smtClean="0"/>
              <a:t>trajectories are given on the graphs. MNI, Montreal </a:t>
            </a:r>
            <a:r>
              <a:rPr lang="en-US" dirty="0" err="1" smtClean="0"/>
              <a:t>Neurolog</a:t>
            </a:r>
            <a:endParaRPr lang="en-US" dirty="0"/>
          </a:p>
        </p:txBody>
      </p:sp>
    </p:spTree>
    <p:extLst>
      <p:ext uri="{BB962C8B-B14F-4D97-AF65-F5344CB8AC3E}">
        <p14:creationId xmlns:p14="http://schemas.microsoft.com/office/powerpoint/2010/main" val="269492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F2C38-808B-4574-8DDC-BD4A8D3E1D02}" type="slidenum">
              <a:rPr lang="en-US"/>
              <a:pPr/>
              <a:t>13</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0582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ature.com/nature/journal/v440/n7084/extref/nature04513-s1.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cercor.oxfordjournals.org/search?author1=Peter+J.+Uhlhaas&amp;sortspec=date&amp;submit=Submit" TargetMode="External"/><Relationship Id="rId13" Type="http://schemas.openxmlformats.org/officeDocument/2006/relationships/hyperlink" Target="http://cercor.oxfordjournals.org/content/early/2013/12/13/cercor.bht333.full.pdf+html" TargetMode="External"/><Relationship Id="rId3" Type="http://schemas.openxmlformats.org/officeDocument/2006/relationships/hyperlink" Target="http://cercor.oxfordjournals.org/content/early/2013/12/13/cercor.bht333#aff-1" TargetMode="External"/><Relationship Id="rId7" Type="http://schemas.openxmlformats.org/officeDocument/2006/relationships/hyperlink" Target="http://cercor.oxfordjournals.org/content/early/2013/12/13/cercor.bht333#corresp-1" TargetMode="External"/><Relationship Id="rId12" Type="http://schemas.openxmlformats.org/officeDocument/2006/relationships/hyperlink" Target="http://cercor.oxfordjournals.org/search?author1=Marcus+Kaiser&amp;sortspec=date&amp;submit=Submit" TargetMode="External"/><Relationship Id="rId2" Type="http://schemas.openxmlformats.org/officeDocument/2006/relationships/hyperlink" Target="http://cercor.oxfordjournals.org/search?author1=Sol+Lim&amp;sortspec=date&amp;submit=Submit" TargetMode="External"/><Relationship Id="rId1" Type="http://schemas.openxmlformats.org/officeDocument/2006/relationships/slideLayout" Target="../slideLayouts/slideLayout2.xml"/><Relationship Id="rId6" Type="http://schemas.openxmlformats.org/officeDocument/2006/relationships/hyperlink" Target="http://cercor.oxfordjournals.org/content/early/2013/12/13/cercor.bht333#aff-3" TargetMode="External"/><Relationship Id="rId11" Type="http://schemas.openxmlformats.org/officeDocument/2006/relationships/hyperlink" Target="http://cercor.oxfordjournals.org/content/early/2013/12/13/cercor.bht333#aff-6" TargetMode="External"/><Relationship Id="rId5" Type="http://schemas.openxmlformats.org/officeDocument/2006/relationships/hyperlink" Target="http://cercor.oxfordjournals.org/search?author1=Cheol+E.+Han&amp;sortspec=date&amp;submit=Submit" TargetMode="External"/><Relationship Id="rId10" Type="http://schemas.openxmlformats.org/officeDocument/2006/relationships/hyperlink" Target="http://cercor.oxfordjournals.org/content/early/2013/12/13/cercor.bht333#aff-5" TargetMode="External"/><Relationship Id="rId4" Type="http://schemas.openxmlformats.org/officeDocument/2006/relationships/hyperlink" Target="http://cercor.oxfordjournals.org/content/early/2013/12/13/cercor.bht333#aff-2" TargetMode="External"/><Relationship Id="rId9" Type="http://schemas.openxmlformats.org/officeDocument/2006/relationships/hyperlink" Target="http://cercor.oxfordjournals.org/content/early/2013/12/13/cercor.bht333#aff-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png"/><Relationship Id="rId7" Type="http://schemas.openxmlformats.org/officeDocument/2006/relationships/diagramColors" Target="../diagrams/colors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127.0.0.1:8081/plosone/article?id=info:doi/10.1371/journal.pone.0113758"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a:t>Brain, body, and experience </a:t>
            </a:r>
            <a:endParaRPr lang="en-US" sz="6000" dirty="0"/>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dirty="0" smtClean="0"/>
              <a:t>Daniel Messinger</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Longitudinal design..</a:t>
            </a:r>
            <a:endParaRPr lang="en-US" dirty="0"/>
          </a:p>
        </p:txBody>
      </p:sp>
      <p:sp>
        <p:nvSpPr>
          <p:cNvPr id="3" name="Content Placeholder 2"/>
          <p:cNvSpPr>
            <a:spLocks noGrp="1"/>
          </p:cNvSpPr>
          <p:nvPr>
            <p:ph idx="1"/>
          </p:nvPr>
        </p:nvSpPr>
        <p:spPr/>
        <p:txBody>
          <a:bodyPr>
            <a:normAutofit/>
          </a:bodyPr>
          <a:lstStyle/>
          <a:p>
            <a:r>
              <a:rPr lang="en-US" dirty="0" smtClean="0"/>
              <a:t>178 </a:t>
            </a:r>
            <a:r>
              <a:rPr lang="en-US" dirty="0"/>
              <a:t>participants (58%) had at least two scans</a:t>
            </a:r>
            <a:r>
              <a:rPr lang="en-US" dirty="0" smtClean="0"/>
              <a:t>; </a:t>
            </a:r>
            <a:r>
              <a:rPr lang="en-US" dirty="0"/>
              <a:t>92 (30%) had three or more scans; </a:t>
            </a:r>
          </a:p>
          <a:p>
            <a:r>
              <a:rPr lang="en-US" dirty="0" smtClean="0"/>
              <a:t>Mean </a:t>
            </a:r>
            <a:r>
              <a:rPr lang="en-US" dirty="0" err="1"/>
              <a:t>interscan</a:t>
            </a:r>
            <a:r>
              <a:rPr lang="en-US" dirty="0"/>
              <a:t> interval was ~2 </a:t>
            </a:r>
            <a:r>
              <a:rPr lang="en-US" dirty="0" err="1"/>
              <a:t>yr</a:t>
            </a:r>
            <a:endParaRPr lang="en-US" dirty="0"/>
          </a:p>
          <a:p>
            <a:pPr lvl="1"/>
            <a:r>
              <a:rPr lang="en-US" dirty="0" smtClean="0"/>
              <a:t>Superior (121–149</a:t>
            </a:r>
            <a:r>
              <a:rPr lang="en-US" dirty="0"/>
              <a:t>), high </a:t>
            </a:r>
            <a:r>
              <a:rPr lang="en-US" dirty="0" smtClean="0"/>
              <a:t>(109–120), &amp; </a:t>
            </a:r>
            <a:r>
              <a:rPr lang="en-US" dirty="0"/>
              <a:t>average intelligence (IQ </a:t>
            </a:r>
            <a:r>
              <a:rPr lang="en-US" dirty="0" smtClean="0"/>
              <a:t>range 83–108</a:t>
            </a:r>
            <a:r>
              <a:rPr lang="en-US" dirty="0"/>
              <a:t>). </a:t>
            </a:r>
            <a:endParaRPr lang="en-US" dirty="0" smtClean="0"/>
          </a:p>
          <a:p>
            <a:pPr lvl="2"/>
            <a:r>
              <a:rPr lang="en-US" sz="1400" dirty="0">
                <a:hlinkClick r:id="rId3"/>
              </a:rPr>
              <a:t>http</a:t>
            </a:r>
            <a:r>
              <a:rPr lang="en-US" sz="1400" dirty="0" smtClean="0">
                <a:hlinkClick r:id="rId3"/>
              </a:rPr>
              <a:t>://</a:t>
            </a:r>
            <a:r>
              <a:rPr lang="en-US" sz="1400" dirty="0" smtClean="0"/>
              <a:t>: </a:t>
            </a:r>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556" r="26889" b="81448"/>
          <a:stretch/>
        </p:blipFill>
        <p:spPr bwMode="auto">
          <a:xfrm>
            <a:off x="1066800" y="4332653"/>
            <a:ext cx="6324600" cy="149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11200" y="7398435"/>
            <a:ext cx="4572000" cy="646331"/>
          </a:xfrm>
          <a:prstGeom prst="rect">
            <a:avLst/>
          </a:prstGeom>
        </p:spPr>
        <p:txBody>
          <a:bodyPr>
            <a:spAutoFit/>
          </a:bodyPr>
          <a:lstStyle/>
          <a:p>
            <a:pPr lvl="1"/>
            <a:r>
              <a:rPr lang="en-US" dirty="0"/>
              <a:t>Age-appropriate versions of </a:t>
            </a:r>
            <a:r>
              <a:rPr lang="en-US" dirty="0" err="1"/>
              <a:t>Weschler</a:t>
            </a:r>
            <a:r>
              <a:rPr lang="en-US" dirty="0"/>
              <a:t> scales. </a:t>
            </a:r>
          </a:p>
        </p:txBody>
      </p:sp>
      <p:sp>
        <p:nvSpPr>
          <p:cNvPr id="6" name="Rectangle 5"/>
          <p:cNvSpPr/>
          <p:nvPr/>
        </p:nvSpPr>
        <p:spPr>
          <a:xfrm>
            <a:off x="4343401" y="6077634"/>
            <a:ext cx="4572000" cy="646331"/>
          </a:xfrm>
          <a:prstGeom prst="rect">
            <a:avLst/>
          </a:prstGeom>
        </p:spPr>
        <p:txBody>
          <a:bodyPr>
            <a:spAutoFit/>
          </a:bodyPr>
          <a:lstStyle/>
          <a:p>
            <a:r>
              <a:rPr lang="en-US" dirty="0">
                <a:hlinkClick r:id="rId3"/>
              </a:rPr>
              <a:t>www.nature.com/nature/journal/v440/n7084/extref/nature04513-s1.pdf</a:t>
            </a:r>
            <a:endParaRPr lang="en-US" dirty="0"/>
          </a:p>
        </p:txBody>
      </p:sp>
    </p:spTree>
    <p:extLst>
      <p:ext uri="{BB962C8B-B14F-4D97-AF65-F5344CB8AC3E}">
        <p14:creationId xmlns:p14="http://schemas.microsoft.com/office/powerpoint/2010/main" val="116566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normAutofit/>
          </a:bodyPr>
          <a:lstStyle/>
          <a:p>
            <a:pPr algn="ctr"/>
            <a:r>
              <a:rPr lang="en-US" sz="3600" dirty="0"/>
              <a:t>Associations of cortical thickness and </a:t>
            </a:r>
            <a:r>
              <a:rPr lang="en-US" sz="3600" dirty="0" smtClean="0"/>
              <a:t>IQ</a:t>
            </a:r>
            <a:endParaRPr lang="en-US" sz="4000" dirty="0"/>
          </a:p>
        </p:txBody>
      </p:sp>
      <p:sp>
        <p:nvSpPr>
          <p:cNvPr id="250883" name="Rectangle 3"/>
          <p:cNvSpPr>
            <a:spLocks noGrp="1" noChangeArrowheads="1"/>
          </p:cNvSpPr>
          <p:nvPr>
            <p:ph idx="1"/>
          </p:nvPr>
        </p:nvSpPr>
        <p:spPr>
          <a:xfrm>
            <a:off x="457200" y="1646237"/>
            <a:ext cx="8229600" cy="4526280"/>
          </a:xfrm>
          <a:prstGeom prst="rect">
            <a:avLst/>
          </a:prstGeom>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908" y="1646238"/>
            <a:ext cx="6451095" cy="494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52500" y="8516035"/>
            <a:ext cx="4572000" cy="646331"/>
          </a:xfrm>
          <a:prstGeom prst="rect">
            <a:avLst/>
          </a:prstGeom>
        </p:spPr>
        <p:txBody>
          <a:bodyPr>
            <a:spAutoFit/>
          </a:bodyPr>
          <a:lstStyle/>
          <a:p>
            <a:pPr lvl="1"/>
            <a:r>
              <a:rPr lang="en-US" dirty="0"/>
              <a:t>Across entire sample?</a:t>
            </a:r>
          </a:p>
          <a:p>
            <a:pPr lvl="1"/>
            <a:r>
              <a:rPr lang="en-US" dirty="0"/>
              <a:t>By age group?</a:t>
            </a:r>
          </a:p>
        </p:txBody>
      </p:sp>
      <p:sp>
        <p:nvSpPr>
          <p:cNvPr id="3" name="Rectangle 2"/>
          <p:cNvSpPr/>
          <p:nvPr/>
        </p:nvSpPr>
        <p:spPr>
          <a:xfrm>
            <a:off x="75008" y="6360095"/>
            <a:ext cx="2121093" cy="369332"/>
          </a:xfrm>
          <a:prstGeom prst="rect">
            <a:avLst/>
          </a:prstGeom>
        </p:spPr>
        <p:txBody>
          <a:bodyPr wrap="none">
            <a:spAutoFit/>
          </a:bodyPr>
          <a:lstStyle/>
          <a:p>
            <a:pPr algn="ctr"/>
            <a:r>
              <a:rPr lang="en-US" dirty="0"/>
              <a:t>(Shaw et al., 2006)</a:t>
            </a:r>
          </a:p>
        </p:txBody>
      </p:sp>
    </p:spTree>
    <p:extLst>
      <p:ext uri="{BB962C8B-B14F-4D97-AF65-F5344CB8AC3E}">
        <p14:creationId xmlns:p14="http://schemas.microsoft.com/office/powerpoint/2010/main" val="1891093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normAutofit fontScale="90000"/>
          </a:bodyPr>
          <a:lstStyle/>
          <a:p>
            <a:pPr algn="ctr"/>
            <a:r>
              <a:rPr lang="en-US" sz="3600" dirty="0"/>
              <a:t>Interaction of IQ and age predict prefrontal cortical thickness growth trajectories</a:t>
            </a:r>
            <a:br>
              <a:rPr lang="en-US" sz="3600" dirty="0"/>
            </a:br>
            <a:endParaRPr lang="en-US" sz="4000" dirty="0"/>
          </a:p>
        </p:txBody>
      </p:sp>
      <p:sp>
        <p:nvSpPr>
          <p:cNvPr id="254979" name="Rectangle 3"/>
          <p:cNvSpPr>
            <a:spLocks noGrp="1" noChangeArrowheads="1"/>
          </p:cNvSpPr>
          <p:nvPr>
            <p:ph idx="1"/>
          </p:nvPr>
        </p:nvSpPr>
        <p:spPr>
          <a:xfrm>
            <a:off x="744537" y="1631565"/>
            <a:ext cx="8229600" cy="4526280"/>
          </a:xfrm>
          <a:prstGeom prst="rect">
            <a:avLst/>
          </a:prstGeom>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31" y="1408176"/>
            <a:ext cx="8110537" cy="519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6381234"/>
            <a:ext cx="2121093" cy="369332"/>
          </a:xfrm>
          <a:prstGeom prst="rect">
            <a:avLst/>
          </a:prstGeom>
        </p:spPr>
        <p:txBody>
          <a:bodyPr wrap="none">
            <a:spAutoFit/>
          </a:bodyPr>
          <a:lstStyle/>
          <a:p>
            <a:r>
              <a:rPr lang="en-US" dirty="0"/>
              <a:t>(Shaw et al., 2006)</a:t>
            </a:r>
          </a:p>
        </p:txBody>
      </p:sp>
    </p:spTree>
    <p:extLst>
      <p:ext uri="{BB962C8B-B14F-4D97-AF65-F5344CB8AC3E}">
        <p14:creationId xmlns:p14="http://schemas.microsoft.com/office/powerpoint/2010/main" val="81587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normAutofit/>
          </a:bodyPr>
          <a:lstStyle/>
          <a:p>
            <a:r>
              <a:rPr lang="en-US" sz="3600" dirty="0"/>
              <a:t>IQ group and rate of change in cortical thickness with age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92" y="1752600"/>
            <a:ext cx="8208106" cy="4576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5347" y="6381234"/>
            <a:ext cx="2121093" cy="369332"/>
          </a:xfrm>
          <a:prstGeom prst="rect">
            <a:avLst/>
          </a:prstGeom>
        </p:spPr>
        <p:txBody>
          <a:bodyPr wrap="none">
            <a:spAutoFit/>
          </a:bodyPr>
          <a:lstStyle/>
          <a:p>
            <a:pPr algn="ctr"/>
            <a:r>
              <a:rPr lang="en-US" dirty="0"/>
              <a:t>(Shaw et al., 2006)</a:t>
            </a:r>
          </a:p>
        </p:txBody>
      </p:sp>
    </p:spTree>
    <p:extLst>
      <p:ext uri="{BB962C8B-B14F-4D97-AF65-F5344CB8AC3E}">
        <p14:creationId xmlns:p14="http://schemas.microsoft.com/office/powerpoint/2010/main" val="1397994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Autofit/>
          </a:bodyPr>
          <a:lstStyle/>
          <a:p>
            <a:r>
              <a:rPr lang="en-US" sz="3600" dirty="0" smtClean="0"/>
              <a:t>“[I]</a:t>
            </a:r>
            <a:r>
              <a:rPr lang="en-US" sz="3600" dirty="0" err="1" smtClean="0"/>
              <a:t>ntelligence</a:t>
            </a:r>
            <a:r>
              <a:rPr lang="en-US" sz="3600" dirty="0" smtClean="0"/>
              <a:t> is related </a:t>
            </a:r>
            <a:r>
              <a:rPr lang="en-US" sz="3600" dirty="0"/>
              <a:t>to</a:t>
            </a:r>
            <a:br>
              <a:rPr lang="en-US" sz="3600" dirty="0"/>
            </a:br>
            <a:r>
              <a:rPr lang="en-US" sz="3600" dirty="0"/>
              <a:t>dynamic properties of cortical </a:t>
            </a:r>
            <a:r>
              <a:rPr lang="en-US" sz="3600" dirty="0" smtClean="0"/>
              <a:t>maturation”</a:t>
            </a:r>
            <a:endParaRPr lang="en-US" sz="3600"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7720012" cy="479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46112" y="4092476"/>
            <a:ext cx="4495800" cy="2308324"/>
          </a:xfrm>
          <a:prstGeom prst="rect">
            <a:avLst/>
          </a:prstGeom>
          <a:solidFill>
            <a:schemeClr val="bg1"/>
          </a:solidFill>
        </p:spPr>
        <p:txBody>
          <a:bodyPr wrap="square">
            <a:spAutoFit/>
          </a:bodyPr>
          <a:lstStyle/>
          <a:p>
            <a:pPr algn="ctr"/>
            <a:r>
              <a:rPr lang="en-US" dirty="0" smtClean="0"/>
              <a:t>“the </a:t>
            </a:r>
            <a:r>
              <a:rPr lang="en-US" dirty="0"/>
              <a:t>superior intelligence</a:t>
            </a:r>
          </a:p>
          <a:p>
            <a:pPr algn="ctr"/>
            <a:r>
              <a:rPr lang="en-US" dirty="0"/>
              <a:t>group has a thinner superior prefrontal cortex at the earliest age (purple</a:t>
            </a:r>
          </a:p>
          <a:p>
            <a:pPr algn="ctr"/>
            <a:r>
              <a:rPr lang="en-US" dirty="0"/>
              <a:t>regions). There is then a rapid increase in cortical thickness (red, green and</a:t>
            </a:r>
          </a:p>
          <a:p>
            <a:pPr algn="ctr"/>
            <a:r>
              <a:rPr lang="en-US" dirty="0"/>
              <a:t>yellow regions) in the superior intelligence group, peaking at age 13 and</a:t>
            </a:r>
          </a:p>
          <a:p>
            <a:pPr algn="ctr"/>
            <a:r>
              <a:rPr lang="en-US" dirty="0"/>
              <a:t>waning in late adolescence</a:t>
            </a:r>
            <a:r>
              <a:rPr lang="en-US" dirty="0" smtClean="0"/>
              <a:t>.”</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87" t="43410" r="59068" b="8942"/>
          <a:stretch/>
        </p:blipFill>
        <p:spPr bwMode="auto">
          <a:xfrm>
            <a:off x="7516812" y="2043274"/>
            <a:ext cx="914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76400" y="6356222"/>
            <a:ext cx="2121093" cy="369332"/>
          </a:xfrm>
          <a:prstGeom prst="rect">
            <a:avLst/>
          </a:prstGeom>
        </p:spPr>
        <p:txBody>
          <a:bodyPr wrap="none">
            <a:spAutoFit/>
          </a:bodyPr>
          <a:lstStyle/>
          <a:p>
            <a:r>
              <a:rPr lang="en-US" dirty="0"/>
              <a:t>(Shaw et al., 2006)</a:t>
            </a:r>
          </a:p>
        </p:txBody>
      </p:sp>
    </p:spTree>
    <p:extLst>
      <p:ext uri="{BB962C8B-B14F-4D97-AF65-F5344CB8AC3E}">
        <p14:creationId xmlns:p14="http://schemas.microsoft.com/office/powerpoint/2010/main" val="1344251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09600" y="0"/>
            <a:ext cx="8229600" cy="1252728"/>
          </a:xfrm>
        </p:spPr>
        <p:txBody>
          <a:bodyPr>
            <a:normAutofit/>
          </a:bodyPr>
          <a:lstStyle/>
          <a:p>
            <a:pPr algn="ctr"/>
            <a:r>
              <a:rPr lang="en-US" sz="3600" dirty="0"/>
              <a:t>Adaptiveness/function of prolonged phase of prefrontal gain for IQ</a:t>
            </a:r>
            <a:r>
              <a:rPr lang="en-US" sz="3600" dirty="0" smtClean="0"/>
              <a:t>?</a:t>
            </a:r>
            <a:endParaRPr lang="en-US" sz="4000" dirty="0"/>
          </a:p>
        </p:txBody>
      </p:sp>
      <p:sp>
        <p:nvSpPr>
          <p:cNvPr id="254979" name="Rectangle 3"/>
          <p:cNvSpPr>
            <a:spLocks noGrp="1" noChangeArrowheads="1"/>
          </p:cNvSpPr>
          <p:nvPr>
            <p:ph idx="1"/>
          </p:nvPr>
        </p:nvSpPr>
        <p:spPr>
          <a:xfrm>
            <a:off x="457200" y="1646237"/>
            <a:ext cx="8229600" cy="4526280"/>
          </a:xfrm>
          <a:prstGeom prst="rect">
            <a:avLst/>
          </a:prstGeom>
        </p:spPr>
        <p:txBody>
          <a:bodyPr/>
          <a:lstStyle/>
          <a:p>
            <a:endParaRPr lang="en-US" dirty="0" smtClean="0"/>
          </a:p>
          <a:p>
            <a:r>
              <a:rPr lang="en-US" dirty="0" smtClean="0"/>
              <a:t>Benefit of longitudinal design?</a:t>
            </a:r>
          </a:p>
          <a:p>
            <a:pPr lvl="1"/>
            <a:r>
              <a:rPr lang="en-US" dirty="0" smtClean="0"/>
              <a:t>“</a:t>
            </a:r>
            <a:r>
              <a:rPr lang="en-US" i="1" dirty="0" smtClean="0"/>
              <a:t>Most previous studies infer developmental processes from purely cross-sectional data, an endeavor fraught with methodological complications” </a:t>
            </a:r>
            <a:r>
              <a:rPr lang="en-US" dirty="0" smtClean="0"/>
              <a:t>(p. 676)</a:t>
            </a:r>
            <a:endParaRPr lang="en-US" dirty="0"/>
          </a:p>
        </p:txBody>
      </p:sp>
      <p:sp>
        <p:nvSpPr>
          <p:cNvPr id="2" name="Rectangle 1"/>
          <p:cNvSpPr/>
          <p:nvPr/>
        </p:nvSpPr>
        <p:spPr>
          <a:xfrm>
            <a:off x="304800" y="6209394"/>
            <a:ext cx="2121093" cy="369332"/>
          </a:xfrm>
          <a:prstGeom prst="rect">
            <a:avLst/>
          </a:prstGeom>
        </p:spPr>
        <p:txBody>
          <a:bodyPr wrap="none">
            <a:spAutoFit/>
          </a:bodyPr>
          <a:lstStyle/>
          <a:p>
            <a:pPr algn="ctr"/>
            <a:r>
              <a:rPr lang="en-US" dirty="0"/>
              <a:t>(Shaw et al., 2006)</a:t>
            </a:r>
          </a:p>
        </p:txBody>
      </p:sp>
    </p:spTree>
    <p:extLst>
      <p:ext uri="{BB962C8B-B14F-4D97-AF65-F5344CB8AC3E}">
        <p14:creationId xmlns:p14="http://schemas.microsoft.com/office/powerpoint/2010/main" val="101524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252728"/>
          </a:xfrm>
        </p:spPr>
        <p:txBody>
          <a:bodyPr>
            <a:noAutofit/>
          </a:bodyPr>
          <a:lstStyle/>
          <a:p>
            <a:pPr algn="ctr"/>
            <a:r>
              <a:rPr lang="en-US" sz="2800" dirty="0" smtClean="0"/>
              <a:t>Cognitive ability changes and dynamics of cortical thickness </a:t>
            </a:r>
            <a:r>
              <a:rPr lang="en-US" sz="2600" dirty="0" smtClean="0"/>
              <a:t>(</a:t>
            </a:r>
            <a:r>
              <a:rPr lang="en-US" sz="2600" dirty="0" err="1" smtClean="0"/>
              <a:t>Burgaleta</a:t>
            </a:r>
            <a:r>
              <a:rPr lang="en-US" sz="2600" dirty="0" smtClean="0"/>
              <a:t> et al., 2014)</a:t>
            </a:r>
            <a:endParaRPr lang="en-US" sz="2600" dirty="0"/>
          </a:p>
        </p:txBody>
      </p:sp>
      <p:sp>
        <p:nvSpPr>
          <p:cNvPr id="3" name="Content Placeholder 2"/>
          <p:cNvSpPr>
            <a:spLocks noGrp="1"/>
          </p:cNvSpPr>
          <p:nvPr>
            <p:ph idx="1"/>
          </p:nvPr>
        </p:nvSpPr>
        <p:spPr>
          <a:xfrm>
            <a:off x="457200" y="1775191"/>
            <a:ext cx="8305800" cy="4701809"/>
          </a:xfrm>
        </p:spPr>
        <p:txBody>
          <a:bodyPr>
            <a:normAutofit fontScale="70000" lnSpcReduction="20000"/>
          </a:bodyPr>
          <a:lstStyle/>
          <a:p>
            <a:r>
              <a:rPr lang="en-US" b="1" dirty="0" smtClean="0"/>
              <a:t>Background: </a:t>
            </a:r>
          </a:p>
          <a:p>
            <a:pPr lvl="1"/>
            <a:r>
              <a:rPr lang="en-US" dirty="0" smtClean="0"/>
              <a:t>IQ associated with changes in cortical thickness (Ramsden et al., 2011)</a:t>
            </a:r>
          </a:p>
          <a:p>
            <a:pPr lvl="2"/>
            <a:r>
              <a:rPr lang="en-US" dirty="0" smtClean="0"/>
              <a:t>Higher IQ associated with greater fluctuations in cortical thickness </a:t>
            </a:r>
            <a:r>
              <a:rPr lang="en-US" dirty="0"/>
              <a:t>; </a:t>
            </a:r>
            <a:endParaRPr lang="en-US" dirty="0" smtClean="0"/>
          </a:p>
          <a:p>
            <a:pPr lvl="2"/>
            <a:r>
              <a:rPr lang="en-US" dirty="0" smtClean="0"/>
              <a:t>declines </a:t>
            </a:r>
            <a:r>
              <a:rPr lang="en-US" dirty="0"/>
              <a:t>in cortical thickness </a:t>
            </a:r>
            <a:r>
              <a:rPr lang="en-US" dirty="0" smtClean="0"/>
              <a:t> during late adolescence (Shaw et al., 2006)</a:t>
            </a:r>
          </a:p>
          <a:p>
            <a:endParaRPr lang="en-US" b="1" dirty="0" smtClean="0"/>
          </a:p>
          <a:p>
            <a:r>
              <a:rPr lang="en-US" b="1" dirty="0" smtClean="0"/>
              <a:t>Goal: </a:t>
            </a:r>
          </a:p>
          <a:p>
            <a:pPr lvl="1"/>
            <a:r>
              <a:rPr lang="en-US" dirty="0" smtClean="0"/>
              <a:t>Better understand structural correlates of changes in IQ for healthy youth </a:t>
            </a:r>
            <a:r>
              <a:rPr lang="en-US" i="1" dirty="0" smtClean="0"/>
              <a:t>over time</a:t>
            </a:r>
          </a:p>
          <a:p>
            <a:pPr lvl="2"/>
            <a:r>
              <a:rPr lang="en-US" dirty="0" smtClean="0"/>
              <a:t>Are these changes in cognitive ability or measurement error?</a:t>
            </a:r>
          </a:p>
          <a:p>
            <a:endParaRPr lang="en-US" b="1" dirty="0" smtClean="0"/>
          </a:p>
          <a:p>
            <a:r>
              <a:rPr lang="en-US" b="1" dirty="0" smtClean="0"/>
              <a:t>Hypotheses: </a:t>
            </a:r>
          </a:p>
          <a:p>
            <a:pPr lvl="1"/>
            <a:r>
              <a:rPr lang="en-US" dirty="0" smtClean="0"/>
              <a:t>Structural change in the brain (e.g., cortical thickness/surface area) positively associated with Verbal IQ, Performance IQ, and Full Scale IQ for children/adolescents over time</a:t>
            </a:r>
          </a:p>
          <a:p>
            <a:pPr lvl="2"/>
            <a:r>
              <a:rPr lang="en-US" dirty="0" smtClean="0"/>
              <a:t>Associations in sensorimotor areas</a:t>
            </a:r>
          </a:p>
          <a:p>
            <a:endParaRPr lang="en-US" dirty="0"/>
          </a:p>
        </p:txBody>
      </p:sp>
    </p:spTree>
    <p:extLst>
      <p:ext uri="{BB962C8B-B14F-4D97-AF65-F5344CB8AC3E}">
        <p14:creationId xmlns:p14="http://schemas.microsoft.com/office/powerpoint/2010/main" val="2271848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Methods </a:t>
            </a:r>
            <a:br>
              <a:rPr lang="en-US" dirty="0" smtClean="0"/>
            </a:br>
            <a:r>
              <a:rPr lang="en-US" sz="3600" dirty="0" smtClean="0"/>
              <a:t>(</a:t>
            </a:r>
            <a:r>
              <a:rPr lang="en-US" sz="3600" dirty="0" err="1" smtClean="0"/>
              <a:t>Burgaleta</a:t>
            </a:r>
            <a:r>
              <a:rPr lang="en-US" sz="3600" dirty="0" smtClean="0"/>
              <a:t> et al., 2014)</a:t>
            </a:r>
            <a:endParaRPr lang="en-US" sz="3600" dirty="0"/>
          </a:p>
        </p:txBody>
      </p:sp>
      <p:sp>
        <p:nvSpPr>
          <p:cNvPr id="3" name="Content Placeholder 2"/>
          <p:cNvSpPr>
            <a:spLocks noGrp="1"/>
          </p:cNvSpPr>
          <p:nvPr>
            <p:ph idx="1"/>
          </p:nvPr>
        </p:nvSpPr>
        <p:spPr>
          <a:xfrm>
            <a:off x="457200" y="1775191"/>
            <a:ext cx="8305800" cy="4778009"/>
          </a:xfrm>
        </p:spPr>
        <p:txBody>
          <a:bodyPr>
            <a:normAutofit fontScale="92500" lnSpcReduction="10000"/>
          </a:bodyPr>
          <a:lstStyle/>
          <a:p>
            <a:r>
              <a:rPr lang="en-US" b="1" dirty="0" smtClean="0"/>
              <a:t>Sample</a:t>
            </a:r>
          </a:p>
          <a:p>
            <a:pPr lvl="1"/>
            <a:r>
              <a:rPr lang="en-US" dirty="0" smtClean="0"/>
              <a:t>Multi-site (6 sites), longitudinal study</a:t>
            </a:r>
          </a:p>
          <a:p>
            <a:pPr lvl="1"/>
            <a:r>
              <a:rPr lang="en-US" dirty="0" smtClean="0"/>
              <a:t>N= 188, Ages 6-20, Mean age at Time 1: 11.59 </a:t>
            </a:r>
            <a:r>
              <a:rPr lang="en-US" u="sng" dirty="0" smtClean="0"/>
              <a:t>+</a:t>
            </a:r>
            <a:r>
              <a:rPr lang="en-US" dirty="0" smtClean="0"/>
              <a:t> 3.46; assessed at 2 year follow-up</a:t>
            </a:r>
          </a:p>
          <a:p>
            <a:pPr marL="457200" lvl="1" indent="0">
              <a:buNone/>
            </a:pPr>
            <a:endParaRPr lang="en-US" dirty="0" smtClean="0"/>
          </a:p>
          <a:p>
            <a:r>
              <a:rPr lang="en-US" b="1" dirty="0" smtClean="0"/>
              <a:t>Measures</a:t>
            </a:r>
            <a:endParaRPr lang="en-US" b="1" dirty="0"/>
          </a:p>
          <a:p>
            <a:pPr lvl="1"/>
            <a:r>
              <a:rPr lang="en-US" dirty="0"/>
              <a:t>Cognitive Measures:</a:t>
            </a:r>
          </a:p>
          <a:p>
            <a:pPr lvl="2"/>
            <a:r>
              <a:rPr lang="en-US" dirty="0"/>
              <a:t>WASI (VIQ, PIQ, and FSIQ)</a:t>
            </a:r>
          </a:p>
          <a:p>
            <a:pPr lvl="1"/>
            <a:r>
              <a:rPr lang="en-US" dirty="0"/>
              <a:t>MRI and MRI processing system </a:t>
            </a:r>
            <a:endParaRPr lang="en-US" dirty="0" smtClean="0"/>
          </a:p>
          <a:p>
            <a:pPr lvl="2"/>
            <a:r>
              <a:rPr lang="en-US" dirty="0" smtClean="0"/>
              <a:t>Used </a:t>
            </a:r>
            <a:r>
              <a:rPr lang="en-US" dirty="0" err="1"/>
              <a:t>corticometric</a:t>
            </a:r>
            <a:r>
              <a:rPr lang="en-US" dirty="0"/>
              <a:t> methods to represent gray matter change: cortical thickness (</a:t>
            </a:r>
            <a:r>
              <a:rPr lang="en-US" dirty="0" err="1"/>
              <a:t>CTh</a:t>
            </a:r>
            <a:r>
              <a:rPr lang="en-US" dirty="0"/>
              <a:t>) and cortical surface area (CSA</a:t>
            </a:r>
            <a:r>
              <a:rPr lang="en-US" dirty="0" smtClean="0"/>
              <a:t>)</a:t>
            </a:r>
          </a:p>
          <a:p>
            <a:pPr marL="118872" indent="0">
              <a:buNone/>
            </a:pPr>
            <a:endParaRPr lang="en-US" dirty="0" smtClean="0"/>
          </a:p>
        </p:txBody>
      </p:sp>
    </p:spTree>
    <p:extLst>
      <p:ext uri="{BB962C8B-B14F-4D97-AF65-F5344CB8AC3E}">
        <p14:creationId xmlns:p14="http://schemas.microsoft.com/office/powerpoint/2010/main" val="2598579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r>
              <a:rPr lang="en-US" dirty="0" smtClean="0"/>
              <a:t>Analysis</a:t>
            </a:r>
            <a:br>
              <a:rPr lang="en-US" dirty="0" smtClean="0"/>
            </a:br>
            <a:r>
              <a:rPr lang="en-US" sz="3600" dirty="0" smtClean="0"/>
              <a:t>(</a:t>
            </a:r>
            <a:r>
              <a:rPr lang="en-US" sz="3600" dirty="0" err="1" smtClean="0"/>
              <a:t>Burgaleta</a:t>
            </a:r>
            <a:r>
              <a:rPr lang="en-US" sz="3600" dirty="0" smtClean="0"/>
              <a:t> et al., 2014)</a:t>
            </a:r>
            <a:endParaRPr lang="en-US" sz="3600" dirty="0"/>
          </a:p>
        </p:txBody>
      </p:sp>
      <p:sp>
        <p:nvSpPr>
          <p:cNvPr id="3" name="Content Placeholder 2"/>
          <p:cNvSpPr>
            <a:spLocks noGrp="1"/>
          </p:cNvSpPr>
          <p:nvPr>
            <p:ph idx="1"/>
          </p:nvPr>
        </p:nvSpPr>
        <p:spPr>
          <a:xfrm>
            <a:off x="457200" y="1775191"/>
            <a:ext cx="8305800" cy="4778009"/>
          </a:xfrm>
        </p:spPr>
        <p:txBody>
          <a:bodyPr>
            <a:normAutofit/>
          </a:bodyPr>
          <a:lstStyle/>
          <a:p>
            <a:pPr lvl="1"/>
            <a:r>
              <a:rPr lang="en-US" dirty="0" smtClean="0"/>
              <a:t>As part of pre-post design, computed difference scores for </a:t>
            </a:r>
            <a:r>
              <a:rPr lang="en-US" dirty="0" err="1" smtClean="0"/>
              <a:t>CTh</a:t>
            </a:r>
            <a:r>
              <a:rPr lang="en-US" dirty="0" smtClean="0"/>
              <a:t>, CSA, and IQ </a:t>
            </a:r>
          </a:p>
          <a:p>
            <a:pPr lvl="3"/>
            <a:r>
              <a:rPr lang="en-US" dirty="0" smtClean="0"/>
              <a:t>Change scores represent relative change compared to same-aged peers (not absolute change)</a:t>
            </a:r>
          </a:p>
          <a:p>
            <a:pPr lvl="1"/>
            <a:r>
              <a:rPr lang="en-US" dirty="0" smtClean="0"/>
              <a:t>Analyzed change by IQ change group (using </a:t>
            </a:r>
            <a:r>
              <a:rPr lang="en-US" dirty="0"/>
              <a:t>90% </a:t>
            </a:r>
            <a:r>
              <a:rPr lang="en-US" dirty="0" smtClean="0"/>
              <a:t>CI):</a:t>
            </a:r>
          </a:p>
          <a:p>
            <a:pPr lvl="2"/>
            <a:r>
              <a:rPr lang="en-US" dirty="0" smtClean="0"/>
              <a:t>Reliable </a:t>
            </a:r>
            <a:r>
              <a:rPr lang="en-US" dirty="0"/>
              <a:t>IQ </a:t>
            </a:r>
            <a:r>
              <a:rPr lang="en-US" dirty="0" smtClean="0"/>
              <a:t>increases</a:t>
            </a:r>
            <a:endParaRPr lang="en-US" dirty="0"/>
          </a:p>
          <a:p>
            <a:pPr lvl="2"/>
            <a:r>
              <a:rPr lang="en-US" dirty="0" smtClean="0"/>
              <a:t>Reliable </a:t>
            </a:r>
            <a:r>
              <a:rPr lang="en-US" dirty="0"/>
              <a:t>IQ </a:t>
            </a:r>
            <a:r>
              <a:rPr lang="en-US" dirty="0" smtClean="0"/>
              <a:t>decreases</a:t>
            </a:r>
          </a:p>
          <a:p>
            <a:pPr lvl="2"/>
            <a:r>
              <a:rPr lang="en-US" dirty="0" smtClean="0"/>
              <a:t>No reliable </a:t>
            </a:r>
            <a:r>
              <a:rPr lang="en-US" dirty="0"/>
              <a:t>IQ </a:t>
            </a:r>
            <a:r>
              <a:rPr lang="en-US" dirty="0" smtClean="0"/>
              <a:t>changes</a:t>
            </a:r>
          </a:p>
          <a:p>
            <a:pPr marL="768096" lvl="2" indent="0">
              <a:buNone/>
            </a:pPr>
            <a:endParaRPr lang="en-US" dirty="0" smtClean="0"/>
          </a:p>
        </p:txBody>
      </p:sp>
    </p:spTree>
    <p:extLst>
      <p:ext uri="{BB962C8B-B14F-4D97-AF65-F5344CB8AC3E}">
        <p14:creationId xmlns:p14="http://schemas.microsoft.com/office/powerpoint/2010/main" val="1849519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a:t>Δ</a:t>
            </a:r>
            <a:r>
              <a:rPr lang="en-US" dirty="0"/>
              <a:t>FSIQ associated with </a:t>
            </a:r>
            <a:r>
              <a:rPr lang="el-GR" dirty="0"/>
              <a:t>Δ </a:t>
            </a:r>
            <a:r>
              <a:rPr lang="en-US" dirty="0" err="1"/>
              <a:t>CTh</a:t>
            </a:r>
            <a:r>
              <a:rPr lang="en-US" dirty="0"/>
              <a:t>, but not </a:t>
            </a:r>
            <a:r>
              <a:rPr lang="el-GR" dirty="0"/>
              <a:t>Δ </a:t>
            </a:r>
            <a:r>
              <a:rPr lang="en-US" dirty="0" smtClean="0"/>
              <a:t>CSA</a:t>
            </a:r>
            <a:endParaRPr lang="en-US" sz="3600" dirty="0"/>
          </a:p>
        </p:txBody>
      </p:sp>
      <p:sp>
        <p:nvSpPr>
          <p:cNvPr id="3" name="Content Placeholder 2"/>
          <p:cNvSpPr>
            <a:spLocks noGrp="1"/>
          </p:cNvSpPr>
          <p:nvPr>
            <p:ph idx="1"/>
          </p:nvPr>
        </p:nvSpPr>
        <p:spPr/>
        <p:txBody>
          <a:bodyPr>
            <a:normAutofit/>
          </a:bodyPr>
          <a:lstStyle/>
          <a:p>
            <a:pPr lvl="1"/>
            <a:r>
              <a:rPr lang="el-GR" sz="2400" dirty="0" smtClean="0"/>
              <a:t>Δ</a:t>
            </a:r>
            <a:r>
              <a:rPr lang="en-US" sz="2400" dirty="0"/>
              <a:t>PIQ associated with changes in </a:t>
            </a:r>
            <a:r>
              <a:rPr lang="en-US" sz="2400" dirty="0" err="1"/>
              <a:t>CTh</a:t>
            </a:r>
            <a:r>
              <a:rPr lang="en-US" sz="2400" dirty="0"/>
              <a:t>; </a:t>
            </a:r>
            <a:r>
              <a:rPr lang="en-US" sz="2400" dirty="0" smtClean="0"/>
              <a:t>trend </a:t>
            </a:r>
            <a:r>
              <a:rPr lang="en-US" sz="2400" dirty="0"/>
              <a:t>for </a:t>
            </a:r>
            <a:r>
              <a:rPr lang="el-GR" sz="2400" dirty="0" smtClean="0"/>
              <a:t>Δ</a:t>
            </a:r>
            <a:r>
              <a:rPr lang="en-US" sz="2400" dirty="0" smtClean="0"/>
              <a:t>VIQ</a:t>
            </a:r>
          </a:p>
          <a:p>
            <a:pPr lvl="1"/>
            <a:endParaRPr lang="en-US" dirty="0" smtClean="0"/>
          </a:p>
        </p:txBody>
      </p:sp>
      <p:pic>
        <p:nvPicPr>
          <p:cNvPr id="1026" name="Picture 2" descr="C:\Users\amarchante\Dropbox\Graduate courses\Sping 2015\Development\Week 4\IQ and cortical thickn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9639"/>
            <a:ext cx="5410200" cy="42635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66426" y="6216134"/>
            <a:ext cx="2377574" cy="369332"/>
          </a:xfrm>
          <a:prstGeom prst="rect">
            <a:avLst/>
          </a:prstGeom>
        </p:spPr>
        <p:txBody>
          <a:bodyPr wrap="none">
            <a:spAutoFit/>
          </a:bodyPr>
          <a:lstStyle/>
          <a:p>
            <a:r>
              <a:rPr lang="en-US" dirty="0" err="1"/>
              <a:t>Burgaleta</a:t>
            </a:r>
            <a:r>
              <a:rPr lang="en-US" dirty="0"/>
              <a:t> et al., 2014</a:t>
            </a:r>
          </a:p>
        </p:txBody>
      </p:sp>
    </p:spTree>
    <p:extLst>
      <p:ext uri="{BB962C8B-B14F-4D97-AF65-F5344CB8AC3E}">
        <p14:creationId xmlns:p14="http://schemas.microsoft.com/office/powerpoint/2010/main" val="4095010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Parenting—&gt;brain?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00162" y="1775191"/>
            <a:ext cx="6543675" cy="4305300"/>
          </a:xfrm>
          <a:prstGeom prst="rect">
            <a:avLst/>
          </a:prstGeom>
        </p:spPr>
      </p:pic>
    </p:spTree>
    <p:extLst>
      <p:ext uri="{BB962C8B-B14F-4D97-AF65-F5344CB8AC3E}">
        <p14:creationId xmlns:p14="http://schemas.microsoft.com/office/powerpoint/2010/main" val="1246321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smtClean="0"/>
              <a:t>ΔCorticalThickness</a:t>
            </a:r>
            <a:r>
              <a:rPr lang="en-US" dirty="0" smtClean="0"/>
              <a:t> </a:t>
            </a:r>
            <a:r>
              <a:rPr lang="en-US" dirty="0"/>
              <a:t>over time</a:t>
            </a:r>
          </a:p>
        </p:txBody>
      </p:sp>
      <p:sp>
        <p:nvSpPr>
          <p:cNvPr id="3" name="Content Placeholder 2"/>
          <p:cNvSpPr>
            <a:spLocks noGrp="1"/>
          </p:cNvSpPr>
          <p:nvPr>
            <p:ph idx="1"/>
          </p:nvPr>
        </p:nvSpPr>
        <p:spPr>
          <a:xfrm>
            <a:off x="457200" y="1676399"/>
            <a:ext cx="8229600" cy="4724401"/>
          </a:xfrm>
        </p:spPr>
        <p:txBody>
          <a:bodyPr/>
          <a:lstStyle/>
          <a:p>
            <a:pPr lvl="1"/>
            <a:r>
              <a:rPr lang="en-US" dirty="0" smtClean="0"/>
              <a:t>Increase </a:t>
            </a:r>
            <a:r>
              <a:rPr lang="en-US" dirty="0"/>
              <a:t>IQ group: </a:t>
            </a:r>
            <a:r>
              <a:rPr lang="en-US" sz="2400" dirty="0" smtClean="0"/>
              <a:t>non-significant increase in </a:t>
            </a:r>
            <a:r>
              <a:rPr lang="en-US" sz="2400" dirty="0" err="1" smtClean="0"/>
              <a:t>CTh</a:t>
            </a:r>
            <a:endParaRPr lang="en-US" sz="2400" dirty="0"/>
          </a:p>
          <a:p>
            <a:pPr lvl="1"/>
            <a:r>
              <a:rPr lang="en-US" dirty="0"/>
              <a:t>Decrease IQ group: </a:t>
            </a:r>
            <a:r>
              <a:rPr lang="en-US" sz="2400" dirty="0"/>
              <a:t>steepest rates of reduction in </a:t>
            </a:r>
            <a:r>
              <a:rPr lang="en-US" sz="2400" dirty="0" err="1"/>
              <a:t>CTh</a:t>
            </a:r>
            <a:endParaRPr lang="en-US" sz="2400" dirty="0"/>
          </a:p>
          <a:p>
            <a:pPr lvl="1"/>
            <a:r>
              <a:rPr lang="en-US" dirty="0"/>
              <a:t>Stable IQ group: </a:t>
            </a:r>
            <a:r>
              <a:rPr lang="en-US" sz="2400" dirty="0"/>
              <a:t>smaller decreases in </a:t>
            </a:r>
            <a:r>
              <a:rPr lang="en-US" sz="2400" dirty="0" err="1"/>
              <a:t>CTh</a:t>
            </a:r>
            <a:endParaRPr lang="en-US" sz="2400" dirty="0"/>
          </a:p>
          <a:p>
            <a:endParaRPr lang="en-US" dirty="0"/>
          </a:p>
        </p:txBody>
      </p:sp>
      <p:pic>
        <p:nvPicPr>
          <p:cNvPr id="2050" name="Picture 2" descr="C:\Users\amarchante\Dropbox\Graduate courses\Sping 2015\Development\Week 4\Cortical thickn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95" y="3733800"/>
            <a:ext cx="8725005"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83213" y="3244334"/>
            <a:ext cx="2377574" cy="369332"/>
          </a:xfrm>
          <a:prstGeom prst="rect">
            <a:avLst/>
          </a:prstGeom>
        </p:spPr>
        <p:txBody>
          <a:bodyPr wrap="none">
            <a:spAutoFit/>
          </a:bodyPr>
          <a:lstStyle/>
          <a:p>
            <a:r>
              <a:rPr lang="en-US" dirty="0" err="1"/>
              <a:t>Burgaleta</a:t>
            </a:r>
            <a:r>
              <a:rPr lang="en-US" dirty="0"/>
              <a:t> et al., 2014</a:t>
            </a:r>
          </a:p>
        </p:txBody>
      </p:sp>
    </p:spTree>
    <p:extLst>
      <p:ext uri="{BB962C8B-B14F-4D97-AF65-F5344CB8AC3E}">
        <p14:creationId xmlns:p14="http://schemas.microsoft.com/office/powerpoint/2010/main" val="2783732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Conclusions</a:t>
            </a:r>
            <a:br>
              <a:rPr lang="en-US" dirty="0" smtClean="0"/>
            </a:br>
            <a:r>
              <a:rPr lang="en-US" sz="2800" dirty="0"/>
              <a:t>(</a:t>
            </a:r>
            <a:r>
              <a:rPr lang="en-US" sz="2800" dirty="0" err="1"/>
              <a:t>Burgaleta</a:t>
            </a:r>
            <a:r>
              <a:rPr lang="en-US" sz="2800" dirty="0"/>
              <a:t> et al., 2014)</a:t>
            </a:r>
            <a:endParaRPr lang="en-US" dirty="0"/>
          </a:p>
        </p:txBody>
      </p:sp>
      <p:sp>
        <p:nvSpPr>
          <p:cNvPr id="3" name="Content Placeholder 2"/>
          <p:cNvSpPr>
            <a:spLocks noGrp="1"/>
          </p:cNvSpPr>
          <p:nvPr>
            <p:ph idx="1"/>
          </p:nvPr>
        </p:nvSpPr>
        <p:spPr/>
        <p:txBody>
          <a:bodyPr>
            <a:noAutofit/>
          </a:bodyPr>
          <a:lstStyle/>
          <a:p>
            <a:r>
              <a:rPr lang="en-US" sz="2800" dirty="0" smtClean="0"/>
              <a:t>Consistent with previous literature, </a:t>
            </a:r>
            <a:r>
              <a:rPr lang="en-US" sz="2400" dirty="0" smtClean="0"/>
              <a:t>individual differences in rate of change in cortical thickness appears to be related to changes in 3 parts of IQ </a:t>
            </a:r>
            <a:endParaRPr lang="en-US" sz="2800" dirty="0" smtClean="0"/>
          </a:p>
          <a:p>
            <a:pPr lvl="1"/>
            <a:r>
              <a:rPr lang="en-US" sz="2000" i="1" dirty="0" smtClean="0"/>
              <a:t>Results of this study support that relationship over time</a:t>
            </a:r>
          </a:p>
          <a:p>
            <a:pPr marL="457200" lvl="1" indent="0">
              <a:buNone/>
            </a:pPr>
            <a:endParaRPr lang="en-US" sz="2400" dirty="0" smtClean="0"/>
          </a:p>
          <a:p>
            <a:r>
              <a:rPr lang="en-US" sz="2800" dirty="0" smtClean="0"/>
              <a:t>CSA does not seem to be associated with changes in IQ</a:t>
            </a:r>
          </a:p>
          <a:p>
            <a:pPr marL="118872" indent="0">
              <a:buNone/>
            </a:pPr>
            <a:endParaRPr lang="en-US" sz="2800" dirty="0" smtClean="0"/>
          </a:p>
          <a:p>
            <a:r>
              <a:rPr lang="en-US" sz="2800" dirty="0" smtClean="0"/>
              <a:t>How can we explain these changes in FSIQ/brain structure? Ideas for future directions?</a:t>
            </a:r>
          </a:p>
        </p:txBody>
      </p:sp>
    </p:spTree>
    <p:extLst>
      <p:ext uri="{BB962C8B-B14F-4D97-AF65-F5344CB8AC3E}">
        <p14:creationId xmlns:p14="http://schemas.microsoft.com/office/powerpoint/2010/main" val="2412553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1600200"/>
            <a:ext cx="8229600" cy="5117433"/>
          </a:xfrm>
        </p:spPr>
        <p:txBody>
          <a:bodyPr>
            <a:normAutofit fontScale="85000" lnSpcReduction="20000"/>
          </a:bodyPr>
          <a:lstStyle/>
          <a:p>
            <a:r>
              <a:rPr lang="en-US" dirty="0" err="1" smtClean="0"/>
              <a:t>Frontoparietal</a:t>
            </a:r>
            <a:r>
              <a:rPr lang="en-US" dirty="0" smtClean="0"/>
              <a:t> regions previously related to general cognitive ability (</a:t>
            </a:r>
            <a:r>
              <a:rPr lang="en-US" dirty="0" err="1" smtClean="0"/>
              <a:t>Barbey</a:t>
            </a:r>
            <a:r>
              <a:rPr lang="en-US" dirty="0" smtClean="0"/>
              <a:t> et al., 2012)</a:t>
            </a:r>
          </a:p>
          <a:p>
            <a:r>
              <a:rPr lang="en-US" dirty="0" smtClean="0"/>
              <a:t>Why </a:t>
            </a:r>
            <a:r>
              <a:rPr lang="en-US" dirty="0" err="1" smtClean="0"/>
              <a:t>CTh</a:t>
            </a:r>
            <a:r>
              <a:rPr lang="en-US" dirty="0" smtClean="0"/>
              <a:t> and not CSA?</a:t>
            </a:r>
          </a:p>
          <a:p>
            <a:pPr lvl="1"/>
            <a:r>
              <a:rPr lang="en-US" dirty="0" err="1" smtClean="0"/>
              <a:t>CTh</a:t>
            </a:r>
            <a:r>
              <a:rPr lang="en-US" dirty="0" smtClean="0"/>
              <a:t> = number of neurons, amount of </a:t>
            </a:r>
            <a:r>
              <a:rPr lang="en-US" i="1" dirty="0" smtClean="0"/>
              <a:t>glial and capillary support</a:t>
            </a:r>
            <a:r>
              <a:rPr lang="en-US" dirty="0" smtClean="0"/>
              <a:t> and level of dendritic </a:t>
            </a:r>
            <a:r>
              <a:rPr lang="en-US" dirty="0" err="1" smtClean="0"/>
              <a:t>arborization</a:t>
            </a:r>
            <a:endParaRPr lang="en-US" dirty="0" smtClean="0"/>
          </a:p>
          <a:p>
            <a:pPr lvl="2"/>
            <a:r>
              <a:rPr lang="en-US" dirty="0" smtClean="0"/>
              <a:t>Sensitive to post natal development </a:t>
            </a:r>
          </a:p>
          <a:p>
            <a:pPr lvl="2"/>
            <a:r>
              <a:rPr lang="en-US" dirty="0" smtClean="0"/>
              <a:t>Not likely due to changes in number of cortical neurons</a:t>
            </a:r>
          </a:p>
          <a:p>
            <a:pPr lvl="2"/>
            <a:r>
              <a:rPr lang="en-US" dirty="0" err="1" smtClean="0"/>
              <a:t>Gliogenesis</a:t>
            </a:r>
            <a:r>
              <a:rPr lang="en-US" dirty="0" smtClean="0"/>
              <a:t> occurs as a consequence of learning and experience (Dong &amp; </a:t>
            </a:r>
            <a:r>
              <a:rPr lang="en-US" dirty="0" err="1" smtClean="0"/>
              <a:t>Greenough</a:t>
            </a:r>
            <a:r>
              <a:rPr lang="en-US" dirty="0" smtClean="0"/>
              <a:t>, 2004)</a:t>
            </a:r>
          </a:p>
          <a:p>
            <a:pPr lvl="1"/>
            <a:r>
              <a:rPr lang="en-US" dirty="0" smtClean="0"/>
              <a:t>CSA = number and spacing of mini-columnar units of cells</a:t>
            </a:r>
          </a:p>
          <a:p>
            <a:pPr lvl="2"/>
            <a:r>
              <a:rPr lang="en-US" dirty="0" smtClean="0"/>
              <a:t>Dependent on neurogenesis and neuronal migration (complete by term gestation; Hill et al., 2010)</a:t>
            </a:r>
          </a:p>
          <a:p>
            <a:r>
              <a:rPr lang="en-US" dirty="0" smtClean="0"/>
              <a:t>Synaptic pruning: </a:t>
            </a:r>
          </a:p>
          <a:p>
            <a:pPr lvl="1"/>
            <a:r>
              <a:rPr lang="en-US" dirty="0" smtClean="0"/>
              <a:t>Excessive loss of neuronal connections might be behind steeper cortical thinning</a:t>
            </a:r>
          </a:p>
          <a:p>
            <a:pPr lvl="1"/>
            <a:endParaRPr lang="en-US" dirty="0"/>
          </a:p>
        </p:txBody>
      </p:sp>
      <p:sp>
        <p:nvSpPr>
          <p:cNvPr id="4" name="TextBox 3"/>
          <p:cNvSpPr txBox="1"/>
          <p:nvPr/>
        </p:nvSpPr>
        <p:spPr>
          <a:xfrm>
            <a:off x="7097445" y="6348301"/>
            <a:ext cx="1951546" cy="369332"/>
          </a:xfrm>
          <a:prstGeom prst="rect">
            <a:avLst/>
          </a:prstGeom>
          <a:noFill/>
        </p:spPr>
        <p:txBody>
          <a:bodyPr wrap="square" rtlCol="0">
            <a:spAutoFit/>
          </a:bodyPr>
          <a:lstStyle/>
          <a:p>
            <a:r>
              <a:rPr lang="en-US" dirty="0" smtClean="0"/>
              <a:t>J. Rooks</a:t>
            </a:r>
            <a:endParaRPr lang="en-US" dirty="0"/>
          </a:p>
        </p:txBody>
      </p:sp>
    </p:spTree>
    <p:extLst>
      <p:ext uri="{BB962C8B-B14F-4D97-AF65-F5344CB8AC3E}">
        <p14:creationId xmlns:p14="http://schemas.microsoft.com/office/powerpoint/2010/main" val="1023074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118872" indent="0">
              <a:buNone/>
            </a:pPr>
            <a:endParaRPr lang="en-US" dirty="0" smtClean="0"/>
          </a:p>
          <a:p>
            <a:r>
              <a:rPr lang="en-US" dirty="0" smtClean="0"/>
              <a:t>How do these findings relate to                   ?</a:t>
            </a:r>
          </a:p>
          <a:p>
            <a:r>
              <a:rPr lang="en-US" dirty="0" smtClean="0"/>
              <a:t>Why no change = decline in </a:t>
            </a:r>
            <a:r>
              <a:rPr lang="en-US" dirty="0" err="1" smtClean="0"/>
              <a:t>CTh</a:t>
            </a:r>
            <a:r>
              <a:rPr lang="en-US" dirty="0" smtClean="0"/>
              <a:t>?</a:t>
            </a:r>
          </a:p>
          <a:p>
            <a:r>
              <a:rPr lang="en-US" dirty="0" smtClean="0"/>
              <a:t>Is this a critical period (6-20 y/o)? or might we expect similar findings in later life? </a:t>
            </a:r>
          </a:p>
          <a:p>
            <a:r>
              <a:rPr lang="en-US" dirty="0" smtClean="0"/>
              <a:t>What leads to decline during this 2 year period? </a:t>
            </a:r>
          </a:p>
        </p:txBody>
      </p:sp>
      <p:graphicFrame>
        <p:nvGraphicFramePr>
          <p:cNvPr id="4" name="Object 3"/>
          <p:cNvGraphicFramePr>
            <a:graphicFrameLocks noChangeAspect="1"/>
          </p:cNvGraphicFramePr>
          <p:nvPr>
            <p:extLst>
              <p:ext uri="{D42A27DB-BD31-4B8C-83A1-F6EECF244321}">
                <p14:modId xmlns:p14="http://schemas.microsoft.com/office/powerpoint/2010/main" val="129717305"/>
              </p:ext>
            </p:extLst>
          </p:nvPr>
        </p:nvGraphicFramePr>
        <p:xfrm>
          <a:off x="6248399" y="1775192"/>
          <a:ext cx="1388759" cy="998658"/>
        </p:xfrm>
        <a:graphic>
          <a:graphicData uri="http://schemas.openxmlformats.org/presentationml/2006/ole">
            <mc:AlternateContent xmlns:mc="http://schemas.openxmlformats.org/markup-compatibility/2006">
              <mc:Choice xmlns:v="urn:schemas-microsoft-com:vml" Requires="v">
                <p:oleObj spid="_x0000_s1061" name="Image" r:id="rId4" imgW="5650794" imgH="4063492" progId="Photoshop.Image.7">
                  <p:embed/>
                </p:oleObj>
              </mc:Choice>
              <mc:Fallback>
                <p:oleObj name="Image" r:id="rId4" imgW="5650794" imgH="4063492"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399" y="1775192"/>
                        <a:ext cx="1388759" cy="998658"/>
                      </a:xfrm>
                      <a:prstGeom prst="rect">
                        <a:avLst/>
                      </a:prstGeom>
                      <a:noFill/>
                      <a:ln>
                        <a:noFill/>
                      </a:ln>
                      <a:effectLst/>
                      <a:extLst/>
                    </p:spPr>
                  </p:pic>
                </p:oleObj>
              </mc:Fallback>
            </mc:AlternateContent>
          </a:graphicData>
        </a:graphic>
      </p:graphicFrame>
      <p:sp>
        <p:nvSpPr>
          <p:cNvPr id="6" name="TextBox 5"/>
          <p:cNvSpPr txBox="1"/>
          <p:nvPr/>
        </p:nvSpPr>
        <p:spPr>
          <a:xfrm>
            <a:off x="7097445" y="6348301"/>
            <a:ext cx="1951546" cy="369332"/>
          </a:xfrm>
          <a:prstGeom prst="rect">
            <a:avLst/>
          </a:prstGeom>
          <a:noFill/>
        </p:spPr>
        <p:txBody>
          <a:bodyPr wrap="square" rtlCol="0">
            <a:spAutoFit/>
          </a:bodyPr>
          <a:lstStyle/>
          <a:p>
            <a:r>
              <a:rPr lang="en-US" dirty="0" smtClean="0"/>
              <a:t>J. Rooks</a:t>
            </a:r>
            <a:endParaRPr lang="en-US" dirty="0"/>
          </a:p>
        </p:txBody>
      </p:sp>
    </p:spTree>
    <p:extLst>
      <p:ext uri="{BB962C8B-B14F-4D97-AF65-F5344CB8AC3E}">
        <p14:creationId xmlns:p14="http://schemas.microsoft.com/office/powerpoint/2010/main" val="903578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ctr"/>
            <a:r>
              <a:rPr lang="en-US" sz="3600" dirty="0" smtClean="0"/>
              <a:t>Differential Regional Growth Rates – Adolescence (Casey et al. 2008)</a:t>
            </a:r>
            <a:endParaRPr lang="en-US" sz="3600" dirty="0"/>
          </a:p>
        </p:txBody>
      </p:sp>
      <p:sp>
        <p:nvSpPr>
          <p:cNvPr id="3" name="Content Placeholder 2"/>
          <p:cNvSpPr>
            <a:spLocks noGrp="1"/>
          </p:cNvSpPr>
          <p:nvPr>
            <p:ph idx="1"/>
          </p:nvPr>
        </p:nvSpPr>
        <p:spPr>
          <a:xfrm>
            <a:off x="457200" y="1646237"/>
            <a:ext cx="8229600" cy="4526280"/>
          </a:xfrm>
          <a:prstGeom prst="rect">
            <a:avLst/>
          </a:prstGeom>
        </p:spPr>
        <p:txBody>
          <a:bodyPr>
            <a:normAutofit fontScale="92500" lnSpcReduction="20000"/>
          </a:bodyPr>
          <a:lstStyle/>
          <a:p>
            <a:r>
              <a:rPr lang="en-US" dirty="0" smtClean="0"/>
              <a:t>Adolescence associated with increased incidence of:</a:t>
            </a:r>
          </a:p>
          <a:p>
            <a:pPr lvl="1"/>
            <a:r>
              <a:rPr lang="en-US" dirty="0" smtClean="0"/>
              <a:t>Unintentional injury</a:t>
            </a:r>
          </a:p>
          <a:p>
            <a:pPr lvl="1"/>
            <a:r>
              <a:rPr lang="en-US" dirty="0" smtClean="0"/>
              <a:t>Violence</a:t>
            </a:r>
          </a:p>
          <a:p>
            <a:pPr lvl="1"/>
            <a:r>
              <a:rPr lang="en-US" dirty="0" smtClean="0"/>
              <a:t>Alcohol and drug abuse</a:t>
            </a:r>
          </a:p>
          <a:p>
            <a:pPr lvl="1"/>
            <a:r>
              <a:rPr lang="en-US" dirty="0" smtClean="0"/>
              <a:t>Risky sexual behavior</a:t>
            </a:r>
          </a:p>
          <a:p>
            <a:endParaRPr lang="en-US" dirty="0" smtClean="0"/>
          </a:p>
          <a:p>
            <a:r>
              <a:rPr lang="en-US" dirty="0" smtClean="0"/>
              <a:t>Traditionally attributed to protracted development of PFC</a:t>
            </a:r>
          </a:p>
          <a:p>
            <a:pPr lvl="1"/>
            <a:r>
              <a:rPr lang="en-US" dirty="0" smtClean="0"/>
              <a:t>Is this explanation sufficient to explain changes in behavior?</a:t>
            </a:r>
          </a:p>
          <a:p>
            <a:pPr lvl="1"/>
            <a:endParaRPr lang="en-US" dirty="0" smtClean="0"/>
          </a:p>
          <a:p>
            <a:pPr lvl="1"/>
            <a:endParaRPr lang="en-US" dirty="0" smtClean="0"/>
          </a:p>
        </p:txBody>
      </p:sp>
    </p:spTree>
    <p:extLst>
      <p:ext uri="{BB962C8B-B14F-4D97-AF65-F5344CB8AC3E}">
        <p14:creationId xmlns:p14="http://schemas.microsoft.com/office/powerpoint/2010/main" val="640645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Differential Regional Growth Rates – Adolescence (Casey et al. 2008)</a:t>
            </a:r>
            <a:endParaRPr lang="en-US" sz="3600" dirty="0"/>
          </a:p>
        </p:txBody>
      </p:sp>
      <p:pic>
        <p:nvPicPr>
          <p:cNvPr id="1026" name="Picture 2"/>
          <p:cNvPicPr>
            <a:picLocks noGrp="1" noChangeAspect="1" noChangeArrowheads="1"/>
          </p:cNvPicPr>
          <p:nvPr>
            <p:ph idx="1"/>
          </p:nvPr>
        </p:nvPicPr>
        <p:blipFill rotWithShape="1">
          <a:blip r:embed="rId3" cstate="print"/>
          <a:srcRect l="1180" r="4427"/>
          <a:stretch/>
        </p:blipFill>
        <p:spPr bwMode="auto">
          <a:xfrm>
            <a:off x="1224227" y="1828800"/>
            <a:ext cx="7073879" cy="3657600"/>
          </a:xfrm>
          <a:prstGeom prst="rect">
            <a:avLst/>
          </a:prstGeom>
          <a:noFill/>
          <a:ln w="9525">
            <a:noFill/>
            <a:miter lim="800000"/>
            <a:headEnd/>
            <a:tailEnd/>
          </a:ln>
          <a:effectLst/>
        </p:spPr>
      </p:pic>
      <p:sp>
        <p:nvSpPr>
          <p:cNvPr id="5" name="TextBox 4"/>
          <p:cNvSpPr txBox="1"/>
          <p:nvPr/>
        </p:nvSpPr>
        <p:spPr>
          <a:xfrm>
            <a:off x="0" y="5486400"/>
            <a:ext cx="8915400" cy="830997"/>
          </a:xfrm>
          <a:prstGeom prst="rect">
            <a:avLst/>
          </a:prstGeom>
          <a:noFill/>
        </p:spPr>
        <p:txBody>
          <a:bodyPr wrap="square" rtlCol="0">
            <a:spAutoFit/>
          </a:bodyPr>
          <a:lstStyle/>
          <a:p>
            <a:pPr algn="ctr"/>
            <a:r>
              <a:rPr lang="en-US" sz="2400" i="1" dirty="0" smtClean="0"/>
              <a:t>“Treating adolescence as a transitional developmental period rather than a single snapshot in time</a:t>
            </a:r>
            <a:r>
              <a:rPr lang="en-US" sz="2400" dirty="0" smtClean="0"/>
              <a:t>” (p. 63)</a:t>
            </a:r>
            <a:endParaRPr lang="en-US" sz="2400" dirty="0"/>
          </a:p>
        </p:txBody>
      </p:sp>
    </p:spTree>
    <p:extLst>
      <p:ext uri="{BB962C8B-B14F-4D97-AF65-F5344CB8AC3E}">
        <p14:creationId xmlns:p14="http://schemas.microsoft.com/office/powerpoint/2010/main" val="1754022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Using neuroimaging to examine developmental changes in</a:t>
            </a:r>
          </a:p>
        </p:txBody>
      </p:sp>
      <p:pic>
        <p:nvPicPr>
          <p:cNvPr id="2051" name="Picture 3"/>
          <p:cNvPicPr>
            <a:picLocks noChangeAspect="1" noChangeArrowheads="1"/>
          </p:cNvPicPr>
          <p:nvPr/>
        </p:nvPicPr>
        <p:blipFill rotWithShape="1">
          <a:blip r:embed="rId3" cstate="print"/>
          <a:srcRect l="4098" t="2542" r="3873"/>
          <a:stretch/>
        </p:blipFill>
        <p:spPr bwMode="auto">
          <a:xfrm>
            <a:off x="1600200" y="1739900"/>
            <a:ext cx="7239000" cy="5105400"/>
          </a:xfrm>
          <a:prstGeom prst="rect">
            <a:avLst/>
          </a:prstGeom>
          <a:noFill/>
          <a:ln w="9525">
            <a:noFill/>
            <a:miter lim="800000"/>
            <a:headEnd/>
            <a:tailEnd/>
          </a:ln>
          <a:effectLst/>
        </p:spPr>
      </p:pic>
      <p:sp>
        <p:nvSpPr>
          <p:cNvPr id="3" name="Content Placeholder 2"/>
          <p:cNvSpPr>
            <a:spLocks noGrp="1"/>
          </p:cNvSpPr>
          <p:nvPr>
            <p:ph idx="1"/>
          </p:nvPr>
        </p:nvSpPr>
        <p:spPr>
          <a:xfrm>
            <a:off x="-228600" y="1828800"/>
            <a:ext cx="2895600" cy="4526280"/>
          </a:xfrm>
          <a:prstGeom prst="rect">
            <a:avLst/>
          </a:prstGeom>
        </p:spPr>
        <p:txBody>
          <a:bodyPr>
            <a:normAutofit/>
          </a:bodyPr>
          <a:lstStyle/>
          <a:p>
            <a:pPr>
              <a:buNone/>
            </a:pPr>
            <a:r>
              <a:rPr lang="en-US" dirty="0" smtClean="0"/>
              <a:t> </a:t>
            </a:r>
          </a:p>
          <a:p>
            <a:pPr lvl="1"/>
            <a:r>
              <a:rPr lang="en-US" dirty="0"/>
              <a:t>Reward circuitry</a:t>
            </a:r>
          </a:p>
          <a:p>
            <a:pPr lvl="1"/>
            <a:endParaRPr lang="en-US" dirty="0" smtClean="0"/>
          </a:p>
          <a:p>
            <a:pPr lvl="1"/>
            <a:endParaRPr lang="en-US" dirty="0"/>
          </a:p>
          <a:p>
            <a:pPr lvl="1"/>
            <a:r>
              <a:rPr lang="en-US" dirty="0" smtClean="0"/>
              <a:t>Cognitive control </a:t>
            </a:r>
          </a:p>
          <a:p>
            <a:pPr lvl="1"/>
            <a:endParaRPr lang="en-US" dirty="0" smtClean="0"/>
          </a:p>
          <a:p>
            <a:pPr lvl="1"/>
            <a:endParaRPr lang="en-US" dirty="0" smtClean="0"/>
          </a:p>
        </p:txBody>
      </p:sp>
      <p:sp>
        <p:nvSpPr>
          <p:cNvPr id="4" name="Rectangle 3"/>
          <p:cNvSpPr/>
          <p:nvPr/>
        </p:nvSpPr>
        <p:spPr>
          <a:xfrm>
            <a:off x="4572000" y="1981200"/>
            <a:ext cx="3980577" cy="369332"/>
          </a:xfrm>
          <a:prstGeom prst="rect">
            <a:avLst/>
          </a:prstGeom>
        </p:spPr>
        <p:txBody>
          <a:bodyPr wrap="none">
            <a:spAutoFit/>
          </a:bodyPr>
          <a:lstStyle/>
          <a:p>
            <a:pPr lvl="1"/>
            <a:r>
              <a:rPr lang="en-US" dirty="0"/>
              <a:t>Their </a:t>
            </a:r>
            <a:r>
              <a:rPr lang="en-US" dirty="0" smtClean="0"/>
              <a:t>developmental interactions</a:t>
            </a:r>
            <a:endParaRPr lang="en-US" dirty="0"/>
          </a:p>
        </p:txBody>
      </p:sp>
    </p:spTree>
    <p:extLst>
      <p:ext uri="{BB962C8B-B14F-4D97-AF65-F5344CB8AC3E}">
        <p14:creationId xmlns:p14="http://schemas.microsoft.com/office/powerpoint/2010/main" val="214840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Individual differences and risk susceptibility</a:t>
            </a:r>
          </a:p>
        </p:txBody>
      </p:sp>
      <p:sp>
        <p:nvSpPr>
          <p:cNvPr id="3" name="Content Placeholder 2"/>
          <p:cNvSpPr>
            <a:spLocks noGrp="1"/>
          </p:cNvSpPr>
          <p:nvPr>
            <p:ph idx="1"/>
          </p:nvPr>
        </p:nvSpPr>
        <p:spPr>
          <a:xfrm>
            <a:off x="457200" y="1646237"/>
            <a:ext cx="8229600" cy="4526280"/>
          </a:xfrm>
          <a:prstGeom prst="rect">
            <a:avLst/>
          </a:prstGeom>
        </p:spPr>
        <p:txBody>
          <a:bodyPr>
            <a:normAutofit/>
          </a:bodyPr>
          <a:lstStyle/>
          <a:p>
            <a:endParaRPr lang="en-US" dirty="0" smtClean="0"/>
          </a:p>
          <a:p>
            <a:pPr lvl="1"/>
            <a:endParaRPr lang="en-US" dirty="0" smtClean="0"/>
          </a:p>
          <a:p>
            <a:pPr lvl="1"/>
            <a:endParaRPr lang="en-US" dirty="0" smtClean="0"/>
          </a:p>
        </p:txBody>
      </p:sp>
      <p:pic>
        <p:nvPicPr>
          <p:cNvPr id="3075" name="Picture 3"/>
          <p:cNvPicPr>
            <a:picLocks noChangeAspect="1" noChangeArrowheads="1"/>
          </p:cNvPicPr>
          <p:nvPr/>
        </p:nvPicPr>
        <p:blipFill>
          <a:blip r:embed="rId3" cstate="print"/>
          <a:srcRect/>
          <a:stretch>
            <a:fillRect/>
          </a:stretch>
        </p:blipFill>
        <p:spPr bwMode="auto">
          <a:xfrm>
            <a:off x="533400" y="1538545"/>
            <a:ext cx="8174230" cy="5319455"/>
          </a:xfrm>
          <a:prstGeom prst="rect">
            <a:avLst/>
          </a:prstGeom>
          <a:noFill/>
          <a:ln w="9525">
            <a:noFill/>
            <a:miter lim="800000"/>
            <a:headEnd/>
            <a:tailEnd/>
          </a:ln>
          <a:effectLst/>
        </p:spPr>
      </p:pic>
    </p:spTree>
    <p:extLst>
      <p:ext uri="{BB962C8B-B14F-4D97-AF65-F5344CB8AC3E}">
        <p14:creationId xmlns:p14="http://schemas.microsoft.com/office/powerpoint/2010/main" val="2496679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Functional significance of developmental mismatch?</a:t>
            </a:r>
          </a:p>
        </p:txBody>
      </p:sp>
      <p:sp>
        <p:nvSpPr>
          <p:cNvPr id="3" name="Content Placeholder 2"/>
          <p:cNvSpPr>
            <a:spLocks noGrp="1"/>
          </p:cNvSpPr>
          <p:nvPr>
            <p:ph idx="1"/>
          </p:nvPr>
        </p:nvSpPr>
        <p:spPr>
          <a:xfrm>
            <a:off x="457200" y="1905000"/>
            <a:ext cx="8229600" cy="4525963"/>
          </a:xfrm>
          <a:prstGeom prst="rect">
            <a:avLst/>
          </a:prstGeom>
        </p:spPr>
        <p:txBody>
          <a:bodyPr>
            <a:normAutofit/>
          </a:bodyPr>
          <a:lstStyle/>
          <a:p>
            <a:pPr lvl="1"/>
            <a:r>
              <a:rPr lang="en-US" dirty="0" smtClean="0"/>
              <a:t>Adaptiveness?</a:t>
            </a:r>
          </a:p>
          <a:p>
            <a:pPr lvl="1"/>
            <a:endParaRPr lang="en-US" dirty="0" smtClean="0"/>
          </a:p>
        </p:txBody>
      </p:sp>
    </p:spTree>
    <p:extLst>
      <p:ext uri="{BB962C8B-B14F-4D97-AF65-F5344CB8AC3E}">
        <p14:creationId xmlns:p14="http://schemas.microsoft.com/office/powerpoint/2010/main" val="94689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Age- </a:t>
            </a:r>
            <a:r>
              <a:rPr lang="en-US" b="1" dirty="0"/>
              <a:t>and Sex-Specific Structural </a:t>
            </a:r>
            <a:r>
              <a:rPr lang="en-US" b="1"/>
              <a:t>Connectivity </a:t>
            </a:r>
            <a:r>
              <a:rPr lang="en-US" b="1" smtClean="0"/>
              <a:t>in DTI</a:t>
            </a:r>
            <a:endParaRPr lang="en-US" dirty="0"/>
          </a:p>
        </p:txBody>
      </p:sp>
      <p:sp>
        <p:nvSpPr>
          <p:cNvPr id="3" name="Content Placeholder 2"/>
          <p:cNvSpPr>
            <a:spLocks noGrp="1"/>
          </p:cNvSpPr>
          <p:nvPr>
            <p:ph idx="1"/>
          </p:nvPr>
        </p:nvSpPr>
        <p:spPr/>
        <p:txBody>
          <a:bodyPr>
            <a:normAutofit fontScale="62500" lnSpcReduction="20000"/>
          </a:bodyPr>
          <a:lstStyle/>
          <a:p>
            <a:pPr fontAlgn="base"/>
            <a:r>
              <a:rPr lang="en-US" dirty="0" smtClean="0"/>
              <a:t>Core </a:t>
            </a:r>
            <a:r>
              <a:rPr lang="en-US" dirty="0"/>
              <a:t>properties of structural brain connectivity, such as the small-world and modular organization, remain stable during brain maturation by focusing streamline loss to specific types of fiber tracts.</a:t>
            </a:r>
            <a:r>
              <a:rPr lang="en-US" b="1" dirty="0">
                <a:hlinkClick r:id="rId2"/>
              </a:rPr>
              <a:t> </a:t>
            </a:r>
          </a:p>
          <a:p>
            <a:pPr fontAlgn="base"/>
            <a:r>
              <a:rPr lang="en-US" dirty="0" smtClean="0"/>
              <a:t>Structural </a:t>
            </a:r>
            <a:r>
              <a:rPr lang="en-US" dirty="0"/>
              <a:t>connectivity based on diffusion tensor imaging (DTI) in 121 participants between 4 and 40 years of age. </a:t>
            </a:r>
            <a:endParaRPr lang="en-US" dirty="0" smtClean="0"/>
          </a:p>
          <a:p>
            <a:pPr fontAlgn="base"/>
            <a:r>
              <a:rPr lang="en-US" dirty="0" smtClean="0"/>
              <a:t>The </a:t>
            </a:r>
            <a:r>
              <a:rPr lang="en-US" dirty="0"/>
              <a:t>number of fiber tracts, small-world topology, and modular organization remained largely stable despite a substantial overall decrease in the number of streamlines with </a:t>
            </a:r>
            <a:r>
              <a:rPr lang="en-US" dirty="0" smtClean="0"/>
              <a:t>age.</a:t>
            </a:r>
          </a:p>
          <a:p>
            <a:pPr fontAlgn="base"/>
            <a:r>
              <a:rPr lang="en-US" dirty="0"/>
              <a:t>T</a:t>
            </a:r>
            <a:r>
              <a:rPr lang="en-US" dirty="0" smtClean="0"/>
              <a:t>his </a:t>
            </a:r>
            <a:r>
              <a:rPr lang="en-US" dirty="0"/>
              <a:t>decrease mainly affected fiber tracts that had a large number of streamlines, were short, within modules and within hemispheres; such connections were affected significantly more often than would be expected given their number of occurrences in the </a:t>
            </a:r>
            <a:r>
              <a:rPr lang="en-US" dirty="0" smtClean="0"/>
              <a:t>network.</a:t>
            </a:r>
          </a:p>
          <a:p>
            <a:pPr lvl="1" fontAlgn="base"/>
            <a:r>
              <a:rPr lang="en-US" dirty="0"/>
              <a:t>S</a:t>
            </a:r>
            <a:r>
              <a:rPr lang="en-US" dirty="0" smtClean="0"/>
              <a:t>treamline </a:t>
            </a:r>
            <a:r>
              <a:rPr lang="en-US" dirty="0"/>
              <a:t>loss occurred earlier in females than in males. </a:t>
            </a:r>
          </a:p>
          <a:p>
            <a:pPr fontAlgn="base"/>
            <a:r>
              <a:rPr lang="en-US" dirty="0" smtClean="0"/>
              <a:t>Decrease in short-range connectivity?</a:t>
            </a:r>
          </a:p>
          <a:p>
            <a:pPr lvl="1" fontAlgn="base"/>
            <a:r>
              <a:rPr lang="en-US" sz="2200" b="1" dirty="0" smtClean="0"/>
              <a:t>Preferential </a:t>
            </a:r>
            <a:r>
              <a:rPr lang="en-US" sz="2200" b="1" dirty="0"/>
              <a:t>Detachment During Human Brain Development: Age- and Sex-Specific Structural Connectivity in Diffusion Tensor Imaging (DTI) </a:t>
            </a:r>
            <a:r>
              <a:rPr lang="en-US" sz="2200" b="1" dirty="0" smtClean="0"/>
              <a:t>Data. 2013. </a:t>
            </a:r>
            <a:r>
              <a:rPr lang="en-US" sz="2200" b="1" dirty="0" smtClean="0">
                <a:hlinkClick r:id="rId2"/>
              </a:rPr>
              <a:t>Sol </a:t>
            </a:r>
            <a:r>
              <a:rPr lang="en-US" sz="2200" b="1" dirty="0">
                <a:hlinkClick r:id="rId2"/>
              </a:rPr>
              <a:t>Lim</a:t>
            </a:r>
            <a:r>
              <a:rPr lang="en-US" sz="2200" dirty="0">
                <a:hlinkClick r:id="rId3"/>
              </a:rPr>
              <a:t>1</a:t>
            </a:r>
            <a:r>
              <a:rPr lang="en-US" sz="2200" b="1" dirty="0"/>
              <a:t>,</a:t>
            </a:r>
            <a:r>
              <a:rPr lang="en-US" sz="2200" dirty="0">
                <a:hlinkClick r:id="rId4"/>
              </a:rPr>
              <a:t>2</a:t>
            </a:r>
            <a:r>
              <a:rPr lang="en-US" sz="2200" b="1" dirty="0"/>
              <a:t>, </a:t>
            </a:r>
            <a:r>
              <a:rPr lang="en-US" sz="2200" b="1" dirty="0" err="1">
                <a:hlinkClick r:id="rId5"/>
              </a:rPr>
              <a:t>Cheol</a:t>
            </a:r>
            <a:r>
              <a:rPr lang="en-US" sz="2200" b="1" dirty="0">
                <a:hlinkClick r:id="rId5"/>
              </a:rPr>
              <a:t> E. Han</a:t>
            </a:r>
            <a:r>
              <a:rPr lang="en-US" sz="2200" dirty="0">
                <a:hlinkClick r:id="rId3"/>
              </a:rPr>
              <a:t>1</a:t>
            </a:r>
            <a:r>
              <a:rPr lang="en-US" sz="2200" b="1" dirty="0"/>
              <a:t>,</a:t>
            </a:r>
            <a:r>
              <a:rPr lang="en-US" sz="2200" dirty="0">
                <a:hlinkClick r:id="rId6"/>
              </a:rPr>
              <a:t>3</a:t>
            </a:r>
            <a:r>
              <a:rPr lang="en-US" sz="2200" dirty="0">
                <a:hlinkClick r:id="rId7"/>
              </a:rPr>
              <a:t>⇑</a:t>
            </a:r>
            <a:r>
              <a:rPr lang="en-US" sz="2200" b="1" dirty="0"/>
              <a:t>, </a:t>
            </a:r>
            <a:r>
              <a:rPr lang="en-US" sz="2200" b="1" dirty="0">
                <a:hlinkClick r:id="rId8"/>
              </a:rPr>
              <a:t>Peter J. Uhlhaas</a:t>
            </a:r>
            <a:r>
              <a:rPr lang="en-US" sz="2200" dirty="0">
                <a:hlinkClick r:id="rId9"/>
              </a:rPr>
              <a:t>4</a:t>
            </a:r>
            <a:r>
              <a:rPr lang="en-US" sz="2200" b="1" dirty="0"/>
              <a:t>,</a:t>
            </a:r>
            <a:r>
              <a:rPr lang="en-US" sz="2200" dirty="0">
                <a:hlinkClick r:id="rId10"/>
              </a:rPr>
              <a:t>5</a:t>
            </a:r>
            <a:r>
              <a:rPr lang="en-US" sz="2200" b="1" dirty="0"/>
              <a:t>,</a:t>
            </a:r>
            <a:r>
              <a:rPr lang="en-US" sz="2200" dirty="0">
                <a:hlinkClick r:id="rId11"/>
              </a:rPr>
              <a:t>6</a:t>
            </a:r>
            <a:r>
              <a:rPr lang="en-US" sz="2200" b="1" dirty="0"/>
              <a:t> </a:t>
            </a:r>
            <a:r>
              <a:rPr lang="en-US" sz="2200" b="1" dirty="0">
                <a:hlinkClick r:id="rId12"/>
              </a:rPr>
              <a:t>Marcus </a:t>
            </a:r>
            <a:r>
              <a:rPr lang="en-US" sz="2200" b="1" dirty="0" smtClean="0">
                <a:hlinkClick r:id="rId12"/>
              </a:rPr>
              <a:t>Kaiser</a:t>
            </a:r>
            <a:r>
              <a:rPr lang="en-US" sz="2200" dirty="0" smtClean="0">
                <a:hlinkClick r:id="rId3"/>
              </a:rPr>
              <a:t>1</a:t>
            </a:r>
            <a:r>
              <a:rPr lang="en-US" sz="2200" b="1" dirty="0" smtClean="0"/>
              <a:t>,</a:t>
            </a:r>
            <a:r>
              <a:rPr lang="en-US" sz="2200" dirty="0" smtClean="0">
                <a:hlinkClick r:id="rId4"/>
              </a:rPr>
              <a:t>2</a:t>
            </a:r>
            <a:r>
              <a:rPr lang="en-US" sz="2200" dirty="0">
                <a:hlinkClick r:id="rId13"/>
              </a:rPr>
              <a:t>http://cercor.oxfordjournals.org/content/early/2013/12/13/cercor.bht333.full.pdf+html</a:t>
            </a:r>
            <a:r>
              <a:rPr lang="en-US" sz="2200" dirty="0"/>
              <a:t> </a:t>
            </a:r>
          </a:p>
          <a:p>
            <a:pPr lvl="1" fontAlgn="base"/>
            <a:endParaRPr lang="en-US" b="1" dirty="0"/>
          </a:p>
          <a:p>
            <a:pPr fontAlgn="base"/>
            <a:endParaRPr lang="en-US" dirty="0"/>
          </a:p>
          <a:p>
            <a:endParaRPr lang="en-US" dirty="0"/>
          </a:p>
        </p:txBody>
      </p:sp>
      <p:sp>
        <p:nvSpPr>
          <p:cNvPr id="4" name="Rectangle 3"/>
          <p:cNvSpPr/>
          <p:nvPr/>
        </p:nvSpPr>
        <p:spPr>
          <a:xfrm>
            <a:off x="3543300" y="6326873"/>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690099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Maternal positive affect and infant EEG activity</a:t>
            </a:r>
            <a:endParaRPr lang="en-US" dirty="0"/>
          </a:p>
        </p:txBody>
      </p:sp>
      <p:pic>
        <p:nvPicPr>
          <p:cNvPr id="4" name="Picture 3"/>
          <p:cNvPicPr>
            <a:picLocks noChangeAspect="1"/>
          </p:cNvPicPr>
          <p:nvPr/>
        </p:nvPicPr>
        <p:blipFill>
          <a:blip r:embed="rId3"/>
          <a:stretch>
            <a:fillRect/>
          </a:stretch>
        </p:blipFill>
        <p:spPr>
          <a:xfrm>
            <a:off x="52914" y="2209800"/>
            <a:ext cx="9242432" cy="3447916"/>
          </a:xfrm>
          <a:prstGeom prst="rect">
            <a:avLst/>
          </a:prstGeom>
        </p:spPr>
      </p:pic>
      <p:sp>
        <p:nvSpPr>
          <p:cNvPr id="5" name="Rectangle 4"/>
          <p:cNvSpPr/>
          <p:nvPr/>
        </p:nvSpPr>
        <p:spPr>
          <a:xfrm>
            <a:off x="3657600" y="4800600"/>
            <a:ext cx="2895600" cy="3048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81600" y="6400800"/>
            <a:ext cx="3581400" cy="369332"/>
          </a:xfrm>
          <a:prstGeom prst="rect">
            <a:avLst/>
          </a:prstGeom>
          <a:noFill/>
        </p:spPr>
        <p:txBody>
          <a:bodyPr wrap="square" rtlCol="0">
            <a:spAutoFit/>
          </a:bodyPr>
          <a:lstStyle/>
          <a:p>
            <a:r>
              <a:rPr lang="en-US" dirty="0" smtClean="0"/>
              <a:t>Bernier, Calkins &amp; Bell, 2016</a:t>
            </a:r>
            <a:endParaRPr lang="en-US" dirty="0"/>
          </a:p>
        </p:txBody>
      </p:sp>
    </p:spTree>
    <p:extLst>
      <p:ext uri="{BB962C8B-B14F-4D97-AF65-F5344CB8AC3E}">
        <p14:creationId xmlns:p14="http://schemas.microsoft.com/office/powerpoint/2010/main" val="3401522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Reconceptualizing</a:t>
            </a:r>
            <a:r>
              <a:rPr lang="en-US" dirty="0" smtClean="0"/>
              <a:t> functional brain connectivity in autism from a developmental perspective</a:t>
            </a:r>
            <a:endParaRPr lang="en-US" dirty="0"/>
          </a:p>
        </p:txBody>
      </p:sp>
      <p:sp>
        <p:nvSpPr>
          <p:cNvPr id="3" name="Subtitle 2"/>
          <p:cNvSpPr>
            <a:spLocks noGrp="1"/>
          </p:cNvSpPr>
          <p:nvPr>
            <p:ph type="subTitle" idx="1"/>
          </p:nvPr>
        </p:nvSpPr>
        <p:spPr/>
        <p:txBody>
          <a:bodyPr/>
          <a:lstStyle/>
          <a:p>
            <a:r>
              <a:rPr lang="en-US" dirty="0" smtClean="0"/>
              <a:t>Uddin, </a:t>
            </a:r>
            <a:r>
              <a:rPr lang="en-US" dirty="0" err="1" smtClean="0"/>
              <a:t>Supekar</a:t>
            </a:r>
            <a:r>
              <a:rPr lang="en-US" dirty="0" smtClean="0"/>
              <a:t> &amp; Menon, 2013</a:t>
            </a:r>
            <a:endParaRPr lang="en-US" dirty="0"/>
          </a:p>
        </p:txBody>
      </p:sp>
    </p:spTree>
    <p:extLst>
      <p:ext uri="{BB962C8B-B14F-4D97-AF65-F5344CB8AC3E}">
        <p14:creationId xmlns:p14="http://schemas.microsoft.com/office/powerpoint/2010/main" val="1190047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Autofit/>
          </a:bodyPr>
          <a:lstStyle/>
          <a:p>
            <a:r>
              <a:rPr lang="en-US" dirty="0" smtClean="0"/>
              <a:t>Functional Connectivity =</a:t>
            </a:r>
            <a:endParaRPr lang="en-US" dirty="0"/>
          </a:p>
        </p:txBody>
      </p:sp>
      <p:sp>
        <p:nvSpPr>
          <p:cNvPr id="3" name="Content Placeholder 2"/>
          <p:cNvSpPr>
            <a:spLocks noGrp="1"/>
          </p:cNvSpPr>
          <p:nvPr>
            <p:ph sz="quarter" idx="1"/>
          </p:nvPr>
        </p:nvSpPr>
        <p:spPr>
          <a:xfrm>
            <a:off x="457200" y="1600200"/>
            <a:ext cx="8305800" cy="4876800"/>
          </a:xfrm>
        </p:spPr>
        <p:txBody>
          <a:bodyPr>
            <a:normAutofit fontScale="92500" lnSpcReduction="10000"/>
          </a:bodyPr>
          <a:lstStyle/>
          <a:p>
            <a:r>
              <a:rPr lang="en-US" dirty="0" smtClean="0"/>
              <a:t>“temporal correlations between remote neurophysiological events”</a:t>
            </a:r>
          </a:p>
          <a:p>
            <a:r>
              <a:rPr lang="en-US" dirty="0" smtClean="0"/>
              <a:t>Analysis: </a:t>
            </a:r>
          </a:p>
          <a:p>
            <a:pPr lvl="1"/>
            <a:r>
              <a:rPr lang="en-US" sz="2200" dirty="0"/>
              <a:t>1) seed region of interest </a:t>
            </a:r>
          </a:p>
          <a:p>
            <a:pPr lvl="1"/>
            <a:r>
              <a:rPr lang="en-US" sz="2200" dirty="0"/>
              <a:t>2) correlating multiple regions </a:t>
            </a:r>
          </a:p>
          <a:p>
            <a:pPr lvl="1"/>
            <a:r>
              <a:rPr lang="en-US" sz="2200" dirty="0"/>
              <a:t>3) mapping areas with shared profiles</a:t>
            </a:r>
          </a:p>
          <a:p>
            <a:pPr marL="571500" indent="-457200"/>
            <a:r>
              <a:rPr lang="en-US" dirty="0" smtClean="0"/>
              <a:t>Resting State fMRI – reflects history of task-dependent activation</a:t>
            </a:r>
          </a:p>
          <a:p>
            <a:pPr marL="571500" indent="-457200"/>
            <a:r>
              <a:rPr lang="en-US" dirty="0" smtClean="0"/>
              <a:t>Development and functional connectivity:</a:t>
            </a:r>
          </a:p>
          <a:p>
            <a:pPr marL="971550" lvl="1" indent="-457200"/>
            <a:r>
              <a:rPr lang="en-US" dirty="0" smtClean="0"/>
              <a:t>Adults have more high level connections</a:t>
            </a:r>
          </a:p>
          <a:p>
            <a:pPr marL="971550" lvl="1" indent="-457200"/>
            <a:r>
              <a:rPr lang="en-US" dirty="0" smtClean="0"/>
              <a:t>Networks are more diffuse in adult brain</a:t>
            </a:r>
          </a:p>
          <a:p>
            <a:pPr marL="685800" indent="-571500"/>
            <a:endParaRPr lang="en-US" sz="2800" dirty="0" smtClean="0"/>
          </a:p>
          <a:p>
            <a:pPr marL="1828800" lvl="4" indent="0">
              <a:buNone/>
            </a:pPr>
            <a:endParaRPr lang="en-US" dirty="0"/>
          </a:p>
        </p:txBody>
      </p:sp>
    </p:spTree>
    <p:extLst>
      <p:ext uri="{BB962C8B-B14F-4D97-AF65-F5344CB8AC3E}">
        <p14:creationId xmlns:p14="http://schemas.microsoft.com/office/powerpoint/2010/main" val="3030044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Autism and Connectivity</a:t>
            </a:r>
            <a:endParaRPr lang="en-US" dirty="0"/>
          </a:p>
        </p:txBody>
      </p:sp>
      <p:sp>
        <p:nvSpPr>
          <p:cNvPr id="3" name="Content Placeholder 2"/>
          <p:cNvSpPr>
            <a:spLocks noGrp="1"/>
          </p:cNvSpPr>
          <p:nvPr>
            <p:ph sz="quarter" idx="1"/>
          </p:nvPr>
        </p:nvSpPr>
        <p:spPr>
          <a:xfrm>
            <a:off x="457200" y="1600200"/>
            <a:ext cx="7924800" cy="1828800"/>
          </a:xfrm>
        </p:spPr>
        <p:txBody>
          <a:bodyPr>
            <a:normAutofit fontScale="85000" lnSpcReduction="20000"/>
          </a:bodyPr>
          <a:lstStyle/>
          <a:p>
            <a:r>
              <a:rPr lang="en-US" dirty="0" smtClean="0"/>
              <a:t>ASD: social and communication deficits, repetitive and restricted behaviors</a:t>
            </a:r>
          </a:p>
          <a:p>
            <a:r>
              <a:rPr lang="en-US" dirty="0" smtClean="0"/>
              <a:t>Hypo VS. Hyper connectivity theories</a:t>
            </a:r>
          </a:p>
          <a:p>
            <a:pPr lvl="1"/>
            <a:r>
              <a:rPr lang="en-US" dirty="0" smtClean="0"/>
              <a:t>Methodology? Conceptual questions? Development?!?!?!</a:t>
            </a:r>
          </a:p>
          <a:p>
            <a:pPr marL="0" indent="0">
              <a:buNone/>
            </a:pPr>
            <a:endParaRPr lang="en-US" dirty="0" smtClean="0"/>
          </a:p>
        </p:txBody>
      </p:sp>
      <p:sp>
        <p:nvSpPr>
          <p:cNvPr id="4" name="TextBox 3"/>
          <p:cNvSpPr txBox="1"/>
          <p:nvPr/>
        </p:nvSpPr>
        <p:spPr>
          <a:xfrm>
            <a:off x="508379" y="3276600"/>
            <a:ext cx="3429000" cy="4324261"/>
          </a:xfrm>
          <a:prstGeom prst="rect">
            <a:avLst/>
          </a:prstGeom>
          <a:noFill/>
        </p:spPr>
        <p:txBody>
          <a:bodyPr wrap="square" rtlCol="0">
            <a:spAutoFit/>
          </a:bodyPr>
          <a:lstStyle/>
          <a:p>
            <a:pPr lvl="0" algn="ctr">
              <a:spcBef>
                <a:spcPts val="600"/>
              </a:spcBef>
              <a:buClr>
                <a:srgbClr val="FE8637"/>
              </a:buClr>
              <a:buSzPct val="70000"/>
            </a:pPr>
            <a:r>
              <a:rPr lang="en-US" sz="2400" u="sng" dirty="0" smtClean="0">
                <a:solidFill>
                  <a:prstClr val="black"/>
                </a:solidFill>
              </a:rPr>
              <a:t>Hypo-Connectivity</a:t>
            </a:r>
            <a:endParaRPr lang="en-US" sz="2400" u="sng" dirty="0">
              <a:solidFill>
                <a:prstClr val="black"/>
              </a:solidFill>
            </a:endParaRPr>
          </a:p>
          <a:p>
            <a:pPr marL="274320" lvl="0" indent="-274320" algn="ctr">
              <a:spcBef>
                <a:spcPts val="600"/>
              </a:spcBef>
              <a:buClr>
                <a:srgbClr val="FE8637"/>
              </a:buClr>
              <a:buSzPct val="70000"/>
              <a:buFont typeface="Wingdings"/>
              <a:buChar char=""/>
            </a:pPr>
            <a:r>
              <a:rPr lang="en-US" sz="2400" dirty="0" smtClean="0">
                <a:solidFill>
                  <a:prstClr val="black"/>
                </a:solidFill>
              </a:rPr>
              <a:t>Language</a:t>
            </a:r>
          </a:p>
          <a:p>
            <a:pPr marL="274320" lvl="0" indent="-274320" algn="ctr">
              <a:spcBef>
                <a:spcPts val="600"/>
              </a:spcBef>
              <a:buClr>
                <a:srgbClr val="FE8637"/>
              </a:buClr>
              <a:buSzPct val="70000"/>
              <a:buFont typeface="Wingdings"/>
              <a:buChar char=""/>
            </a:pPr>
            <a:r>
              <a:rPr lang="en-US" sz="2400" dirty="0" smtClean="0">
                <a:solidFill>
                  <a:prstClr val="black"/>
                </a:solidFill>
              </a:rPr>
              <a:t>Working Memory</a:t>
            </a:r>
          </a:p>
          <a:p>
            <a:pPr marL="274320" lvl="0" indent="-274320" algn="ctr">
              <a:spcBef>
                <a:spcPts val="600"/>
              </a:spcBef>
              <a:buClr>
                <a:srgbClr val="FE8637"/>
              </a:buClr>
              <a:buSzPct val="70000"/>
              <a:buFont typeface="Wingdings"/>
              <a:buChar char=""/>
            </a:pPr>
            <a:r>
              <a:rPr lang="en-US" sz="2400" dirty="0" smtClean="0">
                <a:solidFill>
                  <a:prstClr val="black"/>
                </a:solidFill>
              </a:rPr>
              <a:t>Executive Functioning</a:t>
            </a:r>
          </a:p>
          <a:p>
            <a:pPr marL="274320" lvl="0" indent="-274320" algn="ctr">
              <a:spcBef>
                <a:spcPts val="600"/>
              </a:spcBef>
              <a:buClr>
                <a:srgbClr val="FE8637"/>
              </a:buClr>
              <a:buSzPct val="70000"/>
              <a:buFont typeface="Wingdings"/>
              <a:buChar char=""/>
            </a:pPr>
            <a:r>
              <a:rPr lang="en-US" sz="2400" dirty="0" err="1" smtClean="0">
                <a:solidFill>
                  <a:prstClr val="black"/>
                </a:solidFill>
              </a:rPr>
              <a:t>Visuomotor</a:t>
            </a:r>
            <a:r>
              <a:rPr lang="en-US" sz="2400" dirty="0" smtClean="0">
                <a:solidFill>
                  <a:prstClr val="black"/>
                </a:solidFill>
              </a:rPr>
              <a:t> coordination</a:t>
            </a:r>
          </a:p>
          <a:p>
            <a:pPr marL="274320" indent="-274320" algn="ctr">
              <a:spcBef>
                <a:spcPts val="600"/>
              </a:spcBef>
              <a:buClr>
                <a:srgbClr val="FE8637"/>
              </a:buClr>
              <a:buSzPct val="70000"/>
              <a:buFont typeface="Wingdings"/>
              <a:buChar char=""/>
            </a:pPr>
            <a:r>
              <a:rPr lang="en-US" sz="2400" dirty="0">
                <a:solidFill>
                  <a:prstClr val="black"/>
                </a:solidFill>
              </a:rPr>
              <a:t>Cognitive Control</a:t>
            </a:r>
          </a:p>
          <a:p>
            <a:pPr marL="274320" lvl="0" indent="-274320" algn="ctr">
              <a:spcBef>
                <a:spcPts val="600"/>
              </a:spcBef>
              <a:buClr>
                <a:srgbClr val="FE8637"/>
              </a:buClr>
              <a:buSzPct val="70000"/>
              <a:buFont typeface="Wingdings"/>
              <a:buChar char=""/>
            </a:pPr>
            <a:endParaRPr lang="en-US" sz="2400" dirty="0" smtClean="0">
              <a:solidFill>
                <a:prstClr val="black"/>
              </a:solidFill>
            </a:endParaRPr>
          </a:p>
          <a:p>
            <a:pPr marL="274320" lvl="0" indent="-274320">
              <a:spcBef>
                <a:spcPts val="600"/>
              </a:spcBef>
              <a:buClr>
                <a:srgbClr val="FE8637"/>
              </a:buClr>
              <a:buSzPct val="70000"/>
              <a:buFont typeface="Wingdings"/>
              <a:buChar char=""/>
            </a:pPr>
            <a:endParaRPr lang="en-US" sz="2400" dirty="0" smtClean="0">
              <a:solidFill>
                <a:prstClr val="black"/>
              </a:solidFill>
            </a:endParaRPr>
          </a:p>
        </p:txBody>
      </p:sp>
      <p:sp>
        <p:nvSpPr>
          <p:cNvPr id="5" name="TextBox 4"/>
          <p:cNvSpPr txBox="1"/>
          <p:nvPr/>
        </p:nvSpPr>
        <p:spPr>
          <a:xfrm>
            <a:off x="4495800" y="3276600"/>
            <a:ext cx="3429000" cy="3508653"/>
          </a:xfrm>
          <a:prstGeom prst="rect">
            <a:avLst/>
          </a:prstGeom>
          <a:noFill/>
        </p:spPr>
        <p:txBody>
          <a:bodyPr wrap="square" rtlCol="0">
            <a:spAutoFit/>
          </a:bodyPr>
          <a:lstStyle/>
          <a:p>
            <a:pPr lvl="0" algn="ctr">
              <a:spcBef>
                <a:spcPts val="600"/>
              </a:spcBef>
              <a:buClr>
                <a:srgbClr val="FE8637"/>
              </a:buClr>
              <a:buSzPct val="70000"/>
            </a:pPr>
            <a:r>
              <a:rPr lang="en-US" sz="2400" u="sng" dirty="0" smtClean="0">
                <a:solidFill>
                  <a:prstClr val="black"/>
                </a:solidFill>
              </a:rPr>
              <a:t>Hyper-Connectivity</a:t>
            </a:r>
            <a:endParaRPr lang="en-US" sz="2400" u="sng" dirty="0">
              <a:solidFill>
                <a:prstClr val="black"/>
              </a:solidFill>
            </a:endParaRPr>
          </a:p>
          <a:p>
            <a:pPr marL="274320" lvl="0" indent="-274320" algn="ctr">
              <a:spcBef>
                <a:spcPts val="600"/>
              </a:spcBef>
              <a:buClr>
                <a:srgbClr val="FE8637"/>
              </a:buClr>
              <a:buSzPct val="70000"/>
              <a:buFont typeface="Wingdings"/>
              <a:buChar char=""/>
            </a:pPr>
            <a:r>
              <a:rPr lang="en-US" sz="2400" dirty="0" smtClean="0">
                <a:solidFill>
                  <a:prstClr val="black"/>
                </a:solidFill>
              </a:rPr>
              <a:t>Language</a:t>
            </a:r>
          </a:p>
          <a:p>
            <a:pPr marL="274320" lvl="0" indent="-274320" algn="ctr">
              <a:spcBef>
                <a:spcPts val="600"/>
              </a:spcBef>
              <a:buClr>
                <a:srgbClr val="FE8637"/>
              </a:buClr>
              <a:buSzPct val="70000"/>
              <a:buFont typeface="Wingdings"/>
              <a:buChar char=""/>
            </a:pPr>
            <a:r>
              <a:rPr lang="en-US" sz="2400" dirty="0" smtClean="0">
                <a:solidFill>
                  <a:prstClr val="black"/>
                </a:solidFill>
              </a:rPr>
              <a:t>Memory</a:t>
            </a:r>
          </a:p>
          <a:p>
            <a:pPr marL="274320" lvl="0" indent="-274320" algn="ctr">
              <a:spcBef>
                <a:spcPts val="600"/>
              </a:spcBef>
              <a:buClr>
                <a:srgbClr val="FE8637"/>
              </a:buClr>
              <a:buSzPct val="70000"/>
              <a:buFont typeface="Wingdings"/>
              <a:buChar char=""/>
            </a:pPr>
            <a:r>
              <a:rPr lang="en-US" sz="2400" dirty="0" smtClean="0">
                <a:solidFill>
                  <a:prstClr val="black"/>
                </a:solidFill>
              </a:rPr>
              <a:t>Emotion Processing</a:t>
            </a:r>
          </a:p>
          <a:p>
            <a:pPr marL="274320" lvl="0" indent="-274320" algn="ctr">
              <a:spcBef>
                <a:spcPts val="600"/>
              </a:spcBef>
              <a:buClr>
                <a:srgbClr val="FE8637"/>
              </a:buClr>
              <a:buSzPct val="70000"/>
              <a:buFont typeface="Wingdings"/>
              <a:buChar char=""/>
            </a:pPr>
            <a:r>
              <a:rPr lang="en-US" sz="2400" dirty="0" smtClean="0">
                <a:solidFill>
                  <a:prstClr val="black"/>
                </a:solidFill>
              </a:rPr>
              <a:t>Visual search</a:t>
            </a:r>
          </a:p>
          <a:p>
            <a:pPr marL="274320" lvl="0" indent="-274320" algn="ctr">
              <a:spcBef>
                <a:spcPts val="600"/>
              </a:spcBef>
              <a:buClr>
                <a:srgbClr val="FE8637"/>
              </a:buClr>
              <a:buSzPct val="70000"/>
              <a:buFont typeface="Wingdings"/>
              <a:buChar char=""/>
            </a:pPr>
            <a:r>
              <a:rPr lang="en-US" sz="2400" dirty="0" err="1" smtClean="0">
                <a:solidFill>
                  <a:prstClr val="black"/>
                </a:solidFill>
              </a:rPr>
              <a:t>Visuomotor</a:t>
            </a:r>
            <a:r>
              <a:rPr lang="en-US" sz="2400" dirty="0" smtClean="0">
                <a:solidFill>
                  <a:prstClr val="black"/>
                </a:solidFill>
              </a:rPr>
              <a:t> coordination</a:t>
            </a:r>
          </a:p>
          <a:p>
            <a:pPr marL="274320" lvl="0" indent="-274320">
              <a:spcBef>
                <a:spcPts val="600"/>
              </a:spcBef>
              <a:buClr>
                <a:srgbClr val="FE8637"/>
              </a:buClr>
              <a:buSzPct val="70000"/>
              <a:buFont typeface="Wingdings"/>
              <a:buChar char=""/>
            </a:pPr>
            <a:endParaRPr lang="en-US" sz="2400" dirty="0" smtClean="0">
              <a:solidFill>
                <a:prstClr val="black"/>
              </a:solidFill>
            </a:endParaRPr>
          </a:p>
        </p:txBody>
      </p:sp>
      <p:cxnSp>
        <p:nvCxnSpPr>
          <p:cNvPr id="11" name="Straight Connector 10"/>
          <p:cNvCxnSpPr/>
          <p:nvPr/>
        </p:nvCxnSpPr>
        <p:spPr>
          <a:xfrm>
            <a:off x="3505200" y="3962400"/>
            <a:ext cx="1600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80430" y="4419600"/>
            <a:ext cx="14011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05200" y="5711588"/>
            <a:ext cx="152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91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Connectivity and ASD</a:t>
            </a:r>
            <a:endParaRPr lang="en-US" dirty="0"/>
          </a:p>
        </p:txBody>
      </p:sp>
      <p:sp>
        <p:nvSpPr>
          <p:cNvPr id="3" name="Content Placeholder 2"/>
          <p:cNvSpPr>
            <a:spLocks noGrp="1"/>
          </p:cNvSpPr>
          <p:nvPr>
            <p:ph sz="quarter" idx="1"/>
          </p:nvPr>
        </p:nvSpPr>
        <p:spPr/>
        <p:txBody>
          <a:bodyPr/>
          <a:lstStyle/>
          <a:p>
            <a:r>
              <a:rPr lang="en-US" dirty="0" smtClean="0"/>
              <a:t>Pattern of </a:t>
            </a:r>
            <a:r>
              <a:rPr lang="en-US" b="1" dirty="0" smtClean="0"/>
              <a:t>hypo</a:t>
            </a:r>
            <a:r>
              <a:rPr lang="en-US" dirty="0" smtClean="0"/>
              <a:t>-activity in </a:t>
            </a:r>
            <a:r>
              <a:rPr lang="en-US" b="1" dirty="0" smtClean="0"/>
              <a:t>adults</a:t>
            </a:r>
          </a:p>
          <a:p>
            <a:r>
              <a:rPr lang="en-US" b="1" dirty="0" smtClean="0"/>
              <a:t>Hyper</a:t>
            </a:r>
            <a:r>
              <a:rPr lang="en-US" dirty="0" smtClean="0"/>
              <a:t>-activity in </a:t>
            </a:r>
            <a:r>
              <a:rPr lang="en-US" b="1" dirty="0" smtClean="0"/>
              <a:t>children</a:t>
            </a:r>
          </a:p>
          <a:p>
            <a:pPr lvl="1"/>
            <a:r>
              <a:rPr lang="en-US" dirty="0" smtClean="0"/>
              <a:t>Found in children aged 7-12</a:t>
            </a:r>
            <a:endParaRPr lang="en-US" dirty="0"/>
          </a:p>
          <a:p>
            <a:r>
              <a:rPr lang="en-US" dirty="0" smtClean="0"/>
              <a:t>Possible hormonal role?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95400"/>
            <a:ext cx="6705600" cy="5410201"/>
          </a:xfrm>
          <a:prstGeom prst="rect">
            <a:avLst/>
          </a:prstGeom>
        </p:spPr>
      </p:pic>
    </p:spTree>
    <p:extLst>
      <p:ext uri="{BB962C8B-B14F-4D97-AF65-F5344CB8AC3E}">
        <p14:creationId xmlns:p14="http://schemas.microsoft.com/office/powerpoint/2010/main" val="167538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Issues and Roadblocks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Concerns you have with this theory?</a:t>
            </a:r>
          </a:p>
          <a:p>
            <a:pPr lvl="1"/>
            <a:r>
              <a:rPr lang="en-US" dirty="0" smtClean="0"/>
              <a:t>Lack of study</a:t>
            </a:r>
          </a:p>
          <a:p>
            <a:pPr lvl="1"/>
            <a:r>
              <a:rPr lang="en-US" dirty="0" smtClean="0"/>
              <a:t>Little understanding of a typical trajectory</a:t>
            </a:r>
          </a:p>
          <a:p>
            <a:pPr lvl="1"/>
            <a:r>
              <a:rPr lang="en-US" dirty="0" smtClean="0"/>
              <a:t>No connection between functional connectivity and behavioral outcomes</a:t>
            </a:r>
          </a:p>
          <a:p>
            <a:r>
              <a:rPr lang="en-US" dirty="0" smtClean="0"/>
              <a:t>What would we need to do to test it?</a:t>
            </a:r>
          </a:p>
          <a:p>
            <a:pPr lvl="1"/>
            <a:r>
              <a:rPr lang="en-US" dirty="0" smtClean="0"/>
              <a:t>Longitudinal research</a:t>
            </a:r>
          </a:p>
          <a:p>
            <a:pPr lvl="1"/>
            <a:r>
              <a:rPr lang="en-US" dirty="0" smtClean="0"/>
              <a:t>Assess pubertal stage of participants (not just age)</a:t>
            </a:r>
          </a:p>
          <a:p>
            <a:pPr lvl="1"/>
            <a:r>
              <a:rPr lang="en-US" dirty="0" smtClean="0"/>
              <a:t>Find participants with heterogeneous outcomes</a:t>
            </a:r>
          </a:p>
          <a:p>
            <a:pPr lvl="1"/>
            <a:r>
              <a:rPr lang="en-US" dirty="0" smtClean="0"/>
              <a:t>Look at region-specific patterns of activation</a:t>
            </a:r>
          </a:p>
          <a:p>
            <a:pPr lvl="1"/>
            <a:endParaRPr lang="en-US" dirty="0"/>
          </a:p>
        </p:txBody>
      </p:sp>
    </p:spTree>
    <p:extLst>
      <p:ext uri="{BB962C8B-B14F-4D97-AF65-F5344CB8AC3E}">
        <p14:creationId xmlns:p14="http://schemas.microsoft.com/office/powerpoint/2010/main" val="1718887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38175" y="1295400"/>
            <a:ext cx="8124825" cy="2771775"/>
          </a:xfrm>
          <a:prstGeom prst="rect">
            <a:avLst/>
          </a:prstGeom>
        </p:spPr>
      </p:pic>
      <p:sp>
        <p:nvSpPr>
          <p:cNvPr id="5" name="TextBox 4"/>
          <p:cNvSpPr txBox="1"/>
          <p:nvPr/>
        </p:nvSpPr>
        <p:spPr>
          <a:xfrm>
            <a:off x="-6096" y="6513052"/>
            <a:ext cx="1343125" cy="338554"/>
          </a:xfrm>
          <a:prstGeom prst="rect">
            <a:avLst/>
          </a:prstGeom>
          <a:noFill/>
        </p:spPr>
        <p:txBody>
          <a:bodyPr wrap="none" rtlCol="0">
            <a:spAutoFit/>
          </a:bodyPr>
          <a:lstStyle/>
          <a:p>
            <a:r>
              <a:rPr lang="en-US" sz="1600" dirty="0" smtClean="0">
                <a:solidFill>
                  <a:schemeClr val="tx1">
                    <a:lumMod val="50000"/>
                    <a:lumOff val="50000"/>
                  </a:schemeClr>
                </a:solidFill>
              </a:rPr>
              <a:t>Kelly Shaffer</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1002463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43000"/>
          </a:xfrm>
        </p:spPr>
        <p:txBody>
          <a:bodyPr>
            <a:noAutofit/>
          </a:bodyPr>
          <a:lstStyle/>
          <a:p>
            <a:pPr algn="ctr"/>
            <a:r>
              <a:rPr lang="en-US" sz="4000" dirty="0" smtClean="0"/>
              <a:t>How low SES affects hormonal trajectories</a:t>
            </a:r>
            <a:endParaRPr lang="en-US" sz="4000" dirty="0"/>
          </a:p>
        </p:txBody>
      </p:sp>
      <p:sp>
        <p:nvSpPr>
          <p:cNvPr id="3" name="Content Placeholder 2"/>
          <p:cNvSpPr>
            <a:spLocks noGrp="1"/>
          </p:cNvSpPr>
          <p:nvPr>
            <p:ph idx="1"/>
          </p:nvPr>
        </p:nvSpPr>
        <p:spPr>
          <a:xfrm>
            <a:off x="457200" y="1646237"/>
            <a:ext cx="8229600" cy="4526280"/>
          </a:xfrm>
          <a:prstGeom prst="rect">
            <a:avLst/>
          </a:prstGeom>
        </p:spPr>
        <p:txBody>
          <a:bodyPr>
            <a:normAutofit lnSpcReduction="10000"/>
          </a:bodyPr>
          <a:lstStyle/>
          <a:p>
            <a:r>
              <a:rPr lang="en-US" dirty="0" smtClean="0"/>
              <a:t>Low SES predictive of disparate risk in multiple domains including </a:t>
            </a:r>
          </a:p>
          <a:p>
            <a:pPr lvl="1"/>
            <a:r>
              <a:rPr lang="en-US" dirty="0" smtClean="0"/>
              <a:t>Mental health</a:t>
            </a:r>
          </a:p>
          <a:p>
            <a:pPr lvl="1"/>
            <a:r>
              <a:rPr lang="en-US" dirty="0" smtClean="0"/>
              <a:t>Physical health</a:t>
            </a:r>
          </a:p>
          <a:p>
            <a:pPr lvl="1"/>
            <a:r>
              <a:rPr lang="en-US" dirty="0" smtClean="0"/>
              <a:t>Academic Achievement</a:t>
            </a:r>
          </a:p>
          <a:p>
            <a:r>
              <a:rPr lang="en-US" dirty="0" smtClean="0"/>
              <a:t>Psychosocial factors alone do not account for the disparities</a:t>
            </a:r>
          </a:p>
          <a:p>
            <a:pPr lvl="1"/>
            <a:r>
              <a:rPr lang="en-US" dirty="0" smtClean="0"/>
              <a:t>Alternate pathways? </a:t>
            </a:r>
          </a:p>
          <a:p>
            <a:r>
              <a:rPr lang="en-US" dirty="0" smtClean="0"/>
              <a:t>How does poverty get under our skin?</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758033"/>
            <a:ext cx="2631831" cy="938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486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“Health disparities are a pressing reality of our society”</a:t>
            </a:r>
          </a:p>
          <a:p>
            <a:pPr marL="118872" indent="0">
              <a:buNone/>
            </a:pPr>
            <a:endParaRPr lang="en-US" dirty="0"/>
          </a:p>
        </p:txBody>
      </p:sp>
      <p:sp>
        <p:nvSpPr>
          <p:cNvPr id="4" name="TextBox 3"/>
          <p:cNvSpPr txBox="1"/>
          <p:nvPr/>
        </p:nvSpPr>
        <p:spPr>
          <a:xfrm>
            <a:off x="-6096" y="6513052"/>
            <a:ext cx="2574231" cy="338554"/>
          </a:xfrm>
          <a:prstGeom prst="rect">
            <a:avLst/>
          </a:prstGeom>
          <a:noFill/>
        </p:spPr>
        <p:txBody>
          <a:bodyPr wrap="none" rtlCol="0">
            <a:spAutoFit/>
          </a:bodyPr>
          <a:lstStyle/>
          <a:p>
            <a:r>
              <a:rPr lang="en-US" sz="1600" dirty="0" smtClean="0">
                <a:solidFill>
                  <a:schemeClr val="tx1">
                    <a:lumMod val="50000"/>
                    <a:lumOff val="50000"/>
                  </a:schemeClr>
                </a:solidFill>
              </a:rPr>
              <a:t>Shaffer | Chen et al., 2009</a:t>
            </a:r>
            <a:endParaRPr lang="en-US" sz="1600" dirty="0">
              <a:solidFill>
                <a:schemeClr val="tx1">
                  <a:lumMod val="50000"/>
                  <a:lumOff val="50000"/>
                </a:schemeClr>
              </a:solidFill>
            </a:endParaRPr>
          </a:p>
        </p:txBody>
      </p:sp>
      <p:graphicFrame>
        <p:nvGraphicFramePr>
          <p:cNvPr id="5" name="Diagram 4"/>
          <p:cNvGraphicFramePr/>
          <p:nvPr>
            <p:extLst/>
          </p:nvPr>
        </p:nvGraphicFramePr>
        <p:xfrm>
          <a:off x="914400" y="2618329"/>
          <a:ext cx="762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828800" y="3352800"/>
            <a:ext cx="19050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Vigilance for Threat</a:t>
            </a:r>
            <a:endParaRPr lang="en-US" dirty="0"/>
          </a:p>
        </p:txBody>
      </p:sp>
      <p:sp>
        <p:nvSpPr>
          <p:cNvPr id="7" name="Rounded Rectangle 6"/>
          <p:cNvSpPr/>
          <p:nvPr/>
        </p:nvSpPr>
        <p:spPr>
          <a:xfrm>
            <a:off x="1828800" y="5097518"/>
            <a:ext cx="19050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Daily Home Chaos</a:t>
            </a:r>
            <a:endParaRPr lang="en-US" dirty="0"/>
          </a:p>
        </p:txBody>
      </p:sp>
    </p:spTree>
    <p:extLst>
      <p:ext uri="{BB962C8B-B14F-4D97-AF65-F5344CB8AC3E}">
        <p14:creationId xmlns:p14="http://schemas.microsoft.com/office/powerpoint/2010/main" val="38852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54 healthy children </a:t>
            </a:r>
            <a:r>
              <a:rPr lang="en-US" dirty="0" smtClean="0">
                <a:sym typeface="Wingdings" panose="05000000000000000000" pitchFamily="2" charset="2"/>
              </a:rPr>
              <a:t> 50 included in analyses</a:t>
            </a:r>
          </a:p>
          <a:p>
            <a:r>
              <a:rPr lang="en-US" dirty="0" smtClean="0">
                <a:sym typeface="Wingdings" panose="05000000000000000000" pitchFamily="2" charset="2"/>
              </a:rPr>
              <a:t>IV: SES</a:t>
            </a:r>
          </a:p>
          <a:p>
            <a:pPr lvl="1"/>
            <a:r>
              <a:rPr lang="en-US" dirty="0" smtClean="0">
                <a:sym typeface="Wingdings" panose="05000000000000000000" pitchFamily="2" charset="2"/>
              </a:rPr>
              <a:t>Family savings </a:t>
            </a:r>
          </a:p>
          <a:p>
            <a:pPr lvl="1"/>
            <a:r>
              <a:rPr lang="en-US" dirty="0" smtClean="0">
                <a:sym typeface="Wingdings" panose="05000000000000000000" pitchFamily="2" charset="2"/>
              </a:rPr>
              <a:t>Home ownership</a:t>
            </a:r>
          </a:p>
          <a:p>
            <a:r>
              <a:rPr lang="en-US" dirty="0" smtClean="0">
                <a:sym typeface="Wingdings" panose="05000000000000000000" pitchFamily="2" charset="2"/>
              </a:rPr>
              <a:t>Mediators:</a:t>
            </a:r>
          </a:p>
          <a:p>
            <a:pPr lvl="1"/>
            <a:r>
              <a:rPr lang="en-US" dirty="0" smtClean="0">
                <a:sym typeface="Wingdings" panose="05000000000000000000" pitchFamily="2" charset="2"/>
              </a:rPr>
              <a:t>Children’s perception of threat – Cognitive Appraisal and Understanding of Social Events videos</a:t>
            </a:r>
          </a:p>
          <a:p>
            <a:pPr lvl="1"/>
            <a:r>
              <a:rPr lang="en-US" dirty="0" smtClean="0">
                <a:sym typeface="Wingdings" panose="05000000000000000000" pitchFamily="2" charset="2"/>
              </a:rPr>
              <a:t>Household chaos – Parent report on Confusion, Hubbub, and Order Scale</a:t>
            </a:r>
          </a:p>
          <a:p>
            <a:r>
              <a:rPr lang="en-US" dirty="0" smtClean="0">
                <a:sym typeface="Wingdings" panose="05000000000000000000" pitchFamily="2" charset="2"/>
              </a:rPr>
              <a:t>DV: Salivary cortisol – total cortisol output</a:t>
            </a:r>
          </a:p>
          <a:p>
            <a:endParaRPr lang="en-US" dirty="0"/>
          </a:p>
        </p:txBody>
      </p:sp>
      <p:sp>
        <p:nvSpPr>
          <p:cNvPr id="4" name="TextBox 3"/>
          <p:cNvSpPr txBox="1"/>
          <p:nvPr/>
        </p:nvSpPr>
        <p:spPr>
          <a:xfrm>
            <a:off x="-6096" y="6513052"/>
            <a:ext cx="2574231" cy="338554"/>
          </a:xfrm>
          <a:prstGeom prst="rect">
            <a:avLst/>
          </a:prstGeom>
          <a:noFill/>
        </p:spPr>
        <p:txBody>
          <a:bodyPr wrap="none" rtlCol="0">
            <a:spAutoFit/>
          </a:bodyPr>
          <a:lstStyle/>
          <a:p>
            <a:r>
              <a:rPr lang="en-US" sz="1600" dirty="0" smtClean="0">
                <a:solidFill>
                  <a:schemeClr val="tx1">
                    <a:lumMod val="50000"/>
                    <a:lumOff val="50000"/>
                  </a:schemeClr>
                </a:solidFill>
              </a:rPr>
              <a:t>Shaffer | Chen et al., 2009</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199175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447800" y="152399"/>
            <a:ext cx="7391400" cy="6811315"/>
          </a:xfrm>
          <a:prstGeom prst="rect">
            <a:avLst/>
          </a:prstGeom>
        </p:spPr>
      </p:pic>
      <p:sp>
        <p:nvSpPr>
          <p:cNvPr id="5" name="TextBox 4"/>
          <p:cNvSpPr txBox="1"/>
          <p:nvPr/>
        </p:nvSpPr>
        <p:spPr>
          <a:xfrm>
            <a:off x="152400" y="4953000"/>
            <a:ext cx="1682496" cy="584775"/>
          </a:xfrm>
          <a:prstGeom prst="rect">
            <a:avLst/>
          </a:prstGeom>
          <a:noFill/>
        </p:spPr>
        <p:txBody>
          <a:bodyPr wrap="square" rtlCol="0">
            <a:spAutoFit/>
          </a:bodyPr>
          <a:lstStyle/>
          <a:p>
            <a:r>
              <a:rPr lang="en-US" sz="1600" dirty="0" smtClean="0">
                <a:solidFill>
                  <a:schemeClr val="tx1">
                    <a:lumMod val="50000"/>
                    <a:lumOff val="50000"/>
                  </a:schemeClr>
                </a:solidFill>
              </a:rPr>
              <a:t>Shaffer | Chen et al., 2009</a:t>
            </a:r>
            <a:endParaRPr lang="en-US" sz="1600" dirty="0">
              <a:solidFill>
                <a:schemeClr val="tx1">
                  <a:lumMod val="50000"/>
                  <a:lumOff val="50000"/>
                </a:schemeClr>
              </a:solidFill>
            </a:endParaRPr>
          </a:p>
        </p:txBody>
      </p:sp>
      <p:sp>
        <p:nvSpPr>
          <p:cNvPr id="2" name="Title 1"/>
          <p:cNvSpPr>
            <a:spLocks noGrp="1"/>
          </p:cNvSpPr>
          <p:nvPr>
            <p:ph type="title"/>
          </p:nvPr>
        </p:nvSpPr>
        <p:spPr>
          <a:xfrm>
            <a:off x="6248400" y="2362200"/>
            <a:ext cx="2266950" cy="2073274"/>
          </a:xfrm>
        </p:spPr>
        <p:txBody>
          <a:bodyPr/>
          <a:lstStyle/>
          <a:p>
            <a:r>
              <a:rPr lang="en-US" dirty="0" smtClean="0"/>
              <a:t>SES and Cortisol</a:t>
            </a:r>
            <a:endParaRPr lang="en-US" dirty="0"/>
          </a:p>
        </p:txBody>
      </p:sp>
    </p:spTree>
    <p:extLst>
      <p:ext uri="{BB962C8B-B14F-4D97-AF65-F5344CB8AC3E}">
        <p14:creationId xmlns:p14="http://schemas.microsoft.com/office/powerpoint/2010/main" val="3545355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Maternal positive affect and infant EEG activity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08401"/>
            <a:ext cx="3048000" cy="5292267"/>
          </a:xfrm>
          <a:prstGeom prst="rect">
            <a:avLst/>
          </a:prstGeom>
        </p:spPr>
      </p:pic>
      <p:sp>
        <p:nvSpPr>
          <p:cNvPr id="7" name="Rectangle 6"/>
          <p:cNvSpPr/>
          <p:nvPr/>
        </p:nvSpPr>
        <p:spPr>
          <a:xfrm>
            <a:off x="723068" y="4800600"/>
            <a:ext cx="2667000" cy="3048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9220" y="3497400"/>
            <a:ext cx="2666999" cy="3126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0645" y="6096000"/>
            <a:ext cx="2691847" cy="314325"/>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489351"/>
            <a:ext cx="2830983" cy="5191154"/>
          </a:xfrm>
          <a:prstGeom prst="rect">
            <a:avLst/>
          </a:prstGeom>
        </p:spPr>
      </p:pic>
      <p:sp>
        <p:nvSpPr>
          <p:cNvPr id="11" name="Rectangle 10"/>
          <p:cNvSpPr/>
          <p:nvPr/>
        </p:nvSpPr>
        <p:spPr>
          <a:xfrm>
            <a:off x="4882590" y="6019800"/>
            <a:ext cx="2666999" cy="3126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82590" y="4724400"/>
            <a:ext cx="2666999" cy="3126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82591" y="3489600"/>
            <a:ext cx="2666999" cy="3126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886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SES and </a:t>
            </a:r>
            <a:r>
              <a:rPr lang="en-US" dirty="0" smtClean="0"/>
              <a:t>Cortisol Moderated by </a:t>
            </a:r>
            <a:r>
              <a:rPr lang="en-US" dirty="0"/>
              <a:t>Threat </a:t>
            </a:r>
            <a:r>
              <a:rPr lang="en-US" dirty="0" smtClean="0"/>
              <a:t>Interpretation and Chaos</a:t>
            </a:r>
            <a:endParaRPr lang="en-US" dirty="0"/>
          </a:p>
        </p:txBody>
      </p:sp>
      <p:graphicFrame>
        <p:nvGraphicFramePr>
          <p:cNvPr id="5" name="Diagram 4"/>
          <p:cNvGraphicFramePr/>
          <p:nvPr>
            <p:extLst/>
          </p:nvPr>
        </p:nvGraphicFramePr>
        <p:xfrm>
          <a:off x="914400" y="2667000"/>
          <a:ext cx="71628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3352800" y="4267200"/>
            <a:ext cx="2298296" cy="1310640"/>
            <a:chOff x="2432251" y="982980"/>
            <a:chExt cx="2298296" cy="1310640"/>
          </a:xfrm>
        </p:grpSpPr>
        <p:sp>
          <p:nvSpPr>
            <p:cNvPr id="7" name="Rounded Rectangle 6"/>
            <p:cNvSpPr/>
            <p:nvPr/>
          </p:nvSpPr>
          <p:spPr>
            <a:xfrm>
              <a:off x="2432251" y="982980"/>
              <a:ext cx="2298296" cy="1310640"/>
            </a:xfrm>
            <a:prstGeom prst="roundRect">
              <a:avLst/>
            </a:prstGeom>
          </p:spPr>
          <p:style>
            <a:lnRef idx="1">
              <a:schemeClr val="dk1"/>
            </a:lnRef>
            <a:fillRef idx="2">
              <a:schemeClr val="dk1"/>
            </a:fillRef>
            <a:effectRef idx="1">
              <a:schemeClr val="dk1"/>
            </a:effectRef>
            <a:fontRef idx="minor">
              <a:schemeClr val="dk1"/>
            </a:fontRef>
          </p:style>
        </p:sp>
        <p:sp>
          <p:nvSpPr>
            <p:cNvPr id="8" name="Rounded Rectangle 4"/>
            <p:cNvSpPr/>
            <p:nvPr/>
          </p:nvSpPr>
          <p:spPr>
            <a:xfrm>
              <a:off x="2496231" y="1046960"/>
              <a:ext cx="2170336" cy="1182680"/>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400" kern="1200" dirty="0" smtClean="0"/>
                <a:t>Threat </a:t>
              </a:r>
              <a:r>
                <a:rPr lang="en-US" sz="2400" dirty="0" smtClean="0"/>
                <a:t>Interpretation</a:t>
              </a:r>
              <a:endParaRPr lang="en-US" sz="2400" kern="1200" dirty="0"/>
            </a:p>
          </p:txBody>
        </p:sp>
      </p:grpSp>
      <p:sp>
        <p:nvSpPr>
          <p:cNvPr id="9" name="TextBox 8"/>
          <p:cNvSpPr txBox="1"/>
          <p:nvPr/>
        </p:nvSpPr>
        <p:spPr>
          <a:xfrm>
            <a:off x="-6096" y="6513052"/>
            <a:ext cx="2574231" cy="338554"/>
          </a:xfrm>
          <a:prstGeom prst="rect">
            <a:avLst/>
          </a:prstGeom>
          <a:noFill/>
        </p:spPr>
        <p:txBody>
          <a:bodyPr wrap="none" rtlCol="0">
            <a:spAutoFit/>
          </a:bodyPr>
          <a:lstStyle/>
          <a:p>
            <a:r>
              <a:rPr lang="en-US" sz="1600" dirty="0" smtClean="0">
                <a:solidFill>
                  <a:schemeClr val="tx1">
                    <a:lumMod val="50000"/>
                    <a:lumOff val="50000"/>
                  </a:schemeClr>
                </a:solidFill>
              </a:rPr>
              <a:t>Shaffer | Chen et al., 2009</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9730338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SES and </a:t>
            </a:r>
            <a:r>
              <a:rPr lang="en-US" dirty="0" smtClean="0"/>
              <a:t>Cortisol Moderated by Threat Interpretation</a:t>
            </a:r>
            <a:endParaRPr lang="en-US" dirty="0"/>
          </a:p>
        </p:txBody>
      </p:sp>
      <p:pic>
        <p:nvPicPr>
          <p:cNvPr id="4" name="Picture 3"/>
          <p:cNvPicPr>
            <a:picLocks noChangeAspect="1"/>
          </p:cNvPicPr>
          <p:nvPr/>
        </p:nvPicPr>
        <p:blipFill>
          <a:blip r:embed="rId3"/>
          <a:stretch>
            <a:fillRect/>
          </a:stretch>
        </p:blipFill>
        <p:spPr>
          <a:xfrm>
            <a:off x="152400" y="1636783"/>
            <a:ext cx="4572000" cy="3378266"/>
          </a:xfrm>
          <a:prstGeom prst="rect">
            <a:avLst/>
          </a:prstGeom>
        </p:spPr>
      </p:pic>
      <p:graphicFrame>
        <p:nvGraphicFramePr>
          <p:cNvPr id="5" name="Diagram 4"/>
          <p:cNvGraphicFramePr/>
          <p:nvPr>
            <p:extLst>
              <p:ext uri="{D42A27DB-BD31-4B8C-83A1-F6EECF244321}">
                <p14:modId xmlns:p14="http://schemas.microsoft.com/office/powerpoint/2010/main" val="3625847482"/>
              </p:ext>
            </p:extLst>
          </p:nvPr>
        </p:nvGraphicFramePr>
        <p:xfrm>
          <a:off x="4419600" y="8153400"/>
          <a:ext cx="3810000" cy="1487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6096" y="6513052"/>
            <a:ext cx="2574231" cy="338554"/>
          </a:xfrm>
          <a:prstGeom prst="rect">
            <a:avLst/>
          </a:prstGeom>
          <a:noFill/>
        </p:spPr>
        <p:txBody>
          <a:bodyPr wrap="none" rtlCol="0">
            <a:spAutoFit/>
          </a:bodyPr>
          <a:lstStyle/>
          <a:p>
            <a:r>
              <a:rPr lang="en-US" sz="1600" dirty="0" smtClean="0">
                <a:solidFill>
                  <a:schemeClr val="tx1">
                    <a:lumMod val="50000"/>
                    <a:lumOff val="50000"/>
                  </a:schemeClr>
                </a:solidFill>
              </a:rPr>
              <a:t>Shaffer | Chen et al., 2009</a:t>
            </a:r>
            <a:endParaRPr lang="en-US" sz="1600" dirty="0">
              <a:solidFill>
                <a:schemeClr val="tx1">
                  <a:lumMod val="50000"/>
                  <a:lumOff val="50000"/>
                </a:schemeClr>
              </a:solidFill>
            </a:endParaRPr>
          </a:p>
        </p:txBody>
      </p:sp>
      <p:pic>
        <p:nvPicPr>
          <p:cNvPr id="7" name="Picture 6"/>
          <p:cNvPicPr>
            <a:picLocks noChangeAspect="1"/>
          </p:cNvPicPr>
          <p:nvPr/>
        </p:nvPicPr>
        <p:blipFill>
          <a:blip r:embed="rId9"/>
          <a:stretch>
            <a:fillRect/>
          </a:stretch>
        </p:blipFill>
        <p:spPr>
          <a:xfrm>
            <a:off x="4584700" y="2498940"/>
            <a:ext cx="4419600" cy="2688321"/>
          </a:xfrm>
          <a:prstGeom prst="rect">
            <a:avLst/>
          </a:prstGeom>
        </p:spPr>
      </p:pic>
    </p:spTree>
    <p:extLst>
      <p:ext uri="{BB962C8B-B14F-4D97-AF65-F5344CB8AC3E}">
        <p14:creationId xmlns:p14="http://schemas.microsoft.com/office/powerpoint/2010/main" val="39944814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SES and </a:t>
            </a:r>
            <a:r>
              <a:rPr lang="en-US" dirty="0" smtClean="0"/>
              <a:t>Cortisol Moderated by Chaos</a:t>
            </a:r>
            <a:endParaRPr lang="en-US" dirty="0"/>
          </a:p>
        </p:txBody>
      </p:sp>
      <p:graphicFrame>
        <p:nvGraphicFramePr>
          <p:cNvPr id="5" name="Diagram 4"/>
          <p:cNvGraphicFramePr/>
          <p:nvPr>
            <p:extLst/>
          </p:nvPr>
        </p:nvGraphicFramePr>
        <p:xfrm>
          <a:off x="2209800" y="4038600"/>
          <a:ext cx="5867400" cy="2643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381000" y="1828799"/>
            <a:ext cx="4419600" cy="2688321"/>
          </a:xfrm>
          <a:prstGeom prst="rect">
            <a:avLst/>
          </a:prstGeom>
        </p:spPr>
      </p:pic>
      <p:sp>
        <p:nvSpPr>
          <p:cNvPr id="6" name="TextBox 5"/>
          <p:cNvSpPr txBox="1"/>
          <p:nvPr/>
        </p:nvSpPr>
        <p:spPr>
          <a:xfrm>
            <a:off x="-6096" y="6513052"/>
            <a:ext cx="2574231" cy="338554"/>
          </a:xfrm>
          <a:prstGeom prst="rect">
            <a:avLst/>
          </a:prstGeom>
          <a:noFill/>
        </p:spPr>
        <p:txBody>
          <a:bodyPr wrap="none" rtlCol="0">
            <a:spAutoFit/>
          </a:bodyPr>
          <a:lstStyle/>
          <a:p>
            <a:r>
              <a:rPr lang="en-US" sz="1600" dirty="0" smtClean="0">
                <a:solidFill>
                  <a:schemeClr val="tx1">
                    <a:lumMod val="50000"/>
                    <a:lumOff val="50000"/>
                  </a:schemeClr>
                </a:solidFill>
              </a:rPr>
              <a:t>Shaffer | Chen et al., 2009</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050828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Perceptions of threat as a </a:t>
            </a:r>
            <a:r>
              <a:rPr lang="en-US" dirty="0" smtClean="0"/>
              <a:t>mediator</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‘Less </a:t>
            </a:r>
            <a:r>
              <a:rPr lang="en-US" dirty="0"/>
              <a:t>family savings was associated with greater child threat </a:t>
            </a:r>
            <a:r>
              <a:rPr lang="en-US" dirty="0" smtClean="0"/>
              <a:t>interpretations</a:t>
            </a:r>
            <a:r>
              <a:rPr lang="en-US" dirty="0"/>
              <a:t>, r(49) = –.47, p &lt; .01. </a:t>
            </a:r>
            <a:endParaRPr lang="en-US" dirty="0" smtClean="0"/>
          </a:p>
          <a:p>
            <a:r>
              <a:rPr lang="en-US" dirty="0" smtClean="0"/>
              <a:t>Similarly</a:t>
            </a:r>
            <a:r>
              <a:rPr lang="en-US" dirty="0"/>
              <a:t>, children living </a:t>
            </a:r>
            <a:r>
              <a:rPr lang="en-US" dirty="0" smtClean="0"/>
              <a:t>in </a:t>
            </a:r>
            <a:r>
              <a:rPr lang="en-US" dirty="0"/>
              <a:t>rented homes made greater threat interpretations, t(47) = </a:t>
            </a:r>
            <a:r>
              <a:rPr lang="en-US" dirty="0" smtClean="0"/>
              <a:t>2.88</a:t>
            </a:r>
            <a:r>
              <a:rPr lang="en-US" dirty="0"/>
              <a:t>, p &lt; .01 (see Fig. 2). </a:t>
            </a:r>
            <a:endParaRPr lang="en-US" dirty="0" smtClean="0"/>
          </a:p>
          <a:p>
            <a:r>
              <a:rPr lang="en-US" dirty="0" smtClean="0"/>
              <a:t>In </a:t>
            </a:r>
            <a:r>
              <a:rPr lang="en-US" dirty="0"/>
              <a:t>turn, greater threat interpretations </a:t>
            </a:r>
            <a:r>
              <a:rPr lang="en-US" dirty="0" smtClean="0"/>
              <a:t>predicted </a:t>
            </a:r>
            <a:r>
              <a:rPr lang="en-US" dirty="0"/>
              <a:t>larger increases in cortisol AUC over time (b = </a:t>
            </a:r>
            <a:r>
              <a:rPr lang="en-US" dirty="0" smtClean="0"/>
              <a:t>0.3698</a:t>
            </a:r>
            <a:r>
              <a:rPr lang="en-US" dirty="0"/>
              <a:t>, SE = 0.1853, p = .05</a:t>
            </a:r>
            <a:r>
              <a:rPr lang="en-US" dirty="0" smtClean="0"/>
              <a:t>).’</a:t>
            </a:r>
            <a:endParaRPr lang="en-US" dirty="0"/>
          </a:p>
        </p:txBody>
      </p:sp>
      <p:sp>
        <p:nvSpPr>
          <p:cNvPr id="4" name="Content Placeholder 3"/>
          <p:cNvSpPr>
            <a:spLocks noGrp="1"/>
          </p:cNvSpPr>
          <p:nvPr>
            <p:ph sz="half" idx="2"/>
          </p:nvPr>
        </p:nvSpPr>
        <p:spPr/>
        <p:txBody>
          <a:bodyPr>
            <a:normAutofit fontScale="85000" lnSpcReduction="20000"/>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738" y="1512277"/>
            <a:ext cx="3286125"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90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 and Cortisol Interactions </a:t>
            </a:r>
            <a:endParaRPr lang="en-US" dirty="0"/>
          </a:p>
        </p:txBody>
      </p:sp>
      <p:graphicFrame>
        <p:nvGraphicFramePr>
          <p:cNvPr id="4" name="Diagram 3"/>
          <p:cNvGraphicFramePr/>
          <p:nvPr>
            <p:extLst/>
          </p:nvPr>
        </p:nvGraphicFramePr>
        <p:xfrm>
          <a:off x="762000" y="2057400"/>
          <a:ext cx="762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3581400" y="2612666"/>
            <a:ext cx="19050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Girls &gt; Boys</a:t>
            </a:r>
            <a:endParaRPr lang="en-US" dirty="0"/>
          </a:p>
        </p:txBody>
      </p:sp>
      <p:sp>
        <p:nvSpPr>
          <p:cNvPr id="6" name="Rounded Rectangle 5"/>
          <p:cNvSpPr/>
          <p:nvPr/>
        </p:nvSpPr>
        <p:spPr>
          <a:xfrm>
            <a:off x="3584448" y="4620671"/>
            <a:ext cx="19050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Post-Puberty &gt; Pre-Puberty</a:t>
            </a:r>
            <a:endParaRPr lang="en-US" dirty="0"/>
          </a:p>
        </p:txBody>
      </p:sp>
      <p:sp>
        <p:nvSpPr>
          <p:cNvPr id="7" name="TextBox 6"/>
          <p:cNvSpPr txBox="1"/>
          <p:nvPr/>
        </p:nvSpPr>
        <p:spPr>
          <a:xfrm>
            <a:off x="-6096" y="6513052"/>
            <a:ext cx="2574231" cy="338554"/>
          </a:xfrm>
          <a:prstGeom prst="rect">
            <a:avLst/>
          </a:prstGeom>
          <a:noFill/>
        </p:spPr>
        <p:txBody>
          <a:bodyPr wrap="none" rtlCol="0">
            <a:spAutoFit/>
          </a:bodyPr>
          <a:lstStyle/>
          <a:p>
            <a:r>
              <a:rPr lang="en-US" sz="1600" dirty="0" smtClean="0">
                <a:solidFill>
                  <a:schemeClr val="tx1">
                    <a:lumMod val="50000"/>
                    <a:lumOff val="50000"/>
                  </a:schemeClr>
                </a:solidFill>
              </a:rPr>
              <a:t>Shaffer | Chen et al., 2009</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189850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Limitations</a:t>
            </a:r>
            <a:endParaRPr lang="en-US" dirty="0"/>
          </a:p>
        </p:txBody>
      </p:sp>
      <p:sp>
        <p:nvSpPr>
          <p:cNvPr id="3" name="Content Placeholder 2"/>
          <p:cNvSpPr>
            <a:spLocks noGrp="1"/>
          </p:cNvSpPr>
          <p:nvPr>
            <p:ph idx="1"/>
          </p:nvPr>
        </p:nvSpPr>
        <p:spPr/>
        <p:txBody>
          <a:bodyPr/>
          <a:lstStyle/>
          <a:p>
            <a:r>
              <a:rPr lang="en-US" dirty="0" smtClean="0"/>
              <a:t>Ethnic composition &amp; setting</a:t>
            </a:r>
          </a:p>
          <a:p>
            <a:r>
              <a:rPr lang="en-US" dirty="0" smtClean="0"/>
              <a:t>Attrition: those lost &lt; family savings </a:t>
            </a:r>
          </a:p>
          <a:p>
            <a:r>
              <a:rPr lang="en-US" dirty="0" smtClean="0"/>
              <a:t>Parent rating of chaos</a:t>
            </a:r>
          </a:p>
          <a:p>
            <a:r>
              <a:rPr lang="en-US" dirty="0" smtClean="0"/>
              <a:t>SES did not relate to cortisol </a:t>
            </a:r>
            <a:r>
              <a:rPr lang="en-US" i="1" dirty="0" smtClean="0"/>
              <a:t>pattern</a:t>
            </a:r>
            <a:r>
              <a:rPr lang="en-US" dirty="0" smtClean="0"/>
              <a:t>, only cortisol </a:t>
            </a:r>
            <a:r>
              <a:rPr lang="en-US" i="1" dirty="0" smtClean="0"/>
              <a:t>amount</a:t>
            </a:r>
            <a:endParaRPr lang="en-US" dirty="0"/>
          </a:p>
        </p:txBody>
      </p:sp>
      <p:sp>
        <p:nvSpPr>
          <p:cNvPr id="4" name="Rounded Rectangle 3"/>
          <p:cNvSpPr/>
          <p:nvPr/>
        </p:nvSpPr>
        <p:spPr>
          <a:xfrm>
            <a:off x="457200" y="4724400"/>
            <a:ext cx="8001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Your recommendations for:</a:t>
            </a:r>
          </a:p>
          <a:p>
            <a:pPr algn="ctr"/>
            <a:r>
              <a:rPr lang="en-US" sz="3200" b="1" dirty="0" smtClean="0"/>
              <a:t>Interventions?</a:t>
            </a:r>
          </a:p>
          <a:p>
            <a:pPr algn="ctr"/>
            <a:r>
              <a:rPr lang="en-US" sz="3200" b="1" dirty="0" smtClean="0"/>
              <a:t>Future Research?</a:t>
            </a:r>
            <a:endParaRPr lang="en-US" sz="3200" b="1" dirty="0"/>
          </a:p>
        </p:txBody>
      </p:sp>
      <p:sp>
        <p:nvSpPr>
          <p:cNvPr id="5" name="TextBox 4"/>
          <p:cNvSpPr txBox="1"/>
          <p:nvPr/>
        </p:nvSpPr>
        <p:spPr>
          <a:xfrm>
            <a:off x="-6096" y="6513052"/>
            <a:ext cx="2574231" cy="338554"/>
          </a:xfrm>
          <a:prstGeom prst="rect">
            <a:avLst/>
          </a:prstGeom>
          <a:noFill/>
        </p:spPr>
        <p:txBody>
          <a:bodyPr wrap="none" rtlCol="0">
            <a:spAutoFit/>
          </a:bodyPr>
          <a:lstStyle/>
          <a:p>
            <a:r>
              <a:rPr lang="en-US" sz="1600" dirty="0" smtClean="0">
                <a:solidFill>
                  <a:schemeClr val="tx1">
                    <a:lumMod val="50000"/>
                    <a:lumOff val="50000"/>
                  </a:schemeClr>
                </a:solidFill>
              </a:rPr>
              <a:t>Shaffer | Chen et al., 2009</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499304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Maternal positive affect and infant EEG activity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498" y="1448759"/>
            <a:ext cx="3067465" cy="54187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408176"/>
            <a:ext cx="2922460" cy="5449824"/>
          </a:xfrm>
          <a:prstGeom prst="rect">
            <a:avLst/>
          </a:prstGeom>
        </p:spPr>
      </p:pic>
      <p:sp>
        <p:nvSpPr>
          <p:cNvPr id="7" name="Rectangle 6"/>
          <p:cNvSpPr/>
          <p:nvPr/>
        </p:nvSpPr>
        <p:spPr>
          <a:xfrm>
            <a:off x="739220" y="3497400"/>
            <a:ext cx="2666999" cy="3126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9218" y="6172200"/>
            <a:ext cx="2666999" cy="3126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9219" y="4793662"/>
            <a:ext cx="2666999" cy="3126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99779" y="6213078"/>
            <a:ext cx="2666999" cy="3126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80729" y="4907100"/>
            <a:ext cx="2666999" cy="3126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730" y="3581400"/>
            <a:ext cx="2666999" cy="312600"/>
          </a:xfrm>
          <a:prstGeom prst="rect">
            <a:avLst/>
          </a:prstGeom>
          <a:solidFill>
            <a:srgbClr val="2398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231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a:t>
            </a:r>
            <a:endParaRPr lang="en-US" dirty="0"/>
          </a:p>
        </p:txBody>
      </p:sp>
      <p:sp>
        <p:nvSpPr>
          <p:cNvPr id="3" name="Content Placeholder 2"/>
          <p:cNvSpPr>
            <a:spLocks noGrp="1"/>
          </p:cNvSpPr>
          <p:nvPr>
            <p:ph idx="1"/>
          </p:nvPr>
        </p:nvSpPr>
        <p:spPr/>
        <p:txBody>
          <a:bodyPr/>
          <a:lstStyle/>
          <a:p>
            <a:r>
              <a:rPr lang="en-US" dirty="0" smtClean="0"/>
              <a:t>Normative variation in parenting quality </a:t>
            </a:r>
            <a:r>
              <a:rPr lang="en-US" i="1" dirty="0" smtClean="0"/>
              <a:t>may</a:t>
            </a:r>
            <a:r>
              <a:rPr lang="en-US" dirty="0" smtClean="0"/>
              <a:t> contribute to brain development….</a:t>
            </a:r>
          </a:p>
          <a:p>
            <a:r>
              <a:rPr lang="en-US" dirty="0" smtClean="0"/>
              <a:t>Implications if true?</a:t>
            </a:r>
          </a:p>
          <a:p>
            <a:r>
              <a:rPr lang="en-US" dirty="0" err="1" smtClean="0"/>
              <a:t>Parenting</a:t>
            </a:r>
            <a:r>
              <a:rPr lang="en-US" dirty="0" err="1" smtClean="0">
                <a:sym typeface="Wingdings" panose="05000000000000000000" pitchFamily="2" charset="2"/>
              </a:rPr>
              <a:t>brainbehavioral</a:t>
            </a:r>
            <a:r>
              <a:rPr lang="en-US" dirty="0" smtClean="0">
                <a:sym typeface="Wingdings" panose="05000000000000000000" pitchFamily="2" charset="2"/>
              </a:rPr>
              <a:t> functioning…</a:t>
            </a:r>
            <a:endParaRPr lang="en-US" dirty="0"/>
          </a:p>
        </p:txBody>
      </p:sp>
    </p:spTree>
    <p:extLst>
      <p:ext uri="{BB962C8B-B14F-4D97-AF65-F5344CB8AC3E}">
        <p14:creationId xmlns:p14="http://schemas.microsoft.com/office/powerpoint/2010/main" val="2868741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ltLang="en-US" smtClean="0"/>
          </a:p>
        </p:txBody>
      </p:sp>
      <p:sp>
        <p:nvSpPr>
          <p:cNvPr id="40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fld id="{A8ADEC1E-BD02-4D68-A666-69395B0B5AAB}" type="slidenum">
              <a:rPr lang="en-US" altLang="en-US" sz="1400" smtClean="0"/>
              <a:pPr>
                <a:spcBef>
                  <a:spcPct val="0"/>
                </a:spcBef>
                <a:buClrTx/>
                <a:buSzTx/>
                <a:buFontTx/>
                <a:buNone/>
              </a:pPr>
              <a:t>7</a:t>
            </a:fld>
            <a:endParaRPr lang="en-US" altLang="en-US" sz="1400" smtClean="0"/>
          </a:p>
        </p:txBody>
      </p:sp>
      <p:pic>
        <p:nvPicPr>
          <p:cNvPr id="410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 r="2138" b="71250"/>
          <a:stretch/>
        </p:blipFill>
        <p:spPr>
          <a:xfrm>
            <a:off x="-1" y="381000"/>
            <a:ext cx="9172161" cy="1828800"/>
          </a:xfrm>
          <a:noFill/>
        </p:spPr>
      </p:pic>
      <p:pic>
        <p:nvPicPr>
          <p:cNvPr id="2" name="Picture 1"/>
          <p:cNvPicPr>
            <a:picLocks noChangeAspect="1"/>
          </p:cNvPicPr>
          <p:nvPr/>
        </p:nvPicPr>
        <p:blipFill>
          <a:blip r:embed="rId4"/>
          <a:stretch>
            <a:fillRect/>
          </a:stretch>
        </p:blipFill>
        <p:spPr>
          <a:xfrm>
            <a:off x="598350" y="2286000"/>
            <a:ext cx="7634904" cy="4572000"/>
          </a:xfrm>
          <a:prstGeom prst="rect">
            <a:avLst/>
          </a:prstGeom>
        </p:spPr>
      </p:pic>
    </p:spTree>
    <p:extLst>
      <p:ext uri="{BB962C8B-B14F-4D97-AF65-F5344CB8AC3E}">
        <p14:creationId xmlns:p14="http://schemas.microsoft.com/office/powerpoint/2010/main" val="2032950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630"/>
          <a:stretch/>
        </p:blipFill>
        <p:spPr bwMode="auto">
          <a:xfrm>
            <a:off x="2362201" y="1524000"/>
            <a:ext cx="4958970" cy="4082837"/>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526676" y="5748618"/>
            <a:ext cx="8101853" cy="41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59" dirty="0" err="1"/>
              <a:t>Espel</a:t>
            </a:r>
            <a:r>
              <a:rPr lang="en-US" altLang="en-US" sz="1059" dirty="0"/>
              <a:t> EV, Glynn LM, Sandman CA, Davis EP (2014</a:t>
            </a:r>
            <a:r>
              <a:rPr lang="en-US" altLang="en-US" sz="1059" dirty="0" smtClean="0"/>
              <a:t>). </a:t>
            </a:r>
            <a:r>
              <a:rPr lang="en-US" altLang="en-US" sz="1059" dirty="0" err="1"/>
              <a:t>PLoS</a:t>
            </a:r>
            <a:r>
              <a:rPr lang="en-US" altLang="en-US" sz="1059" dirty="0"/>
              <a:t> ONE 9(11): e113758. doi:10.1371/journal.pone.0113758</a:t>
            </a:r>
          </a:p>
          <a:p>
            <a:pPr eaLnBrk="1" hangingPunct="1"/>
            <a:r>
              <a:rPr lang="en-US" altLang="en-US" sz="1059" dirty="0">
                <a:hlinkClick r:id="rId3"/>
              </a:rPr>
              <a:t>http://127.0.0.1:8081/plosone/article?id=info:doi/10.1371/journal.pone.0113758</a:t>
            </a:r>
            <a:endParaRPr lang="en-US" altLang="en-US" sz="1059"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176" y="6342530"/>
            <a:ext cx="2140324" cy="45944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Autofit/>
          </a:bodyPr>
          <a:lstStyle/>
          <a:p>
            <a:r>
              <a:rPr lang="en-US" altLang="en-US" sz="3600" dirty="0"/>
              <a:t>Longer Gestation among </a:t>
            </a:r>
            <a:r>
              <a:rPr lang="en-US" altLang="en-US" sz="3600" dirty="0" smtClean="0"/>
              <a:t>Full Terms </a:t>
            </a:r>
            <a:r>
              <a:rPr lang="en-US" altLang="en-US" sz="3600" dirty="0" smtClean="0">
                <a:sym typeface="Wingdings" panose="05000000000000000000" pitchFamily="2" charset="2"/>
              </a:rPr>
              <a:t> Higher</a:t>
            </a:r>
            <a:r>
              <a:rPr lang="en-US" altLang="en-US" sz="3600" dirty="0" smtClean="0"/>
              <a:t> Cognitive/Motor functioning</a:t>
            </a:r>
            <a:endParaRPr lang="en-US" sz="3600" dirty="0"/>
          </a:p>
        </p:txBody>
      </p:sp>
    </p:spTree>
    <p:extLst>
      <p:ext uri="{BB962C8B-B14F-4D97-AF65-F5344CB8AC3E}">
        <p14:creationId xmlns:p14="http://schemas.microsoft.com/office/powerpoint/2010/main" val="2795003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normAutofit fontScale="90000"/>
          </a:bodyPr>
          <a:lstStyle/>
          <a:p>
            <a:pPr algn="ctr"/>
            <a:r>
              <a:rPr lang="en-US" sz="4000" dirty="0"/>
              <a:t>Intellectual Ability and Cortical </a:t>
            </a:r>
            <a:r>
              <a:rPr lang="en-US" sz="4000" dirty="0" smtClean="0"/>
              <a:t>Development (</a:t>
            </a:r>
            <a:r>
              <a:rPr lang="en-US" sz="4000" dirty="0"/>
              <a:t>Shaw et al., </a:t>
            </a:r>
            <a:r>
              <a:rPr lang="en-US" sz="4000" dirty="0" smtClean="0"/>
              <a:t>2006)</a:t>
            </a:r>
            <a:endParaRPr lang="en-US" sz="4000" dirty="0"/>
          </a:p>
        </p:txBody>
      </p:sp>
      <p:sp>
        <p:nvSpPr>
          <p:cNvPr id="215043" name="Rectangle 3"/>
          <p:cNvSpPr>
            <a:spLocks noGrp="1" noChangeArrowheads="1"/>
          </p:cNvSpPr>
          <p:nvPr>
            <p:ph idx="1"/>
          </p:nvPr>
        </p:nvSpPr>
        <p:spPr>
          <a:xfrm>
            <a:off x="457200" y="1646237"/>
            <a:ext cx="8229600" cy="4526280"/>
          </a:xfrm>
          <a:prstGeom prst="rect">
            <a:avLst/>
          </a:prstGeom>
        </p:spPr>
        <p:txBody>
          <a:bodyPr/>
          <a:lstStyle/>
          <a:p>
            <a:r>
              <a:rPr lang="en-US" dirty="0"/>
              <a:t>Cortical Thickness</a:t>
            </a:r>
          </a:p>
          <a:p>
            <a:pPr lvl="1"/>
            <a:r>
              <a:rPr lang="en-US" dirty="0"/>
              <a:t>Index of </a:t>
            </a:r>
          </a:p>
          <a:p>
            <a:pPr lvl="2"/>
            <a:r>
              <a:rPr lang="en-US" dirty="0"/>
              <a:t>neuronal density</a:t>
            </a:r>
          </a:p>
          <a:p>
            <a:pPr lvl="2"/>
            <a:r>
              <a:rPr lang="en-US" dirty="0"/>
              <a:t>synaptic connections</a:t>
            </a:r>
          </a:p>
          <a:p>
            <a:pPr lvl="2"/>
            <a:r>
              <a:rPr lang="en-US" dirty="0" err="1" smtClean="0"/>
              <a:t>myelination</a:t>
            </a:r>
            <a:endParaRPr lang="en-US" dirty="0"/>
          </a:p>
          <a:p>
            <a:pPr lvl="2">
              <a:buFont typeface="Wingdings" pitchFamily="2" charset="2"/>
              <a:buNone/>
            </a:pPr>
            <a:endParaRPr lang="en-US" dirty="0"/>
          </a:p>
          <a:p>
            <a:r>
              <a:rPr lang="en-US" dirty="0"/>
              <a:t>Regional differences in rates of </a:t>
            </a:r>
            <a:endParaRPr lang="en-US" dirty="0" smtClean="0"/>
          </a:p>
          <a:p>
            <a:pPr>
              <a:buNone/>
            </a:pPr>
            <a:r>
              <a:rPr lang="en-US" dirty="0" smtClean="0"/>
              <a:t>thickening </a:t>
            </a:r>
            <a:r>
              <a:rPr lang="en-US" dirty="0"/>
              <a:t>and </a:t>
            </a:r>
            <a:r>
              <a:rPr lang="en-US" dirty="0" smtClean="0"/>
              <a:t>thinning </a:t>
            </a:r>
            <a:r>
              <a:rPr lang="en-US" dirty="0"/>
              <a:t>over </a:t>
            </a:r>
            <a:endParaRPr lang="en-US" dirty="0" smtClean="0"/>
          </a:p>
          <a:p>
            <a:pPr>
              <a:buNone/>
            </a:pPr>
            <a:r>
              <a:rPr lang="en-US" dirty="0" smtClean="0"/>
              <a:t>development</a:t>
            </a:r>
            <a:endParaRPr lang="en-US" dirty="0"/>
          </a:p>
        </p:txBody>
      </p:sp>
    </p:spTree>
    <p:extLst>
      <p:ext uri="{BB962C8B-B14F-4D97-AF65-F5344CB8AC3E}">
        <p14:creationId xmlns:p14="http://schemas.microsoft.com/office/powerpoint/2010/main" val="1328257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2960</TotalTime>
  <Words>2498</Words>
  <Application>Microsoft Office PowerPoint</Application>
  <PresentationFormat>On-screen Show (4:3)</PresentationFormat>
  <Paragraphs>351</Paragraphs>
  <Slides>45</Slides>
  <Notes>32</Notes>
  <HiddenSlides>24</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Corbel</vt:lpstr>
      <vt:lpstr>Times New Roman</vt:lpstr>
      <vt:lpstr>Wingdings</vt:lpstr>
      <vt:lpstr>Wingdings 2</vt:lpstr>
      <vt:lpstr>Wingdings 3</vt:lpstr>
      <vt:lpstr>Module</vt:lpstr>
      <vt:lpstr>Image</vt:lpstr>
      <vt:lpstr>Brain, body, and experience </vt:lpstr>
      <vt:lpstr>Parenting—&gt;brain?</vt:lpstr>
      <vt:lpstr>Maternal positive affect and infant EEG activity</vt:lpstr>
      <vt:lpstr>Maternal positive affect and infant EEG activity</vt:lpstr>
      <vt:lpstr>Maternal positive affect and infant EEG activity</vt:lpstr>
      <vt:lpstr>True?</vt:lpstr>
      <vt:lpstr>PowerPoint Presentation</vt:lpstr>
      <vt:lpstr>Longer Gestation among Full Terms  Higher Cognitive/Motor functioning</vt:lpstr>
      <vt:lpstr>Intellectual Ability and Cortical Development (Shaw et al., 2006)</vt:lpstr>
      <vt:lpstr>Longitudinal design..</vt:lpstr>
      <vt:lpstr>Associations of cortical thickness and IQ</vt:lpstr>
      <vt:lpstr>Interaction of IQ and age predict prefrontal cortical thickness growth trajectories </vt:lpstr>
      <vt:lpstr>IQ group and rate of change in cortical thickness with age</vt:lpstr>
      <vt:lpstr>“[I]ntelligence is related to dynamic properties of cortical maturation”</vt:lpstr>
      <vt:lpstr>Adaptiveness/function of prolonged phase of prefrontal gain for IQ?</vt:lpstr>
      <vt:lpstr>Cognitive ability changes and dynamics of cortical thickness (Burgaleta et al., 2014)</vt:lpstr>
      <vt:lpstr>Methods  (Burgaleta et al., 2014)</vt:lpstr>
      <vt:lpstr>Analysis (Burgaleta et al., 2014)</vt:lpstr>
      <vt:lpstr>ΔFSIQ associated with Δ CTh, but not Δ CSA</vt:lpstr>
      <vt:lpstr>ΔCorticalThickness over time</vt:lpstr>
      <vt:lpstr>Conclusions (Burgaleta et al., 2014)</vt:lpstr>
      <vt:lpstr>Discussion</vt:lpstr>
      <vt:lpstr>Questions</vt:lpstr>
      <vt:lpstr>Differential Regional Growth Rates – Adolescence (Casey et al. 2008)</vt:lpstr>
      <vt:lpstr>Differential Regional Growth Rates – Adolescence (Casey et al. 2008)</vt:lpstr>
      <vt:lpstr>Using neuroimaging to examine developmental changes in</vt:lpstr>
      <vt:lpstr>Individual differences and risk susceptibility</vt:lpstr>
      <vt:lpstr>Functional significance of developmental mismatch?</vt:lpstr>
      <vt:lpstr>Age- and Sex-Specific Structural Connectivity in DTI</vt:lpstr>
      <vt:lpstr>Reconceptualizing functional brain connectivity in autism from a developmental perspective</vt:lpstr>
      <vt:lpstr>Functional Connectivity =</vt:lpstr>
      <vt:lpstr>Autism and Connectivity</vt:lpstr>
      <vt:lpstr>Functional Connectivity and ASD</vt:lpstr>
      <vt:lpstr>Possible Issues and Roadblocks</vt:lpstr>
      <vt:lpstr>PowerPoint Presentation</vt:lpstr>
      <vt:lpstr>How low SES affects hormonal trajectories</vt:lpstr>
      <vt:lpstr>Background</vt:lpstr>
      <vt:lpstr>Methods</vt:lpstr>
      <vt:lpstr>SES and Cortisol</vt:lpstr>
      <vt:lpstr>SES and Cortisol Moderated by Threat Interpretation and Chaos</vt:lpstr>
      <vt:lpstr>SES and Cortisol Moderated by Threat Interpretation</vt:lpstr>
      <vt:lpstr>SES and Cortisol Moderated by Chaos</vt:lpstr>
      <vt:lpstr>Perceptions of threat as a mediator</vt:lpstr>
      <vt:lpstr>SES and Cortisol Interactions </vt:lpstr>
      <vt:lpstr>(Possible) Limitations</vt:lpstr>
    </vt:vector>
  </TitlesOfParts>
  <Company>University of Miami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hhenderson</dc:creator>
  <cp:lastModifiedBy>Daniel Messinger</cp:lastModifiedBy>
  <cp:revision>192</cp:revision>
  <cp:lastPrinted>2014-02-03T20:21:23Z</cp:lastPrinted>
  <dcterms:created xsi:type="dcterms:W3CDTF">2007-01-11T16:44:21Z</dcterms:created>
  <dcterms:modified xsi:type="dcterms:W3CDTF">2016-09-22T14:03:46Z</dcterms:modified>
</cp:coreProperties>
</file>