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theme/themeOverride1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5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54.xml" ContentType="application/vnd.openxmlformats-officedocument.presentationml.notesSlide+xml"/>
  <Override PartName="/ppt/theme/themeOverride25.xml" ContentType="application/vnd.openxmlformats-officedocument.themeOverride+xml"/>
  <Override PartName="/ppt/notesSlides/notesSlide55.xml" ContentType="application/vnd.openxmlformats-officedocument.presentationml.notesSlide+xml"/>
  <Override PartName="/ppt/theme/themeOverride26.xml" ContentType="application/vnd.openxmlformats-officedocument.themeOverride+xml"/>
  <Override PartName="/ppt/notesSlides/notesSlide56.xml" ContentType="application/vnd.openxmlformats-officedocument.presentationml.notesSlide+xml"/>
  <Override PartName="/ppt/theme/themeOverride27.xml" ContentType="application/vnd.openxmlformats-officedocument.themeOverride+xml"/>
  <Override PartName="/ppt/notesSlides/notesSlide57.xml" ContentType="application/vnd.openxmlformats-officedocument.presentationml.notesSlide+xml"/>
  <Override PartName="/ppt/theme/themeOverride28.xml" ContentType="application/vnd.openxmlformats-officedocument.themeOverride+xml"/>
  <Override PartName="/ppt/notesSlides/notesSlide58.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notesSlides/notesSlide59.xml" ContentType="application/vnd.openxmlformats-officedocument.presentationml.notesSlide+xml"/>
  <Override PartName="/ppt/theme/themeOverride32.xml" ContentType="application/vnd.openxmlformats-officedocument.themeOverride+xml"/>
  <Override PartName="/ppt/notesSlides/notesSlide60.xml" ContentType="application/vnd.openxmlformats-officedocument.presentationml.notesSlide+xml"/>
  <Override PartName="/ppt/theme/themeOverride33.xml" ContentType="application/vnd.openxmlformats-officedocument.themeOverride+xml"/>
  <Override PartName="/ppt/notesSlides/notesSlide61.xml" ContentType="application/vnd.openxmlformats-officedocument.presentationml.notesSlide+xml"/>
  <Override PartName="/ppt/theme/themeOverride34.xml" ContentType="application/vnd.openxmlformats-officedocument.themeOverride+xml"/>
  <Override PartName="/ppt/notesSlides/notesSlide62.xml" ContentType="application/vnd.openxmlformats-officedocument.presentationml.notesSlide+xml"/>
  <Override PartName="/ppt/theme/themeOverride35.xml" ContentType="application/vnd.openxmlformats-officedocument.themeOverride+xml"/>
  <Override PartName="/ppt/notesSlides/notesSlide63.xml" ContentType="application/vnd.openxmlformats-officedocument.presentationml.notesSlide+xml"/>
  <Override PartName="/ppt/theme/themeOverride36.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132"/>
  </p:notesMasterIdLst>
  <p:handoutMasterIdLst>
    <p:handoutMasterId r:id="rId133"/>
  </p:handoutMasterIdLst>
  <p:sldIdLst>
    <p:sldId id="256" r:id="rId2"/>
    <p:sldId id="542" r:id="rId3"/>
    <p:sldId id="543" r:id="rId4"/>
    <p:sldId id="544" r:id="rId5"/>
    <p:sldId id="545" r:id="rId6"/>
    <p:sldId id="546" r:id="rId7"/>
    <p:sldId id="550" r:id="rId8"/>
    <p:sldId id="506" r:id="rId9"/>
    <p:sldId id="507" r:id="rId10"/>
    <p:sldId id="547" r:id="rId11"/>
    <p:sldId id="548" r:id="rId12"/>
    <p:sldId id="549" r:id="rId13"/>
    <p:sldId id="441" r:id="rId14"/>
    <p:sldId id="442" r:id="rId15"/>
    <p:sldId id="443" r:id="rId16"/>
    <p:sldId id="444" r:id="rId17"/>
    <p:sldId id="445" r:id="rId18"/>
    <p:sldId id="446" r:id="rId19"/>
    <p:sldId id="447" r:id="rId20"/>
    <p:sldId id="508" r:id="rId21"/>
    <p:sldId id="448" r:id="rId22"/>
    <p:sldId id="449"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578" r:id="rId51"/>
    <p:sldId id="579" r:id="rId52"/>
    <p:sldId id="580" r:id="rId53"/>
    <p:sldId id="540" r:id="rId54"/>
    <p:sldId id="541" r:id="rId55"/>
    <p:sldId id="417" r:id="rId56"/>
    <p:sldId id="453" r:id="rId57"/>
    <p:sldId id="454" r:id="rId58"/>
    <p:sldId id="455" r:id="rId59"/>
    <p:sldId id="456" r:id="rId60"/>
    <p:sldId id="458" r:id="rId61"/>
    <p:sldId id="460" r:id="rId62"/>
    <p:sldId id="461" r:id="rId63"/>
    <p:sldId id="462" r:id="rId64"/>
    <p:sldId id="463" r:id="rId65"/>
    <p:sldId id="464" r:id="rId66"/>
    <p:sldId id="465" r:id="rId67"/>
    <p:sldId id="466" r:id="rId68"/>
    <p:sldId id="467" r:id="rId69"/>
    <p:sldId id="468" r:id="rId70"/>
    <p:sldId id="469" r:id="rId71"/>
    <p:sldId id="470" r:id="rId72"/>
    <p:sldId id="471" r:id="rId73"/>
    <p:sldId id="472" r:id="rId74"/>
    <p:sldId id="409" r:id="rId75"/>
    <p:sldId id="410" r:id="rId76"/>
    <p:sldId id="411" r:id="rId77"/>
    <p:sldId id="412" r:id="rId78"/>
    <p:sldId id="413" r:id="rId79"/>
    <p:sldId id="414" r:id="rId80"/>
    <p:sldId id="486" r:id="rId81"/>
    <p:sldId id="487" r:id="rId82"/>
    <p:sldId id="488" r:id="rId83"/>
    <p:sldId id="489" r:id="rId84"/>
    <p:sldId id="490" r:id="rId85"/>
    <p:sldId id="491" r:id="rId86"/>
    <p:sldId id="492" r:id="rId87"/>
    <p:sldId id="493" r:id="rId88"/>
    <p:sldId id="494" r:id="rId89"/>
    <p:sldId id="495" r:id="rId90"/>
    <p:sldId id="496" r:id="rId91"/>
    <p:sldId id="497" r:id="rId92"/>
    <p:sldId id="498" r:id="rId93"/>
    <p:sldId id="499" r:id="rId94"/>
    <p:sldId id="500" r:id="rId95"/>
    <p:sldId id="501" r:id="rId96"/>
    <p:sldId id="502" r:id="rId97"/>
    <p:sldId id="503" r:id="rId98"/>
    <p:sldId id="504" r:id="rId99"/>
    <p:sldId id="505" r:id="rId100"/>
    <p:sldId id="509" r:id="rId101"/>
    <p:sldId id="510" r:id="rId102"/>
    <p:sldId id="511" r:id="rId103"/>
    <p:sldId id="512" r:id="rId104"/>
    <p:sldId id="513" r:id="rId105"/>
    <p:sldId id="514" r:id="rId106"/>
    <p:sldId id="515" r:id="rId107"/>
    <p:sldId id="516" r:id="rId108"/>
    <p:sldId id="517" r:id="rId109"/>
    <p:sldId id="518" r:id="rId110"/>
    <p:sldId id="519" r:id="rId111"/>
    <p:sldId id="520" r:id="rId112"/>
    <p:sldId id="521" r:id="rId113"/>
    <p:sldId id="522" r:id="rId114"/>
    <p:sldId id="523" r:id="rId115"/>
    <p:sldId id="524" r:id="rId116"/>
    <p:sldId id="525" r:id="rId117"/>
    <p:sldId id="526" r:id="rId118"/>
    <p:sldId id="527" r:id="rId119"/>
    <p:sldId id="528" r:id="rId120"/>
    <p:sldId id="529" r:id="rId121"/>
    <p:sldId id="530" r:id="rId122"/>
    <p:sldId id="531" r:id="rId123"/>
    <p:sldId id="532" r:id="rId124"/>
    <p:sldId id="533" r:id="rId125"/>
    <p:sldId id="534" r:id="rId126"/>
    <p:sldId id="535" r:id="rId127"/>
    <p:sldId id="536" r:id="rId128"/>
    <p:sldId id="537" r:id="rId129"/>
    <p:sldId id="538" r:id="rId130"/>
    <p:sldId id="539" r:id="rId1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0114" autoAdjust="0"/>
  </p:normalViewPr>
  <p:slideViewPr>
    <p:cSldViewPr>
      <p:cViewPr varScale="1">
        <p:scale>
          <a:sx n="70" d="100"/>
          <a:sy n="70" d="100"/>
        </p:scale>
        <p:origin x="48" y="1325"/>
      </p:cViewPr>
      <p:guideLst>
        <p:guide orient="horz" pos="2160"/>
        <p:guide pos="2880"/>
      </p:guideLst>
    </p:cSldViewPr>
  </p:slideViewPr>
  <p:notesTextViewPr>
    <p:cViewPr>
      <p:scale>
        <a:sx n="3" d="2"/>
        <a:sy n="3" d="2"/>
      </p:scale>
      <p:origin x="0" y="0"/>
    </p:cViewPr>
  </p:notesTextViewPr>
  <p:sorterViewPr>
    <p:cViewPr varScale="1">
      <p:scale>
        <a:sx n="1" d="1"/>
        <a:sy n="1" d="1"/>
      </p:scale>
      <p:origin x="0" y="-1527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Mother Ethnicity</c:v>
                </c:pt>
              </c:strCache>
            </c:strRef>
          </c:tx>
          <c:cat>
            <c:strRef>
              <c:f>Sheet1!$A$2:$A$7</c:f>
              <c:strCache>
                <c:ptCount val="6"/>
                <c:pt idx="0">
                  <c:v>White</c:v>
                </c:pt>
                <c:pt idx="1">
                  <c:v>Hispanic</c:v>
                </c:pt>
                <c:pt idx="2">
                  <c:v>African American</c:v>
                </c:pt>
                <c:pt idx="3">
                  <c:v>Asian</c:v>
                </c:pt>
                <c:pt idx="4">
                  <c:v>Pacific Islander</c:v>
                </c:pt>
                <c:pt idx="5">
                  <c:v>other Non-white</c:v>
                </c:pt>
              </c:strCache>
            </c:strRef>
          </c:cat>
          <c:val>
            <c:numRef>
              <c:f>Sheet1!$B$2:$B$7</c:f>
              <c:numCache>
                <c:formatCode>0%</c:formatCode>
                <c:ptCount val="6"/>
                <c:pt idx="0">
                  <c:v>0.9</c:v>
                </c:pt>
                <c:pt idx="1">
                  <c:v>0.03</c:v>
                </c:pt>
                <c:pt idx="2">
                  <c:v>0.02</c:v>
                </c:pt>
                <c:pt idx="3">
                  <c:v>0.01</c:v>
                </c:pt>
                <c:pt idx="4">
                  <c:v>0.01</c:v>
                </c:pt>
                <c:pt idx="5">
                  <c:v>0.03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Income</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Less than $20,000</c:v>
                </c:pt>
                <c:pt idx="1">
                  <c:v>$20,000-40,000</c:v>
                </c:pt>
                <c:pt idx="2">
                  <c:v>$40,000-60,000</c:v>
                </c:pt>
                <c:pt idx="3">
                  <c:v>Over $60,0000</c:v>
                </c:pt>
              </c:strCache>
            </c:strRef>
          </c:cat>
          <c:val>
            <c:numRef>
              <c:f>Sheet1!$B$2:$B$5</c:f>
              <c:numCache>
                <c:formatCode>0%</c:formatCode>
                <c:ptCount val="4"/>
                <c:pt idx="0">
                  <c:v>0.08</c:v>
                </c:pt>
                <c:pt idx="1">
                  <c:v>0.17</c:v>
                </c:pt>
                <c:pt idx="2">
                  <c:v>0.26</c:v>
                </c:pt>
                <c:pt idx="3">
                  <c:v>0.49</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dPt>
          <c:dPt>
            <c:idx val="1"/>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c:spPr>
          </c:dPt>
          <c:dPt>
            <c:idx val="2"/>
            <c:bubble3D val="0"/>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12.6</c:v>
                </c:pt>
                <c:pt idx="1">
                  <c:v>44.4</c:v>
                </c:pt>
                <c:pt idx="2">
                  <c:v>43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5.5</c:v>
                </c:pt>
                <c:pt idx="1">
                  <c:v>46.6</c:v>
                </c:pt>
                <c:pt idx="2">
                  <c:v>47.9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7.3</c:v>
                </c:pt>
                <c:pt idx="1">
                  <c:v>33</c:v>
                </c:pt>
                <c:pt idx="2">
                  <c:v>59.7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3</c:v>
                </c:pt>
                <c:pt idx="1">
                  <c:v>30</c:v>
                </c:pt>
                <c:pt idx="2">
                  <c:v>66.8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6_2" csCatId="accent6" phldr="1"/>
      <dgm:spPr/>
    </dgm:pt>
    <dgm:pt modelId="{E4702616-0955-4146-B74E-2AE524374A4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No spanking</a:t>
          </a:r>
          <a:endParaRPr lang="en-US" dirty="0"/>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Low Frequency Spanking </a:t>
          </a:r>
          <a:endParaRPr lang="en-US" dirty="0"/>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dirty="0" smtClean="0"/>
            <a:t>High Frequency Spanking</a:t>
          </a:r>
          <a:endParaRPr lang="en-US" dirty="0"/>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t>
        <a:bodyPr/>
        <a:lstStyle/>
        <a:p>
          <a:endParaRPr lang="en-US"/>
        </a:p>
      </dgm:t>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t>
        <a:bodyPr/>
        <a:lstStyle/>
        <a:p>
          <a:endParaRPr lang="en-US"/>
        </a:p>
      </dgm:t>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t>
        <a:bodyPr/>
        <a:lstStyle/>
        <a:p>
          <a:endParaRPr lang="en-US"/>
        </a:p>
      </dgm:t>
    </dgm:pt>
  </dgm:ptLst>
  <dgm:cxnLst>
    <dgm:cxn modelId="{33F10478-224C-4D9A-AFA0-A2F5904B4BEB}" type="presOf" srcId="{E4702616-0955-4146-B74E-2AE524374A4D}" destId="{4600A97A-A40E-4D7F-A65D-E88E484BF45F}" srcOrd="0" destOrd="0" presId="urn:microsoft.com/office/officeart/2005/8/layout/hChevron3"/>
    <dgm:cxn modelId="{C30636B0-DE52-4369-88DB-B0BDB0F0C879}" srcId="{79652B80-6034-4B75-B0FD-87AB5BA06F17}" destId="{951B8A98-D17B-4826-B409-EDF1F3D38E8A}" srcOrd="2" destOrd="0" parTransId="{7EED436B-547F-440F-BF7C-DFD5A15F259B}" sibTransId="{00CA3D11-E4EA-468C-A958-A166DC16582F}"/>
    <dgm:cxn modelId="{4783C6DF-379B-4A9D-B6EE-CA68D1B8EDB7}" type="presOf" srcId="{4812ADA4-2048-4BD2-BECE-B33D91A2BB0A}" destId="{1DD9A034-127F-4891-87C5-A6512A137ECF}" srcOrd="0" destOrd="0" presId="urn:microsoft.com/office/officeart/2005/8/layout/hChevron3"/>
    <dgm:cxn modelId="{58921632-824F-4C65-B2E7-F894D90EDA03}" type="presOf" srcId="{79652B80-6034-4B75-B0FD-87AB5BA06F17}" destId="{B0635669-CECA-4F93-81F2-CD2CA18C4425}" srcOrd="0" destOrd="0" presId="urn:microsoft.com/office/officeart/2005/8/layout/hChevron3"/>
    <dgm:cxn modelId="{933D44B6-DCEF-4FA9-A78A-F99DED97954F}" type="presOf" srcId="{951B8A98-D17B-4826-B409-EDF1F3D38E8A}" destId="{617A90A5-910E-4E39-B6F6-03E53A1BBA29}"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48D3DEA2-19FA-49D4-9903-46A229972517}" srcId="{79652B80-6034-4B75-B0FD-87AB5BA06F17}" destId="{E4702616-0955-4146-B74E-2AE524374A4D}" srcOrd="0" destOrd="0" parTransId="{D3DF7C97-1F0F-40B6-B5E0-282CB0EAAEA0}" sibTransId="{CF9A1D50-BFB7-4529-A958-31FA2AF54037}"/>
    <dgm:cxn modelId="{9C3DFFBD-EF9D-4937-BA61-044B76133BF2}" type="presParOf" srcId="{B0635669-CECA-4F93-81F2-CD2CA18C4425}" destId="{4600A97A-A40E-4D7F-A65D-E88E484BF45F}" srcOrd="0" destOrd="0" presId="urn:microsoft.com/office/officeart/2005/8/layout/hChevron3"/>
    <dgm:cxn modelId="{525322C2-C9CC-45F5-A986-467156DCB9B0}" type="presParOf" srcId="{B0635669-CECA-4F93-81F2-CD2CA18C4425}" destId="{6A1AAE5F-8F94-4C37-9C59-38D7FB7283B4}" srcOrd="1" destOrd="0" presId="urn:microsoft.com/office/officeart/2005/8/layout/hChevron3"/>
    <dgm:cxn modelId="{2909AE8A-3B3E-47A2-9142-1FB374B88933}" type="presParOf" srcId="{B0635669-CECA-4F93-81F2-CD2CA18C4425}" destId="{1DD9A034-127F-4891-87C5-A6512A137ECF}" srcOrd="2" destOrd="0" presId="urn:microsoft.com/office/officeart/2005/8/layout/hChevron3"/>
    <dgm:cxn modelId="{FCA223B9-554D-46ED-B65B-D7252E5A3658}" type="presParOf" srcId="{B0635669-CECA-4F93-81F2-CD2CA18C4425}" destId="{A7271162-0680-4688-89D3-0AFA21933201}" srcOrd="3" destOrd="0" presId="urn:microsoft.com/office/officeart/2005/8/layout/hChevron3"/>
    <dgm:cxn modelId="{ACAD8914-5255-4DCD-9B79-C0D0C8EF6BFA}"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1_2" csCatId="accent1" phldr="1"/>
      <dgm:spPr/>
    </dgm:pt>
    <dgm:pt modelId="{E4702616-0955-4146-B74E-2AE524374A4D}">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0 times</a:t>
          </a:r>
          <a:endParaRPr lang="en-US" dirty="0"/>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u="sng" dirty="0" smtClean="0"/>
            <a:t>&lt;</a:t>
          </a:r>
          <a:r>
            <a:rPr lang="en-US" u="none" baseline="0" dirty="0" smtClean="0"/>
            <a:t> 1 time/week</a:t>
          </a:r>
          <a:endParaRPr lang="en-US" u="sng" dirty="0"/>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u="sng" dirty="0" smtClean="0"/>
            <a:t>&gt;</a:t>
          </a:r>
          <a:r>
            <a:rPr lang="en-US" u="none" dirty="0" smtClean="0"/>
            <a:t> 2 times/week</a:t>
          </a:r>
          <a:endParaRPr lang="en-US" u="sng" dirty="0"/>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t>
        <a:bodyPr/>
        <a:lstStyle/>
        <a:p>
          <a:endParaRPr lang="en-US"/>
        </a:p>
      </dgm:t>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t>
        <a:bodyPr/>
        <a:lstStyle/>
        <a:p>
          <a:endParaRPr lang="en-US"/>
        </a:p>
      </dgm:t>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t>
        <a:bodyPr/>
        <a:lstStyle/>
        <a:p>
          <a:endParaRPr lang="en-US"/>
        </a:p>
      </dgm:t>
    </dgm:pt>
  </dgm:ptLst>
  <dgm:cxnLst>
    <dgm:cxn modelId="{C9B8653F-4DCA-4F57-9951-893ED999800F}" type="presOf" srcId="{951B8A98-D17B-4826-B409-EDF1F3D38E8A}" destId="{617A90A5-910E-4E39-B6F6-03E53A1BBA29}" srcOrd="0" destOrd="0" presId="urn:microsoft.com/office/officeart/2005/8/layout/hChevron3"/>
    <dgm:cxn modelId="{DA554CE1-C569-449A-AA78-E2E545300182}" type="presOf" srcId="{79652B80-6034-4B75-B0FD-87AB5BA06F17}" destId="{B0635669-CECA-4F93-81F2-CD2CA18C4425}"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D4FB3D34-9F53-420A-9987-E3D8A63F897C}" type="presOf" srcId="{4812ADA4-2048-4BD2-BECE-B33D91A2BB0A}" destId="{1DD9A034-127F-4891-87C5-A6512A137ECF}" srcOrd="0" destOrd="0" presId="urn:microsoft.com/office/officeart/2005/8/layout/hChevron3"/>
    <dgm:cxn modelId="{C30636B0-DE52-4369-88DB-B0BDB0F0C879}" srcId="{79652B80-6034-4B75-B0FD-87AB5BA06F17}" destId="{951B8A98-D17B-4826-B409-EDF1F3D38E8A}" srcOrd="2" destOrd="0" parTransId="{7EED436B-547F-440F-BF7C-DFD5A15F259B}" sibTransId="{00CA3D11-E4EA-468C-A958-A166DC16582F}"/>
    <dgm:cxn modelId="{48D3DEA2-19FA-49D4-9903-46A229972517}" srcId="{79652B80-6034-4B75-B0FD-87AB5BA06F17}" destId="{E4702616-0955-4146-B74E-2AE524374A4D}" srcOrd="0" destOrd="0" parTransId="{D3DF7C97-1F0F-40B6-B5E0-282CB0EAAEA0}" sibTransId="{CF9A1D50-BFB7-4529-A958-31FA2AF54037}"/>
    <dgm:cxn modelId="{4B95C18D-034B-4F28-8A51-C62591068A47}" type="presOf" srcId="{E4702616-0955-4146-B74E-2AE524374A4D}" destId="{4600A97A-A40E-4D7F-A65D-E88E484BF45F}" srcOrd="0" destOrd="0" presId="urn:microsoft.com/office/officeart/2005/8/layout/hChevron3"/>
    <dgm:cxn modelId="{38B0833A-1685-4AE7-8645-C633EC29A979}" type="presParOf" srcId="{B0635669-CECA-4F93-81F2-CD2CA18C4425}" destId="{4600A97A-A40E-4D7F-A65D-E88E484BF45F}" srcOrd="0" destOrd="0" presId="urn:microsoft.com/office/officeart/2005/8/layout/hChevron3"/>
    <dgm:cxn modelId="{5BC5D51A-5FCA-4116-87B1-014AF7E9DF9F}" type="presParOf" srcId="{B0635669-CECA-4F93-81F2-CD2CA18C4425}" destId="{6A1AAE5F-8F94-4C37-9C59-38D7FB7283B4}" srcOrd="1" destOrd="0" presId="urn:microsoft.com/office/officeart/2005/8/layout/hChevron3"/>
    <dgm:cxn modelId="{EC1F9F6C-ECA4-49C5-882E-D444E89C5EDC}" type="presParOf" srcId="{B0635669-CECA-4F93-81F2-CD2CA18C4425}" destId="{1DD9A034-127F-4891-87C5-A6512A137ECF}" srcOrd="2" destOrd="0" presId="urn:microsoft.com/office/officeart/2005/8/layout/hChevron3"/>
    <dgm:cxn modelId="{CB1A40B1-2F2B-4ECA-B1E6-44D41154CAE1}" type="presParOf" srcId="{B0635669-CECA-4F93-81F2-CD2CA18C4425}" destId="{A7271162-0680-4688-89D3-0AFA21933201}" srcOrd="3" destOrd="0" presId="urn:microsoft.com/office/officeart/2005/8/layout/hChevron3"/>
    <dgm:cxn modelId="{4F6C2997-6618-4934-A3B8-04AF56A576A9}"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No spanking</a:t>
          </a:r>
          <a:endParaRPr lang="en-US" sz="1900" kern="1200" dirty="0"/>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6350" cap="rnd" cmpd="sng" algn="ctr">
          <a:solidFill>
            <a:schemeClr val="accent6">
              <a:shade val="95000"/>
              <a:satMod val="105000"/>
            </a:schemeClr>
          </a:solidFill>
          <a:prstDash val="solid"/>
        </a:ln>
        <a:effectLst>
          <a:outerShdw blurRad="45000" dist="25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Low Frequency Spanking </a:t>
          </a:r>
          <a:endParaRPr lang="en-US" sz="1900" kern="1200" dirty="0"/>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High Frequency Spanking</a:t>
          </a:r>
          <a:endParaRPr lang="en-US" sz="1900" kern="1200" dirty="0"/>
        </a:p>
      </dsp:txBody>
      <dsp:txXfrm>
        <a:off x="4219277" y="455109"/>
        <a:ext cx="1405533" cy="93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sz="2100" kern="1200" dirty="0" smtClean="0"/>
            <a:t>0 times</a:t>
          </a:r>
          <a:endParaRPr lang="en-US" sz="2100" kern="1200" dirty="0"/>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6350" cap="rnd" cmpd="sng" algn="ctr">
          <a:solidFill>
            <a:schemeClr val="accent1">
              <a:shade val="95000"/>
              <a:satMod val="105000"/>
            </a:schemeClr>
          </a:solidFill>
          <a:prstDash val="solid"/>
        </a:ln>
        <a:effectLst>
          <a:outerShdw blurRad="45000" dist="25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u="sng" kern="1200" dirty="0" smtClean="0"/>
            <a:t>&lt;</a:t>
          </a:r>
          <a:r>
            <a:rPr lang="en-US" sz="2100" u="none" kern="1200" baseline="0" dirty="0" smtClean="0"/>
            <a:t> 1 time/week</a:t>
          </a:r>
          <a:endParaRPr lang="en-US" sz="2100" u="sng" kern="1200" dirty="0"/>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u="sng" kern="1200" dirty="0" smtClean="0"/>
            <a:t>&gt;</a:t>
          </a:r>
          <a:r>
            <a:rPr lang="en-US" sz="2100" u="none" kern="1200" dirty="0" smtClean="0"/>
            <a:t> 2 times/week</a:t>
          </a:r>
          <a:endParaRPr lang="en-US" sz="2100" u="sng" kern="1200" dirty="0"/>
        </a:p>
      </dsp:txBody>
      <dsp:txXfrm>
        <a:off x="4219277" y="455109"/>
        <a:ext cx="1405533" cy="93702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E004AFB-4375-4440-BA8E-6B09AABD3678}" type="slidenum">
              <a:rPr lang="en-US" altLang="en-US" sz="1200" smtClean="0"/>
              <a:pPr/>
              <a:t>10</a:t>
            </a:fld>
            <a:endParaRPr lang="en-US" altLang="en-US" sz="1200"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46493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45785-EF5A-4BA6-BAB7-E64CC9CE2C00}" type="slidenum">
              <a:rPr lang="en-US"/>
              <a:pPr/>
              <a:t>119</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157226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u="none" dirty="0" smtClean="0">
                <a:latin typeface="Arial" panose="020B0604020202020204" pitchFamily="34" charset="0"/>
              </a:rPr>
              <a:t>17 Early Head Start program sites in 16 states (all had incomes at or below the federal poverty level) </a:t>
            </a:r>
          </a:p>
          <a:p>
            <a:pPr marL="171450" indent="-171450" eaLnBrk="1" hangingPunct="1">
              <a:buFontTx/>
              <a:buChar char="-"/>
            </a:pPr>
            <a:r>
              <a:rPr lang="en-US" altLang="en-US" u="none" dirty="0" smtClean="0">
                <a:latin typeface="Arial" panose="020B0604020202020204" pitchFamily="34" charset="0"/>
              </a:rPr>
              <a:t>Attrition: 25.2% of total sample</a:t>
            </a:r>
          </a:p>
          <a:p>
            <a:pPr marL="628650" lvl="1" indent="-171450" eaLnBrk="1" hangingPunct="1">
              <a:buFontTx/>
              <a:buChar char="-"/>
            </a:pPr>
            <a:r>
              <a:rPr lang="en-US" altLang="en-US" u="none" dirty="0" smtClean="0">
                <a:latin typeface="Arial" panose="020B0604020202020204" pitchFamily="34" charset="0"/>
              </a:rPr>
              <a:t>AA families more likely to drop out than any of</a:t>
            </a:r>
            <a:r>
              <a:rPr lang="en-US" altLang="en-US" u="none" baseline="0" dirty="0" smtClean="0">
                <a:latin typeface="Arial" panose="020B0604020202020204" pitchFamily="34" charset="0"/>
              </a:rPr>
              <a:t> the other ethnic groups, EA more likely to drop out than either MA group</a:t>
            </a:r>
          </a:p>
          <a:p>
            <a:pPr marL="628650" lvl="1" indent="-171450" eaLnBrk="1" hangingPunct="1">
              <a:buFontTx/>
              <a:buChar char="-"/>
            </a:pPr>
            <a:r>
              <a:rPr lang="en-US" altLang="en-US" u="none" baseline="0" dirty="0" smtClean="0">
                <a:latin typeface="Arial" panose="020B0604020202020204" pitchFamily="34" charset="0"/>
              </a:rPr>
              <a:t>Compared those who remained in the sample at both time points with those who dropped out (to determine whether attrition posed generalizability concern): Mothers who dropped out had lower scores on warmth and were younger than those who remained in the sample. “The evidence thus suggests that attrition was not a major problem” </a:t>
            </a:r>
            <a:r>
              <a:rPr lang="en-US" altLang="en-US" u="none" dirty="0" smtClean="0">
                <a:latin typeface="Arial" panose="020B0604020202020204"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u="none"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Mexican-American families were classified by the degree to which they were  acculturated, or adapted to mainstream U.S. culture, based on the language they used most and how many generations their families had been in the U.S.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lvl="0" rtl="0" fontAlgn="ctr"/>
            <a:r>
              <a:rPr lang="en-US" sz="1200" u="sng" kern="1200" dirty="0" smtClean="0">
                <a:solidFill>
                  <a:schemeClr val="tx1"/>
                </a:solidFill>
                <a:effectLst/>
                <a:latin typeface="Arial" charset="0"/>
                <a:ea typeface="+mn-ea"/>
                <a:cs typeface="+mn-cs"/>
              </a:rPr>
              <a:t>Constructs measured</a:t>
            </a:r>
          </a:p>
          <a:p>
            <a:pPr marL="171450" lvl="0" indent="-171450" rtl="0" fontAlgn="ctr">
              <a:buFont typeface="Arial"/>
              <a:buChar char="•"/>
            </a:pPr>
            <a:r>
              <a:rPr lang="en-US" sz="1200" b="1" kern="1200" dirty="0" smtClean="0">
                <a:solidFill>
                  <a:schemeClr val="tx1"/>
                </a:solidFill>
                <a:effectLst/>
                <a:latin typeface="Arial" charset="0"/>
                <a:ea typeface="+mn-ea"/>
                <a:cs typeface="+mn-cs"/>
              </a:rPr>
              <a:t>Maternal intrusiveness</a:t>
            </a:r>
            <a:r>
              <a:rPr lang="en-US" sz="1200" kern="120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degree to which the mother controlled the child’s play instead of allowing for the child’s preferences. </a:t>
            </a:r>
            <a:endParaRPr lang="en-US" sz="1200" kern="1200" dirty="0" smtClean="0">
              <a:solidFill>
                <a:schemeClr val="tx1"/>
              </a:solidFill>
              <a:effectLst/>
              <a:latin typeface="Arial" charset="0"/>
              <a:ea typeface="+mn-ea"/>
              <a:cs typeface="+mn-cs"/>
            </a:endParaRPr>
          </a:p>
          <a:p>
            <a:pPr marL="171450" lvl="0" indent="-171450" rtl="0" fontAlgn="ctr">
              <a:buFont typeface="Arial"/>
              <a:buChar char="•"/>
            </a:pPr>
            <a:r>
              <a:rPr lang="en-US" sz="1200" b="1" kern="1200" dirty="0" smtClean="0">
                <a:solidFill>
                  <a:schemeClr val="tx1"/>
                </a:solidFill>
                <a:effectLst/>
                <a:latin typeface="Arial" charset="0"/>
                <a:ea typeface="+mn-ea"/>
                <a:cs typeface="+mn-cs"/>
              </a:rPr>
              <a:t>Maternal warmth</a:t>
            </a:r>
            <a:r>
              <a:rPr lang="en-US" sz="1200" kern="1200" dirty="0" smtClean="0">
                <a:solidFill>
                  <a:schemeClr val="tx1"/>
                </a:solidFill>
                <a:effectLst/>
                <a:latin typeface="Arial" charset="0"/>
                <a:ea typeface="+mn-ea"/>
                <a:cs typeface="+mn-cs"/>
              </a:rPr>
              <a:t>: reflected the mother’s physical and verbal expressions of love, attentiveness, and respect or admiration for the child</a:t>
            </a:r>
          </a:p>
          <a:p>
            <a:pPr marL="171450" lvl="0" indent="-171450" rtl="0" fontAlgn="ctr">
              <a:buFont typeface="Arial"/>
              <a:buChar char="•"/>
            </a:pPr>
            <a:r>
              <a:rPr lang="en-US" sz="1200" b="1" kern="1200" dirty="0" smtClean="0">
                <a:solidFill>
                  <a:schemeClr val="tx1"/>
                </a:solidFill>
                <a:effectLst/>
                <a:latin typeface="Arial" charset="0"/>
                <a:ea typeface="+mn-ea"/>
                <a:cs typeface="+mn-cs"/>
              </a:rPr>
              <a:t>Child negativity toward mother</a:t>
            </a:r>
            <a:r>
              <a:rPr lang="en-US" sz="1200" kern="1200" dirty="0" smtClean="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smtClean="0">
                <a:solidFill>
                  <a:schemeClr val="tx1"/>
                </a:solidFill>
                <a:effectLst/>
                <a:latin typeface="Arial" charset="0"/>
                <a:ea typeface="+mn-ea"/>
                <a:cs typeface="+mn-cs"/>
              </a:rPr>
              <a:t>Child engagement of mother</a:t>
            </a:r>
            <a:r>
              <a:rPr lang="en-US" sz="1200" kern="1200" dirty="0" smtClean="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pPr marL="171450" lvl="0" indent="-171450" rtl="0" fontAlgn="ctr">
              <a:buFont typeface="Arial"/>
              <a:buChar char="•"/>
            </a:pPr>
            <a:r>
              <a:rPr lang="en-US" sz="1200" b="1" kern="1200" dirty="0" smtClean="0">
                <a:solidFill>
                  <a:schemeClr val="tx1"/>
                </a:solidFill>
                <a:effectLst/>
                <a:latin typeface="Arial" charset="0"/>
                <a:ea typeface="+mn-ea"/>
                <a:cs typeface="+mn-cs"/>
              </a:rPr>
              <a:t>Dyadic mutuality</a:t>
            </a:r>
            <a:r>
              <a:rPr lang="en-US" sz="1200" kern="1200" dirty="0" smtClean="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r>
              <a:rPr lang="en-US" sz="1200" kern="1200" dirty="0" smtClean="0">
                <a:solidFill>
                  <a:schemeClr val="tx1"/>
                </a:solidFill>
                <a:effectLst/>
                <a:latin typeface="Arial" charset="0"/>
                <a:ea typeface="+mn-ea"/>
                <a:cs typeface="+mn-cs"/>
              </a:rPr>
              <a:t>-- Also obtained a composite measure of maternal stress (to test possible explanations for primary findings)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indent="0" eaLnBrk="1" hangingPunct="1">
              <a:buFontTx/>
              <a:buNone/>
            </a:pPr>
            <a:endParaRPr lang="en-US" altLang="en-US" u="sng"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120</a:t>
            </a:fld>
            <a:endParaRPr lang="en-US" altLang="en-US" sz="1200">
              <a:solidFill>
                <a:srgbClr val="000000"/>
              </a:solidFill>
            </a:endParaRPr>
          </a:p>
        </p:txBody>
      </p:sp>
    </p:spTree>
    <p:extLst>
      <p:ext uri="{BB962C8B-B14F-4D97-AF65-F5344CB8AC3E}">
        <p14:creationId xmlns:p14="http://schemas.microsoft.com/office/powerpoint/2010/main" val="34392590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rtl="0" fontAlgn="ctr">
              <a:buFont typeface="Arial"/>
              <a:buNone/>
            </a:pPr>
            <a:r>
              <a:rPr lang="en-US" sz="1200" kern="1200" baseline="0" dirty="0" smtClean="0">
                <a:solidFill>
                  <a:schemeClr val="tx1"/>
                </a:solidFill>
                <a:effectLst/>
                <a:latin typeface="Arial" charset="0"/>
                <a:ea typeface="+mn-ea"/>
                <a:cs typeface="+mn-cs"/>
              </a:rPr>
              <a:t>EA mothers had more education, were older, and were more likely to be living with partner than were mothers in at least one of the other groups. </a:t>
            </a:r>
            <a:r>
              <a:rPr lang="en-US" sz="1200" i="1" kern="1200" baseline="0" dirty="0" smtClean="0">
                <a:solidFill>
                  <a:schemeClr val="tx1"/>
                </a:solidFill>
                <a:effectLst/>
                <a:latin typeface="Arial" charset="0"/>
                <a:ea typeface="+mn-ea"/>
                <a:cs typeface="+mn-cs"/>
              </a:rPr>
              <a:t>All analyses therefore controlled for maternal age, partner status, and education</a:t>
            </a:r>
            <a:r>
              <a:rPr lang="en-US" sz="1200" kern="1200" baseline="0" dirty="0" smtClean="0">
                <a:solidFill>
                  <a:schemeClr val="tx1"/>
                </a:solidFill>
                <a:effectLst/>
                <a:latin typeface="Arial" charset="0"/>
                <a:ea typeface="+mn-ea"/>
                <a:cs typeface="+mn-cs"/>
              </a:rPr>
              <a:t>. </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121</a:t>
            </a:fld>
            <a:endParaRPr lang="en-US" altLang="en-US" sz="1200">
              <a:solidFill>
                <a:srgbClr val="000000"/>
              </a:solidFill>
            </a:endParaRPr>
          </a:p>
        </p:txBody>
      </p:sp>
    </p:spTree>
    <p:extLst>
      <p:ext uri="{BB962C8B-B14F-4D97-AF65-F5344CB8AC3E}">
        <p14:creationId xmlns:p14="http://schemas.microsoft.com/office/powerpoint/2010/main" val="3700135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6070E-A27B-4749-8DD9-A98B578243FF}" type="slidenum">
              <a:rPr lang="en-US"/>
              <a:pPr/>
              <a:t>122</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2500431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123</a:t>
            </a:fld>
            <a:endParaRPr lang="en-US" altLang="en-US" sz="1200">
              <a:solidFill>
                <a:srgbClr val="000000"/>
              </a:solidFill>
            </a:endParaRPr>
          </a:p>
        </p:txBody>
      </p:sp>
    </p:spTree>
    <p:extLst>
      <p:ext uri="{BB962C8B-B14F-4D97-AF65-F5344CB8AC3E}">
        <p14:creationId xmlns:p14="http://schemas.microsoft.com/office/powerpoint/2010/main" val="13967322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08F09-0FE2-47CC-A976-7A60C0F45B85}" type="slidenum">
              <a:rPr lang="en-US"/>
              <a:pPr/>
              <a:t>124</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negativity at both low and high levels of warmth</a:t>
            </a:r>
          </a:p>
          <a:p>
            <a:r>
              <a:rPr lang="en-US" sz="1200" b="0" i="0" u="none" strike="noStrike" kern="1200" baseline="0" dirty="0" smtClean="0">
                <a:solidFill>
                  <a:schemeClr val="tx1"/>
                </a:solidFill>
                <a:latin typeface="Arial" charset="0"/>
                <a:ea typeface="+mn-ea"/>
                <a:cs typeface="+mn-cs"/>
              </a:rPr>
              <a:t>(blow-warmth group5.22, po.05; </a:t>
            </a:r>
            <a:r>
              <a:rPr lang="en-US" sz="1200" b="0" i="0" u="none" strike="noStrike" kern="1200" baseline="0" dirty="0" err="1" smtClean="0">
                <a:solidFill>
                  <a:schemeClr val="tx1"/>
                </a:solidFill>
                <a:latin typeface="Arial" charset="0"/>
                <a:ea typeface="+mn-ea"/>
                <a:cs typeface="+mn-cs"/>
              </a:rPr>
              <a:t>bhigh</a:t>
            </a:r>
            <a:r>
              <a:rPr lang="en-US" sz="1200" b="0" i="0" u="none" strike="noStrike" kern="1200" baseline="0" dirty="0" smtClean="0">
                <a:solidFill>
                  <a:schemeClr val="tx1"/>
                </a:solidFill>
                <a:latin typeface="Arial" charset="0"/>
                <a:ea typeface="+mn-ea"/>
                <a:cs typeface="+mn-cs"/>
              </a:rPr>
              <a:t>-warmth group5.17,</a:t>
            </a:r>
          </a:p>
          <a:p>
            <a:r>
              <a:rPr lang="en-US" sz="1200" b="0" i="0" u="none" strike="noStrike" kern="1200" baseline="0" dirty="0" smtClean="0">
                <a:solidFill>
                  <a:schemeClr val="tx1"/>
                </a:solidFill>
                <a:latin typeface="Arial" charset="0"/>
                <a:ea typeface="+mn-ea"/>
                <a:cs typeface="+mn-cs"/>
              </a:rPr>
              <a:t>p5.01). However, in African American families, a</a:t>
            </a:r>
          </a:p>
          <a:p>
            <a:r>
              <a:rPr lang="en-US" sz="1200" b="0" i="0" u="none" strike="noStrike" kern="1200" baseline="0" dirty="0" smtClean="0">
                <a:solidFill>
                  <a:schemeClr val="tx1"/>
                </a:solidFill>
                <a:latin typeface="Arial" charset="0"/>
                <a:ea typeface="+mn-ea"/>
                <a:cs typeface="+mn-cs"/>
              </a:rPr>
              <a:t>moderating impact of warmth was evident. At low</a:t>
            </a:r>
          </a:p>
          <a:p>
            <a:r>
              <a:rPr lang="en-US" sz="1200" b="0" i="0" u="none" strike="noStrike" kern="1200" baseline="0" dirty="0" smtClean="0">
                <a:solidFill>
                  <a:schemeClr val="tx1"/>
                </a:solidFill>
                <a:latin typeface="Arial" charset="0"/>
                <a:ea typeface="+mn-ea"/>
                <a:cs typeface="+mn-cs"/>
              </a:rPr>
              <a:t>levels of maternal warmth, intrusiveness predicted</a:t>
            </a:r>
          </a:p>
          <a:p>
            <a:r>
              <a:rPr lang="en-US" sz="1200" b="0" i="0" u="none" strike="noStrike" kern="1200" baseline="0" dirty="0" smtClean="0">
                <a:solidFill>
                  <a:schemeClr val="tx1"/>
                </a:solidFill>
                <a:latin typeface="Arial" charset="0"/>
                <a:ea typeface="+mn-ea"/>
                <a:cs typeface="+mn-cs"/>
              </a:rPr>
              <a:t>25-month child negativity (b5.19, po.05). At high</a:t>
            </a:r>
          </a:p>
          <a:p>
            <a:r>
              <a:rPr lang="en-US" sz="1200" b="0" i="0" u="none" strike="noStrike" kern="1200" baseline="0" dirty="0" smtClean="0">
                <a:solidFill>
                  <a:schemeClr val="tx1"/>
                </a:solidFill>
                <a:latin typeface="Arial" charset="0"/>
                <a:ea typeface="+mn-ea"/>
                <a:cs typeface="+mn-cs"/>
              </a:rPr>
              <a:t>levels, intrusiveness and child negativity were unrelated</a:t>
            </a:r>
          </a:p>
          <a:p>
            <a:r>
              <a:rPr lang="en-US" sz="1200" b="0" i="0" u="none" strike="noStrike" kern="1200" baseline="0" dirty="0" smtClean="0">
                <a:solidFill>
                  <a:schemeClr val="tx1"/>
                </a:solidFill>
                <a:latin typeface="Arial" charset="0"/>
                <a:ea typeface="+mn-ea"/>
                <a:cs typeface="+mn-cs"/>
              </a:rPr>
              <a:t>(b5.12, p5.20).</a:t>
            </a:r>
            <a:endParaRPr lang="en-US" dirty="0"/>
          </a:p>
        </p:txBody>
      </p:sp>
    </p:spTree>
    <p:extLst>
      <p:ext uri="{BB962C8B-B14F-4D97-AF65-F5344CB8AC3E}">
        <p14:creationId xmlns:p14="http://schemas.microsoft.com/office/powerpoint/2010/main" val="14145245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A680-8EB6-4251-8608-9B102E5CC1C0}" type="slidenum">
              <a:rPr lang="en-US"/>
              <a:pPr/>
              <a:t>125</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9211768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0D305-86D4-47C0-9CC5-63256F398BCC}" type="slidenum">
              <a:rPr lang="en-US"/>
              <a:pPr/>
              <a:t>126</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9879065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127</a:t>
            </a:fld>
            <a:endParaRPr lang="en-US" altLang="en-US" sz="1200">
              <a:solidFill>
                <a:srgbClr val="000000"/>
              </a:solidFill>
            </a:endParaRPr>
          </a:p>
        </p:txBody>
      </p:sp>
    </p:spTree>
    <p:extLst>
      <p:ext uri="{BB962C8B-B14F-4D97-AF65-F5344CB8AC3E}">
        <p14:creationId xmlns:p14="http://schemas.microsoft.com/office/powerpoint/2010/main" val="25923345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rtl="0" fontAlgn="ctr">
              <a:buNone/>
            </a:pPr>
            <a:r>
              <a:rPr lang="en-US" sz="1200" kern="1200" dirty="0" smtClean="0">
                <a:solidFill>
                  <a:schemeClr val="tx1"/>
                </a:solidFill>
                <a:effectLst/>
                <a:latin typeface="Arial" charset="0"/>
                <a:ea typeface="+mn-ea"/>
                <a:cs typeface="+mn-cs"/>
              </a:rPr>
              <a:t>Positive</a:t>
            </a:r>
            <a:r>
              <a:rPr lang="en-US" sz="1200" kern="1200" baseline="0" dirty="0" smtClean="0">
                <a:solidFill>
                  <a:schemeClr val="tx1"/>
                </a:solidFill>
                <a:effectLst/>
                <a:latin typeface="Arial" charset="0"/>
                <a:ea typeface="+mn-ea"/>
                <a:cs typeface="+mn-cs"/>
              </a:rPr>
              <a:t> correlation between intrusiveness and stress only for EA mothers, and a regression analysis indicated that the difference between EA and less acculturated MA mothers in this regard was significant. </a:t>
            </a:r>
          </a:p>
          <a:p>
            <a:pPr marL="0" indent="0" rtl="0" fontAlgn="ctr">
              <a:buNone/>
            </a:pPr>
            <a:endParaRPr lang="en-US" sz="1200" kern="1200" baseline="0" dirty="0" smtClean="0">
              <a:solidFill>
                <a:schemeClr val="tx1"/>
              </a:solidFill>
              <a:effectLst/>
              <a:latin typeface="Arial" charset="0"/>
              <a:ea typeface="+mn-ea"/>
              <a:cs typeface="+mn-cs"/>
            </a:endParaRPr>
          </a:p>
          <a:p>
            <a:pPr marL="0" indent="0" rtl="0" fontAlgn="ctr">
              <a:buNone/>
            </a:pPr>
            <a:r>
              <a:rPr lang="en-US" sz="1200" kern="1200" baseline="0" dirty="0" smtClean="0">
                <a:solidFill>
                  <a:schemeClr val="tx1"/>
                </a:solidFill>
                <a:effectLst/>
                <a:latin typeface="Arial" charset="0"/>
                <a:ea typeface="+mn-ea"/>
                <a:cs typeface="+mn-cs"/>
              </a:rPr>
              <a:t>Intrusiveness “deficit-tinged word” replaced by </a:t>
            </a:r>
            <a:r>
              <a:rPr lang="en-US" sz="1200" i="1" kern="1200" baseline="0" dirty="0" err="1" smtClean="0">
                <a:solidFill>
                  <a:schemeClr val="tx1"/>
                </a:solidFill>
                <a:effectLst/>
                <a:latin typeface="Arial" charset="0"/>
                <a:ea typeface="+mn-ea"/>
                <a:cs typeface="+mn-cs"/>
              </a:rPr>
              <a:t>directiveness</a:t>
            </a:r>
            <a:r>
              <a:rPr lang="en-US" sz="1200" i="1" kern="1200" baseline="0" dirty="0" smtClean="0">
                <a:solidFill>
                  <a:schemeClr val="tx1"/>
                </a:solidFill>
                <a:effectLst/>
                <a:latin typeface="Arial" charset="0"/>
                <a:ea typeface="+mn-ea"/>
                <a:cs typeface="+mn-cs"/>
              </a:rPr>
              <a:t> or anticipatory instruction</a:t>
            </a:r>
            <a:r>
              <a:rPr lang="en-US" sz="1200" i="0" kern="1200" baseline="0" dirty="0" smtClean="0">
                <a:solidFill>
                  <a:schemeClr val="tx1"/>
                </a:solidFill>
                <a:effectLst/>
                <a:latin typeface="Arial" charset="0"/>
                <a:ea typeface="+mn-ea"/>
                <a:cs typeface="+mn-cs"/>
              </a:rPr>
              <a:t> (more neutral terms that might better represent the behavior in question and that might be free from the perspective of US mainstream or middle-class values)? </a:t>
            </a:r>
            <a:r>
              <a:rPr lang="en-US" sz="1200" i="1" kern="1200" baseline="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128</a:t>
            </a:fld>
            <a:endParaRPr lang="en-US" altLang="en-US" sz="1200">
              <a:solidFill>
                <a:srgbClr val="000000"/>
              </a:solidFill>
            </a:endParaRPr>
          </a:p>
        </p:txBody>
      </p:sp>
    </p:spTree>
    <p:extLst>
      <p:ext uri="{BB962C8B-B14F-4D97-AF65-F5344CB8AC3E}">
        <p14:creationId xmlns:p14="http://schemas.microsoft.com/office/powerpoint/2010/main" val="406856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0110B81-1C85-4214-A24C-3AA63AA8E0CC}" type="slidenum">
              <a:rPr lang="en-US" altLang="en-US" sz="1200" smtClean="0"/>
              <a:pPr/>
              <a:t>11</a:t>
            </a:fld>
            <a:endParaRPr lang="en-US" altLang="en-US" sz="1200" smtClean="0"/>
          </a:p>
        </p:txBody>
      </p:sp>
    </p:spTree>
    <p:extLst>
      <p:ext uri="{BB962C8B-B14F-4D97-AF65-F5344CB8AC3E}">
        <p14:creationId xmlns:p14="http://schemas.microsoft.com/office/powerpoint/2010/main" val="40686961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D9BC6-482D-49C1-9909-0D2A0ED7DFD7}" type="slidenum">
              <a:rPr lang="en-US"/>
              <a:pPr/>
              <a:t>129</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20115167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0CCE0-24E0-42B5-AA69-F97B3304330A}" type="slidenum">
              <a:rPr lang="en-US"/>
              <a:pPr/>
              <a:t>130</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652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DCCC471-F76E-4B7D-93AB-34B63457A49A}" type="slidenum">
              <a:rPr lang="en-US" altLang="en-US" sz="1200" smtClean="0"/>
              <a:pPr/>
              <a:t>12</a:t>
            </a:fld>
            <a:endParaRPr lang="en-US" altLang="en-US" sz="1200" smtClean="0"/>
          </a:p>
        </p:txBody>
      </p:sp>
    </p:spTree>
    <p:extLst>
      <p:ext uri="{BB962C8B-B14F-4D97-AF65-F5344CB8AC3E}">
        <p14:creationId xmlns:p14="http://schemas.microsoft.com/office/powerpoint/2010/main" val="209478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214564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15</a:t>
            </a:fld>
            <a:endParaRPr lang="en-US"/>
          </a:p>
        </p:txBody>
      </p:sp>
    </p:spTree>
    <p:extLst>
      <p:ext uri="{BB962C8B-B14F-4D97-AF65-F5344CB8AC3E}">
        <p14:creationId xmlns:p14="http://schemas.microsoft.com/office/powerpoint/2010/main" val="2834406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17</a:t>
            </a:fld>
            <a:endParaRPr lang="en-US"/>
          </a:p>
        </p:txBody>
      </p:sp>
    </p:spTree>
    <p:extLst>
      <p:ext uri="{BB962C8B-B14F-4D97-AF65-F5344CB8AC3E}">
        <p14:creationId xmlns:p14="http://schemas.microsoft.com/office/powerpoint/2010/main" val="46461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139669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19</a:t>
            </a:fld>
            <a:endParaRPr lang="en-US"/>
          </a:p>
        </p:txBody>
      </p:sp>
    </p:spTree>
    <p:extLst>
      <p:ext uri="{BB962C8B-B14F-4D97-AF65-F5344CB8AC3E}">
        <p14:creationId xmlns:p14="http://schemas.microsoft.com/office/powerpoint/2010/main" val="336551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2FA440F-2BF3-4423-ADBF-8D266A5368BE}" type="slidenum">
              <a:rPr lang="en-US" altLang="en-US" sz="1200" smtClean="0"/>
              <a:pPr/>
              <a:t>20</a:t>
            </a:fld>
            <a:endParaRPr lang="en-US" altLang="en-US" sz="1200" smtClean="0"/>
          </a:p>
        </p:txBody>
      </p:sp>
    </p:spTree>
    <p:extLst>
      <p:ext uri="{BB962C8B-B14F-4D97-AF65-F5344CB8AC3E}">
        <p14:creationId xmlns:p14="http://schemas.microsoft.com/office/powerpoint/2010/main" val="163096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21</a:t>
            </a:fld>
            <a:endParaRPr lang="en-US"/>
          </a:p>
        </p:txBody>
      </p:sp>
    </p:spTree>
    <p:extLst>
      <p:ext uri="{BB962C8B-B14F-4D97-AF65-F5344CB8AC3E}">
        <p14:creationId xmlns:p14="http://schemas.microsoft.com/office/powerpoint/2010/main" val="159750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E71F41B-D7EF-4A03-AC17-E3FC2B5D70ED}" type="slidenum">
              <a:rPr lang="en-US" altLang="en-US" sz="1200" smtClean="0">
                <a:ea typeface="MS PGothic" panose="020B0600070205080204" pitchFamily="34" charset="-128"/>
              </a:rPr>
              <a:pPr/>
              <a:t>2</a:t>
            </a:fld>
            <a:endParaRPr lang="en-US" altLang="en-US" sz="1200" smtClean="0">
              <a:ea typeface="MS PGothic" panose="020B0600070205080204" pitchFamily="34" charset="-128"/>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6170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22</a:t>
            </a:fld>
            <a:endParaRPr lang="en-US"/>
          </a:p>
        </p:txBody>
      </p:sp>
    </p:spTree>
    <p:extLst>
      <p:ext uri="{BB962C8B-B14F-4D97-AF65-F5344CB8AC3E}">
        <p14:creationId xmlns:p14="http://schemas.microsoft.com/office/powerpoint/2010/main" val="408219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C56151C-C5B8-4EDF-8DB4-EFEE5EB06F7D}" type="slidenum">
              <a:rPr lang="en-US" altLang="en-US" sz="1200" smtClean="0">
                <a:solidFill>
                  <a:srgbClr val="000000"/>
                </a:solidFill>
              </a:rPr>
              <a:pPr/>
              <a:t>23</a:t>
            </a:fld>
            <a:endParaRPr lang="en-US" altLang="en-US" sz="1200" smtClean="0">
              <a:solidFill>
                <a:srgbClr val="000000"/>
              </a:solidFill>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5629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21FFFE3E-F359-4C20-A6E6-4D4EC38DC14D}" type="slidenum">
              <a:rPr lang="en-US" altLang="en-US" sz="1200" smtClean="0">
                <a:solidFill>
                  <a:srgbClr val="000000"/>
                </a:solidFill>
              </a:rPr>
              <a:pPr/>
              <a:t>24</a:t>
            </a:fld>
            <a:endParaRPr lang="en-US" altLang="en-US" sz="1200" smtClean="0">
              <a:solidFill>
                <a:srgbClr val="000000"/>
              </a:solidFill>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4358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5D034E2-C9A3-4B06-8E3B-5A550A00A50F}" type="slidenum">
              <a:rPr lang="en-US" altLang="en-US" sz="1200" smtClean="0">
                <a:solidFill>
                  <a:srgbClr val="000000"/>
                </a:solidFill>
              </a:rPr>
              <a:pPr/>
              <a:t>25</a:t>
            </a:fld>
            <a:endParaRPr lang="en-US" altLang="en-US" sz="1200" smtClean="0">
              <a:solidFill>
                <a:srgbClr val="000000"/>
              </a:solidFill>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877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A9CA5782-70B4-4ACF-AE58-79AE1145A717}" type="slidenum">
              <a:rPr lang="en-US" altLang="en-US" sz="1200" smtClean="0">
                <a:solidFill>
                  <a:srgbClr val="000000"/>
                </a:solidFill>
              </a:rPr>
              <a:pPr/>
              <a:t>26</a:t>
            </a:fld>
            <a:endParaRPr lang="en-US" altLang="en-US" sz="1200" smtClean="0">
              <a:solidFill>
                <a:srgbClr val="000000"/>
              </a:solidFill>
            </a:endParaRPr>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1408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37C98D26-DF53-45FD-8606-78F3DF704EF7}" type="slidenum">
              <a:rPr lang="en-US" altLang="en-US" sz="1200" smtClean="0">
                <a:solidFill>
                  <a:srgbClr val="000000"/>
                </a:solidFill>
              </a:rPr>
              <a:pPr/>
              <a:t>27</a:t>
            </a:fld>
            <a:endParaRPr lang="en-US" altLang="en-US" sz="1200" smtClean="0">
              <a:solidFill>
                <a:srgbClr val="000000"/>
              </a:solidFill>
            </a:endParaRPr>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2406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C38181C-D525-463D-A2A2-C383D7EBFD30}" type="slidenum">
              <a:rPr lang="en-US" altLang="en-US" sz="1200" smtClean="0">
                <a:solidFill>
                  <a:srgbClr val="000000"/>
                </a:solidFill>
              </a:rPr>
              <a:pPr/>
              <a:t>28</a:t>
            </a:fld>
            <a:endParaRPr lang="en-US" altLang="en-US" sz="1200" smtClean="0">
              <a:solidFill>
                <a:srgbClr val="000000"/>
              </a:solidFill>
            </a:endParaRPr>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065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0E61DB5-C8A5-477F-8E51-E2227C5EE363}" type="slidenum">
              <a:rPr lang="en-US" altLang="en-US" sz="1200" smtClean="0">
                <a:solidFill>
                  <a:srgbClr val="000000"/>
                </a:solidFill>
              </a:rPr>
              <a:pPr/>
              <a:t>29</a:t>
            </a:fld>
            <a:endParaRPr lang="en-US" altLang="en-US" sz="1200" smtClean="0">
              <a:solidFill>
                <a:srgbClr val="000000"/>
              </a:solidFill>
            </a:endParaRPr>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54217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84B62650-7709-4856-A88E-F36710771E59}" type="slidenum">
              <a:rPr lang="en-US" altLang="en-US" sz="1200" smtClean="0">
                <a:solidFill>
                  <a:srgbClr val="000000"/>
                </a:solidFill>
              </a:rPr>
              <a:pPr/>
              <a:t>30</a:t>
            </a:fld>
            <a:endParaRPr lang="en-US" altLang="en-US" sz="1200" smtClean="0">
              <a:solidFill>
                <a:srgbClr val="000000"/>
              </a:solidFill>
            </a:endParaRPr>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7469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F3C2DF3-9646-4F65-910A-47BE72EFD8C3}" type="slidenum">
              <a:rPr lang="en-US" altLang="en-US" sz="1200" smtClean="0">
                <a:solidFill>
                  <a:srgbClr val="000000"/>
                </a:solidFill>
              </a:rPr>
              <a:pPr/>
              <a:t>31</a:t>
            </a:fld>
            <a:endParaRPr lang="en-US" altLang="en-US" sz="1200" smtClean="0">
              <a:solidFill>
                <a:srgbClr val="000000"/>
              </a:solidFill>
            </a:endParaRPr>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34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5109D93-FEB7-433F-8C89-9B03F1DC5C85}" type="slidenum">
              <a:rPr lang="en-US" altLang="en-US" sz="1200" smtClean="0">
                <a:ea typeface="MS PGothic" panose="020B0600070205080204" pitchFamily="34" charset="-128"/>
              </a:rPr>
              <a:pPr/>
              <a:t>3</a:t>
            </a:fld>
            <a:endParaRPr lang="en-US" altLang="en-US" sz="1200" smtClean="0">
              <a:ea typeface="MS PGothic" panose="020B0600070205080204" pitchFamily="34" charset="-128"/>
            </a:endParaRPr>
          </a:p>
        </p:txBody>
      </p:sp>
    </p:spTree>
    <p:extLst>
      <p:ext uri="{BB962C8B-B14F-4D97-AF65-F5344CB8AC3E}">
        <p14:creationId xmlns:p14="http://schemas.microsoft.com/office/powerpoint/2010/main" val="2753807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3549CB02-C421-4FA5-9E88-17A317C46062}" type="slidenum">
              <a:rPr lang="en-US" altLang="en-US" sz="1200" smtClean="0">
                <a:solidFill>
                  <a:srgbClr val="000000"/>
                </a:solidFill>
              </a:rPr>
              <a:pPr/>
              <a:t>32</a:t>
            </a:fld>
            <a:endParaRPr lang="en-US" altLang="en-US" sz="1200" smtClean="0">
              <a:solidFill>
                <a:srgbClr val="000000"/>
              </a:solidFill>
            </a:endParaRPr>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46064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86AFE83-DAAF-4BD0-A347-EAA3CE9330F1}" type="slidenum">
              <a:rPr lang="en-US" altLang="en-US" sz="1200" smtClean="0">
                <a:solidFill>
                  <a:srgbClr val="000000"/>
                </a:solidFill>
              </a:rPr>
              <a:pPr/>
              <a:t>33</a:t>
            </a:fld>
            <a:endParaRPr lang="en-US" altLang="en-US" sz="1200" smtClean="0">
              <a:solidFill>
                <a:srgbClr val="000000"/>
              </a:solidFill>
            </a:endParaRPr>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07604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19C9121-1C49-45CA-9983-334F0CA72A43}" type="slidenum">
              <a:rPr lang="en-US" altLang="en-US" sz="1200" smtClean="0">
                <a:solidFill>
                  <a:srgbClr val="000000"/>
                </a:solidFill>
              </a:rPr>
              <a:pPr/>
              <a:t>34</a:t>
            </a:fld>
            <a:endParaRPr lang="en-US" altLang="en-US" sz="1200" smtClean="0">
              <a:solidFill>
                <a:srgbClr val="000000"/>
              </a:solidFill>
            </a:endParaRPr>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693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006C6EC-2C56-4829-8137-A1EFDB3CE61A}" type="slidenum">
              <a:rPr lang="en-US" altLang="en-US" sz="1200" smtClean="0">
                <a:solidFill>
                  <a:srgbClr val="000000"/>
                </a:solidFill>
              </a:rPr>
              <a:pPr/>
              <a:t>35</a:t>
            </a:fld>
            <a:endParaRPr lang="en-US" altLang="en-US" sz="1200" smtClean="0">
              <a:solidFill>
                <a:srgbClr val="000000"/>
              </a:solidFill>
            </a:endParaRPr>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88141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D76A86AD-24B1-4023-8248-98C5FA2F6BF9}" type="slidenum">
              <a:rPr lang="en-US" altLang="en-US" sz="1200" smtClean="0">
                <a:solidFill>
                  <a:srgbClr val="000000"/>
                </a:solidFill>
              </a:rPr>
              <a:pPr/>
              <a:t>36</a:t>
            </a:fld>
            <a:endParaRPr lang="en-US" altLang="en-US" sz="1200" smtClean="0">
              <a:solidFill>
                <a:srgbClr val="000000"/>
              </a:solidFill>
            </a:endParaRPr>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1833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FEFD89C-1048-4DE7-AAF4-2614C7464203}" type="slidenum">
              <a:rPr lang="en-US" altLang="en-US" sz="1200" smtClean="0">
                <a:solidFill>
                  <a:srgbClr val="000000"/>
                </a:solidFill>
              </a:rPr>
              <a:pPr/>
              <a:t>37</a:t>
            </a:fld>
            <a:endParaRPr lang="en-US" altLang="en-US" sz="1200" smtClean="0">
              <a:solidFill>
                <a:srgbClr val="000000"/>
              </a:solidFill>
            </a:endParaRPr>
          </a:p>
        </p:txBody>
      </p:sp>
      <p:sp>
        <p:nvSpPr>
          <p:cNvPr id="158723" name="Rectangle 2"/>
          <p:cNvSpPr>
            <a:spLocks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3530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07AF780-8DB1-4F3F-9B72-85D281C4B227}" type="slidenum">
              <a:rPr lang="en-US" altLang="en-US" sz="1200" smtClean="0">
                <a:solidFill>
                  <a:srgbClr val="000000"/>
                </a:solidFill>
              </a:rPr>
              <a:pPr/>
              <a:t>38</a:t>
            </a:fld>
            <a:endParaRPr lang="en-US" altLang="en-US" sz="1200" smtClean="0">
              <a:solidFill>
                <a:srgbClr val="000000"/>
              </a:solidFill>
            </a:endParaRPr>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7212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endParaRPr lang="en-US" alt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B7497E5-5ACF-48C9-8D23-5AD35C4296F2}" type="slidenum">
              <a:rPr lang="en-US" altLang="en-US" sz="1200" smtClean="0">
                <a:solidFill>
                  <a:srgbClr val="000000"/>
                </a:solidFill>
              </a:rPr>
              <a:pPr/>
              <a:t>39</a:t>
            </a:fld>
            <a:endParaRPr lang="en-US" altLang="en-US" sz="1200" smtClean="0">
              <a:solidFill>
                <a:srgbClr val="000000"/>
              </a:solidFill>
            </a:endParaRPr>
          </a:p>
        </p:txBody>
      </p:sp>
    </p:spTree>
    <p:extLst>
      <p:ext uri="{BB962C8B-B14F-4D97-AF65-F5344CB8AC3E}">
        <p14:creationId xmlns:p14="http://schemas.microsoft.com/office/powerpoint/2010/main" val="1093090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defTabSz="930275" eaLnBrk="1" hangingPunct="1">
              <a:spcBef>
                <a:spcPct val="0"/>
              </a:spcBef>
              <a:buFontTx/>
              <a:buChar char="•"/>
            </a:pPr>
            <a:endParaRPr lang="en-US" alt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D212C27E-5C79-4B5C-A632-55F28C9E412C}" type="slidenum">
              <a:rPr lang="en-US" altLang="en-US" sz="1200" smtClean="0">
                <a:solidFill>
                  <a:srgbClr val="000000"/>
                </a:solidFill>
              </a:rPr>
              <a:pPr/>
              <a:t>40</a:t>
            </a:fld>
            <a:endParaRPr lang="en-US" altLang="en-US" sz="1200" smtClean="0">
              <a:solidFill>
                <a:srgbClr val="000000"/>
              </a:solidFill>
            </a:endParaRPr>
          </a:p>
        </p:txBody>
      </p:sp>
    </p:spTree>
    <p:extLst>
      <p:ext uri="{BB962C8B-B14F-4D97-AF65-F5344CB8AC3E}">
        <p14:creationId xmlns:p14="http://schemas.microsoft.com/office/powerpoint/2010/main" val="3201942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endParaRPr lang="en-US" alt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8F97587-C266-4100-8836-4ECC327695C7}" type="slidenum">
              <a:rPr lang="en-US" altLang="en-US" sz="1200" smtClean="0">
                <a:solidFill>
                  <a:srgbClr val="000000"/>
                </a:solidFill>
              </a:rPr>
              <a:pPr/>
              <a:t>41</a:t>
            </a:fld>
            <a:endParaRPr lang="en-US" altLang="en-US" sz="1200" smtClean="0">
              <a:solidFill>
                <a:srgbClr val="000000"/>
              </a:solidFill>
            </a:endParaRPr>
          </a:p>
        </p:txBody>
      </p:sp>
    </p:spTree>
    <p:extLst>
      <p:ext uri="{BB962C8B-B14F-4D97-AF65-F5344CB8AC3E}">
        <p14:creationId xmlns:p14="http://schemas.microsoft.com/office/powerpoint/2010/main" val="87072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ea typeface="MS PGothic"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D3EE938E-F94D-4A73-931C-A08C92780DF3}" type="slidenum">
              <a:rPr lang="en-US" altLang="en-US" sz="1200" smtClean="0">
                <a:ea typeface="MS PGothic" panose="020B0600070205080204" pitchFamily="34" charset="-128"/>
              </a:rPr>
              <a:pPr/>
              <a:t>4</a:t>
            </a:fld>
            <a:endParaRPr lang="en-US" altLang="en-US" sz="1200" smtClean="0">
              <a:ea typeface="MS PGothic" panose="020B0600070205080204" pitchFamily="34" charset="-128"/>
            </a:endParaRPr>
          </a:p>
        </p:txBody>
      </p:sp>
    </p:spTree>
    <p:extLst>
      <p:ext uri="{BB962C8B-B14F-4D97-AF65-F5344CB8AC3E}">
        <p14:creationId xmlns:p14="http://schemas.microsoft.com/office/powerpoint/2010/main" val="3289301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A4684A62-6304-4F0B-B67E-BA96C2A05BA0}" type="slidenum">
              <a:rPr lang="en-US" altLang="en-US" sz="1200" smtClean="0">
                <a:solidFill>
                  <a:srgbClr val="000000"/>
                </a:solidFill>
              </a:rPr>
              <a:pPr/>
              <a:t>42</a:t>
            </a:fld>
            <a:endParaRPr lang="en-US" altLang="en-US" sz="1200" smtClean="0">
              <a:solidFill>
                <a:srgbClr val="000000"/>
              </a:solidFill>
            </a:endParaRPr>
          </a:p>
        </p:txBody>
      </p:sp>
      <p:sp>
        <p:nvSpPr>
          <p:cNvPr id="168963" name="Rectangle 2"/>
          <p:cNvSpPr>
            <a:spLocks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8841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A08A3B9-F8F0-4115-B6A6-22C1FBDD9E17}" type="slidenum">
              <a:rPr lang="en-US" altLang="en-US" sz="1200" smtClean="0">
                <a:solidFill>
                  <a:srgbClr val="000000"/>
                </a:solidFill>
              </a:rPr>
              <a:pPr/>
              <a:t>43</a:t>
            </a:fld>
            <a:endParaRPr lang="en-US" altLang="en-US" sz="1200" smtClean="0">
              <a:solidFill>
                <a:srgbClr val="000000"/>
              </a:solidFill>
            </a:endParaRPr>
          </a:p>
        </p:txBody>
      </p:sp>
      <p:sp>
        <p:nvSpPr>
          <p:cNvPr id="171011" name="Rectangle 2"/>
          <p:cNvSpPr>
            <a:spLocks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867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081FA03-8555-42C0-9B46-D0E10AC665A7}" type="slidenum">
              <a:rPr lang="en-US" altLang="en-US" sz="1200" smtClean="0">
                <a:solidFill>
                  <a:srgbClr val="000000"/>
                </a:solidFill>
              </a:rPr>
              <a:pPr/>
              <a:t>44</a:t>
            </a:fld>
            <a:endParaRPr lang="en-US" altLang="en-US" sz="1200" smtClean="0">
              <a:solidFill>
                <a:srgbClr val="000000"/>
              </a:solidFill>
            </a:endParaRPr>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2673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78E77EA-6AF6-4BB2-9FE9-429C6FA1D99B}" type="slidenum">
              <a:rPr lang="en-US" altLang="en-US" sz="1200" smtClean="0">
                <a:solidFill>
                  <a:srgbClr val="000000"/>
                </a:solidFill>
              </a:rPr>
              <a:pPr/>
              <a:t>45</a:t>
            </a:fld>
            <a:endParaRPr lang="en-US" altLang="en-US" sz="1200" smtClean="0">
              <a:solidFill>
                <a:srgbClr val="000000"/>
              </a:solidFill>
            </a:endParaRPr>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0845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8971B272-14C3-42D4-B123-512CF2629183}" type="slidenum">
              <a:rPr lang="en-US" altLang="en-US" sz="1200" smtClean="0">
                <a:solidFill>
                  <a:srgbClr val="000000"/>
                </a:solidFill>
              </a:rPr>
              <a:pPr/>
              <a:t>46</a:t>
            </a:fld>
            <a:endParaRPr lang="en-US" altLang="en-US" sz="1200" smtClean="0">
              <a:solidFill>
                <a:srgbClr val="000000"/>
              </a:solidFill>
            </a:endParaRPr>
          </a:p>
        </p:txBody>
      </p:sp>
      <p:sp>
        <p:nvSpPr>
          <p:cNvPr id="177155" name="Rectangle 2"/>
          <p:cNvSpPr>
            <a:spLocks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9887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800E8CD-03A2-4459-855E-C405CEC13352}" type="slidenum">
              <a:rPr lang="en-US" altLang="en-US" sz="1200" smtClean="0">
                <a:solidFill>
                  <a:srgbClr val="000000"/>
                </a:solidFill>
              </a:rPr>
              <a:pPr/>
              <a:t>47</a:t>
            </a:fld>
            <a:endParaRPr lang="en-US" altLang="en-US" sz="1200" smtClean="0">
              <a:solidFill>
                <a:srgbClr val="000000"/>
              </a:solidFill>
            </a:endParaRPr>
          </a:p>
        </p:txBody>
      </p:sp>
      <p:sp>
        <p:nvSpPr>
          <p:cNvPr id="179203" name="Rectangle 2"/>
          <p:cNvSpPr>
            <a:spLocks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19179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CFFA733-CD4C-4162-8D99-75CB920971D7}" type="slidenum">
              <a:rPr lang="en-US" altLang="en-US" sz="1200" smtClean="0">
                <a:solidFill>
                  <a:srgbClr val="000000"/>
                </a:solidFill>
              </a:rPr>
              <a:pPr/>
              <a:t>48</a:t>
            </a:fld>
            <a:endParaRPr lang="en-US" altLang="en-US" sz="1200" smtClean="0">
              <a:solidFill>
                <a:srgbClr val="000000"/>
              </a:solidFill>
            </a:endParaRPr>
          </a:p>
        </p:txBody>
      </p:sp>
      <p:sp>
        <p:nvSpPr>
          <p:cNvPr id="181251" name="Rectangle 2"/>
          <p:cNvSpPr>
            <a:spLocks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4485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22C2F89-BB5B-40D3-BAC5-6AD8716A8B97}" type="slidenum">
              <a:rPr lang="en-US" altLang="en-US" sz="1200" smtClean="0">
                <a:solidFill>
                  <a:srgbClr val="000000"/>
                </a:solidFill>
              </a:rPr>
              <a:pPr/>
              <a:t>49</a:t>
            </a:fld>
            <a:endParaRPr lang="en-US" altLang="en-US" sz="1200" smtClean="0">
              <a:solidFill>
                <a:srgbClr val="000000"/>
              </a:solidFill>
            </a:endParaRPr>
          </a:p>
        </p:txBody>
      </p:sp>
      <p:sp>
        <p:nvSpPr>
          <p:cNvPr id="183299" name="Rectangle 2"/>
          <p:cNvSpPr>
            <a:spLocks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2482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C125C3D-CDE0-4FB7-9F2B-E4142B9C7C8E}" type="slidenum">
              <a:rPr lang="en-US" altLang="en-US" sz="1200" smtClean="0">
                <a:solidFill>
                  <a:srgbClr val="000000"/>
                </a:solidFill>
              </a:rPr>
              <a:pPr/>
              <a:t>50</a:t>
            </a:fld>
            <a:endParaRPr lang="en-US" altLang="en-US" sz="1200" smtClean="0">
              <a:solidFill>
                <a:srgbClr val="000000"/>
              </a:solidFill>
            </a:endParaRPr>
          </a:p>
        </p:txBody>
      </p:sp>
      <p:sp>
        <p:nvSpPr>
          <p:cNvPr id="185347" name="Rectangle 2"/>
          <p:cNvSpPr>
            <a:spLocks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0359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D0FC48C6-876A-40D9-9B8E-418040E2BB43}" type="slidenum">
              <a:rPr lang="en-US" altLang="en-US" sz="1200" smtClean="0">
                <a:solidFill>
                  <a:srgbClr val="000000"/>
                </a:solidFill>
              </a:rPr>
              <a:pPr/>
              <a:t>51</a:t>
            </a:fld>
            <a:endParaRPr lang="en-US" altLang="en-US" sz="1200" smtClean="0">
              <a:solidFill>
                <a:srgbClr val="000000"/>
              </a:solidFill>
            </a:endParaRPr>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3515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8EB197C-A8F8-4DC2-8755-67939B96DFCB}" type="slidenum">
              <a:rPr lang="en-US" altLang="en-US" sz="1200" smtClean="0">
                <a:ea typeface="MS PGothic" panose="020B0600070205080204" pitchFamily="34" charset="-128"/>
              </a:rPr>
              <a:pPr/>
              <a:t>5</a:t>
            </a:fld>
            <a:endParaRPr lang="en-US" altLang="en-US" sz="1200" smtClean="0">
              <a:ea typeface="MS PGothic" panose="020B0600070205080204" pitchFamily="34" charset="-128"/>
            </a:endParaRPr>
          </a:p>
        </p:txBody>
      </p:sp>
    </p:spTree>
    <p:extLst>
      <p:ext uri="{BB962C8B-B14F-4D97-AF65-F5344CB8AC3E}">
        <p14:creationId xmlns:p14="http://schemas.microsoft.com/office/powerpoint/2010/main" val="3543176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2ED849E-9F54-4B07-B259-B5A1B6D58CDC}" type="slidenum">
              <a:rPr lang="en-US" altLang="en-US" sz="1200" smtClean="0">
                <a:solidFill>
                  <a:srgbClr val="000000"/>
                </a:solidFill>
              </a:rPr>
              <a:pPr/>
              <a:t>52</a:t>
            </a:fld>
            <a:endParaRPr lang="en-US" altLang="en-US" sz="1200" smtClean="0">
              <a:solidFill>
                <a:srgbClr val="000000"/>
              </a:solidFill>
            </a:endParaRPr>
          </a:p>
        </p:txBody>
      </p:sp>
    </p:spTree>
    <p:extLst>
      <p:ext uri="{BB962C8B-B14F-4D97-AF65-F5344CB8AC3E}">
        <p14:creationId xmlns:p14="http://schemas.microsoft.com/office/powerpoint/2010/main" val="3996608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86BF166C-3478-4886-AAAE-5B33B640698E}" type="slidenum">
              <a:rPr lang="en-US" altLang="en-US" sz="1200" smtClean="0"/>
              <a:pPr/>
              <a:t>53</a:t>
            </a:fld>
            <a:endParaRPr lang="en-US" altLang="en-US" sz="1200"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400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C1F1A67-1FE4-4C2A-B9AC-8A6DA438416F}" type="slidenum">
              <a:rPr lang="en-US" altLang="en-US" sz="1200" smtClean="0"/>
              <a:pPr/>
              <a:t>54</a:t>
            </a:fld>
            <a:endParaRPr lang="en-US" altLang="en-US" sz="1200" smtClean="0"/>
          </a:p>
        </p:txBody>
      </p:sp>
    </p:spTree>
    <p:extLst>
      <p:ext uri="{BB962C8B-B14F-4D97-AF65-F5344CB8AC3E}">
        <p14:creationId xmlns:p14="http://schemas.microsoft.com/office/powerpoint/2010/main" val="3154592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Enduring effects: early relationship experiences</a:t>
            </a:r>
            <a:r>
              <a:rPr lang="en-US" baseline="0" dirty="0" smtClean="0"/>
              <a:t> organize early developmental adaptation AND continue to shape adjustment across development via mechanisms consolidated during early childhood</a:t>
            </a:r>
          </a:p>
          <a:p>
            <a:r>
              <a:rPr lang="en-US" baseline="0" dirty="0" smtClean="0"/>
              <a:t>Revisionist: early relationship experiences have direct effect on children’s early development but only indirectly associated with subsequent adaptation due to stability of adjustment over time.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56</a:t>
            </a:fld>
            <a:endParaRPr lang="en-US"/>
          </a:p>
        </p:txBody>
      </p:sp>
    </p:spTree>
    <p:extLst>
      <p:ext uri="{BB962C8B-B14F-4D97-AF65-F5344CB8AC3E}">
        <p14:creationId xmlns:p14="http://schemas.microsoft.com/office/powerpoint/2010/main" val="1773485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a:t>
            </a:r>
            <a:r>
              <a:rPr lang="en-US" baseline="0" dirty="0" smtClean="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1801454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a:t>
            </a:r>
            <a:r>
              <a:rPr lang="en-US" baseline="0" dirty="0" smtClean="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68</a:t>
            </a:fld>
            <a:endParaRPr lang="en-US"/>
          </a:p>
        </p:txBody>
      </p:sp>
    </p:spTree>
    <p:extLst>
      <p:ext uri="{BB962C8B-B14F-4D97-AF65-F5344CB8AC3E}">
        <p14:creationId xmlns:p14="http://schemas.microsoft.com/office/powerpoint/2010/main" val="2901586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a:t>
            </a:r>
            <a:r>
              <a:rPr lang="en-US" baseline="0" dirty="0" smtClean="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3359676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a:t>
            </a:r>
            <a:r>
              <a:rPr lang="en-US" baseline="0" dirty="0" smtClean="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3369344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a:t>
            </a:r>
            <a:r>
              <a:rPr lang="en-US" baseline="0" dirty="0" smtClean="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71</a:t>
            </a:fld>
            <a:endParaRPr lang="en-US"/>
          </a:p>
        </p:txBody>
      </p:sp>
    </p:spTree>
    <p:extLst>
      <p:ext uri="{BB962C8B-B14F-4D97-AF65-F5344CB8AC3E}">
        <p14:creationId xmlns:p14="http://schemas.microsoft.com/office/powerpoint/2010/main" val="7918119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Infant attachment has important implications for adult functioning – ppl who are relatively secure with respect to attachment are more likely than those who are insecure to experience satisfaction and to report high levels of commitment in their marital and dating relationships </a:t>
            </a:r>
          </a:p>
          <a:p>
            <a:endParaRPr lang="en-US" altLang="en-US" smtClean="0"/>
          </a:p>
          <a:p>
            <a:pPr marL="0" lvl="1" eaLnBrk="1" hangingPunct="1">
              <a:spcBef>
                <a:spcPct val="0"/>
              </a:spcBef>
            </a:pPr>
            <a:r>
              <a:rPr lang="en-US" altLang="en-US" smtClean="0"/>
              <a:t>But much of the past research has relied on self-reported attachment styles and assumes that adult attachment style is a function of variation in peoples developmental histories BUT THIS IS  LARGELY UNTESTED</a:t>
            </a:r>
          </a:p>
          <a:p>
            <a:pPr marL="0" lvl="1" eaLnBrk="1" hangingPunct="1">
              <a:spcBef>
                <a:spcPct val="0"/>
              </a:spcBef>
            </a:pPr>
            <a:endParaRPr lang="en-US" altLang="en-US" smtClean="0"/>
          </a:p>
          <a:p>
            <a:pPr marL="0" lvl="1" eaLnBrk="1" hangingPunct="1">
              <a:spcBef>
                <a:spcPct val="0"/>
              </a:spcBef>
            </a:pPr>
            <a:r>
              <a:rPr lang="en-US" altLang="en-US" smtClean="0"/>
              <a:t>Follow up @ age 18 of NICHHD-Early Child Care and Youth Development study which followed children from birth to age 15 </a:t>
            </a:r>
            <a:r>
              <a:rPr lang="en-US" altLang="en-US" smtClean="0">
                <a:sym typeface="Wingdings" pitchFamily="2" charset="2"/>
              </a:rPr>
              <a:t> takes a social and personality psych perspective </a:t>
            </a:r>
          </a:p>
          <a:p>
            <a:pPr marL="0" lvl="1" eaLnBrk="1" hangingPunct="1">
              <a:spcBef>
                <a:spcPct val="0"/>
              </a:spcBef>
            </a:pPr>
            <a:endParaRPr lang="en-US" altLang="en-US" smtClean="0">
              <a:sym typeface="Wingdings" pitchFamily="2" charset="2"/>
            </a:endParaRPr>
          </a:p>
          <a:p>
            <a:r>
              <a:rPr lang="en-US" altLang="en-US" smtClean="0"/>
              <a:t>Social psychologists have emphasized three broad categories of Antecedents to Adult Attachment </a:t>
            </a:r>
          </a:p>
          <a:p>
            <a:endParaRPr lang="en-US" altLang="en-US" smtClean="0"/>
          </a:p>
          <a:p>
            <a:pPr eaLnBrk="1" hangingPunct="1">
              <a:spcBef>
                <a:spcPct val="0"/>
              </a:spcBef>
              <a:buFontTx/>
              <a:buAutoNum type="arabicPeriod"/>
            </a:pPr>
            <a:r>
              <a:rPr lang="en-US" altLang="en-US" smtClean="0"/>
              <a:t>Maternal sensitivity and other factors that might affect the quality of the childhood caregiving environment like maternal depression and father absence</a:t>
            </a:r>
          </a:p>
          <a:p>
            <a:r>
              <a:rPr lang="en-US" altLang="en-US" smtClean="0"/>
              <a:t>Most of the studies examining this in the past have used retrospective reports </a:t>
            </a:r>
          </a:p>
          <a:p>
            <a:pPr>
              <a:buFontTx/>
              <a:buChar char="-"/>
            </a:pPr>
            <a:r>
              <a:rPr lang="en-US" altLang="en-US" smtClean="0"/>
              <a:t>finding that adults who recall warm loving relationships with their early attachment figures are more likely to rate themselves as secure in attachment </a:t>
            </a:r>
          </a:p>
          <a:p>
            <a:pPr>
              <a:buFontTx/>
              <a:buChar char="-"/>
            </a:pPr>
            <a:r>
              <a:rPr lang="en-US" altLang="en-US" smtClean="0"/>
              <a:t>Early contextual stressor (father absence, low ses) are realted to self-report measure of insecure attachment styles in adulthood</a:t>
            </a:r>
          </a:p>
          <a:p>
            <a:pPr eaLnBrk="1" hangingPunct="1">
              <a:spcBef>
                <a:spcPct val="0"/>
              </a:spcBef>
              <a:buFontTx/>
              <a:buAutoNum type="arabicPeriod"/>
            </a:pPr>
            <a:r>
              <a:rPr lang="en-US" altLang="en-US" smtClean="0"/>
              <a:t>Emerging social competence of the individual </a:t>
            </a:r>
          </a:p>
          <a:p>
            <a:pPr eaLnBrk="1" hangingPunct="1">
              <a:spcBef>
                <a:spcPct val="0"/>
              </a:spcBef>
            </a:pPr>
            <a:r>
              <a:rPr lang="en-US" altLang="en-US" smtClean="0"/>
              <a:t>Most of the studies examining SC in association with adult attachment have primarily been investigated concurrently</a:t>
            </a:r>
          </a:p>
          <a:p>
            <a:pPr eaLnBrk="1" hangingPunct="1">
              <a:spcBef>
                <a:spcPct val="0"/>
              </a:spcBef>
              <a:buFontTx/>
              <a:buChar char="-"/>
            </a:pPr>
            <a:r>
              <a:rPr lang="en-US" altLang="en-US" smtClean="0"/>
              <a:t>Secure adults are more empathetically accurate in their relationships </a:t>
            </a:r>
          </a:p>
          <a:p>
            <a:pPr eaLnBrk="1" hangingPunct="1">
              <a:spcBef>
                <a:spcPct val="0"/>
              </a:spcBef>
              <a:buFontTx/>
              <a:buChar char="-"/>
            </a:pPr>
            <a:r>
              <a:rPr lang="en-US" altLang="en-US" smtClean="0"/>
              <a:t>Are better able to seek and provide support during stressful and challenging situations</a:t>
            </a:r>
          </a:p>
          <a:p>
            <a:pPr eaLnBrk="1" hangingPunct="1">
              <a:spcBef>
                <a:spcPct val="0"/>
              </a:spcBef>
            </a:pPr>
            <a:endParaRPr lang="en-US" altLang="en-US" smtClean="0"/>
          </a:p>
          <a:p>
            <a:pPr eaLnBrk="1" hangingPunct="1">
              <a:spcBef>
                <a:spcPct val="0"/>
              </a:spcBef>
              <a:buFontTx/>
              <a:buAutoNum type="arabicPeriod"/>
            </a:pPr>
            <a:r>
              <a:rPr lang="en-US" altLang="en-US" smtClean="0"/>
              <a:t>The quality of the individual’s peer relationships </a:t>
            </a:r>
          </a:p>
          <a:p>
            <a:pPr eaLnBrk="1" hangingPunct="1">
              <a:spcBef>
                <a:spcPct val="0"/>
              </a:spcBef>
            </a:pPr>
            <a:r>
              <a:rPr lang="en-US" altLang="en-US" smtClean="0"/>
              <a:t>- Close friends can serve important attachment functions – individuals with higher quality friendships are more likely to be secure in their attachment orientation</a:t>
            </a:r>
          </a:p>
          <a:p>
            <a:pPr marL="0" lvl="1" eaLnBrk="1" hangingPunct="1">
              <a:spcBef>
                <a:spcPct val="0"/>
              </a:spcBef>
            </a:pPr>
            <a:endParaRPr lang="en-US" altLang="en-US" smtClean="0"/>
          </a:p>
          <a:p>
            <a:pPr marL="0" lvl="1" eaLnBrk="1" hangingPunct="1">
              <a:spcBef>
                <a:spcPct val="0"/>
              </a:spcBef>
            </a:pPr>
            <a:endParaRPr lang="en-US" altLang="en-US" smtClean="0"/>
          </a:p>
          <a:p>
            <a:endParaRPr lang="en-US" alt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2C4C51CC-8278-4B7C-954F-629714562F5B}" type="slidenum">
              <a:rPr lang="en-US" altLang="en-US" sz="1200" smtClean="0">
                <a:solidFill>
                  <a:srgbClr val="000000"/>
                </a:solidFill>
              </a:rPr>
              <a:pPr/>
              <a:t>74</a:t>
            </a:fld>
            <a:endParaRPr lang="en-US" altLang="en-US" sz="1200" smtClean="0">
              <a:solidFill>
                <a:srgbClr val="000000"/>
              </a:solidFill>
            </a:endParaRPr>
          </a:p>
        </p:txBody>
      </p:sp>
    </p:spTree>
    <p:extLst>
      <p:ext uri="{BB962C8B-B14F-4D97-AF65-F5344CB8AC3E}">
        <p14:creationId xmlns:p14="http://schemas.microsoft.com/office/powerpoint/2010/main" val="56606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F7F1064-5616-431F-A62D-45EFF7484C79}" type="slidenum">
              <a:rPr lang="en-US" altLang="en-US" sz="1200" smtClean="0"/>
              <a:pPr/>
              <a:t>6</a:t>
            </a:fld>
            <a:endParaRPr lang="en-US" altLang="en-US"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Attachment groups (avoidant, secure, resistant, and disorganized/unclassifiable) differed in the trajectories of emotional development, with the differences first apparent at 14 mo of age.</a:t>
            </a:r>
          </a:p>
          <a:p>
            <a:endParaRPr lang="en-US" altLang="en-US" smtClean="0"/>
          </a:p>
        </p:txBody>
      </p:sp>
    </p:spTree>
    <p:extLst>
      <p:ext uri="{BB962C8B-B14F-4D97-AF65-F5344CB8AC3E}">
        <p14:creationId xmlns:p14="http://schemas.microsoft.com/office/powerpoint/2010/main" val="4115963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current study investigated those three antecedents to adult attachment within the framework of a two-dimensional model proposed by Bartholomew and Horowitz </a:t>
            </a:r>
          </a:p>
          <a:p>
            <a:endParaRPr lang="en-US" altLang="en-US" smtClean="0"/>
          </a:p>
          <a:p>
            <a:pPr marL="0" lvl="1" eaLnBrk="1" hangingPunct="1">
              <a:spcBef>
                <a:spcPct val="0"/>
              </a:spcBef>
            </a:pPr>
            <a:r>
              <a:rPr lang="en-US" altLang="en-US" smtClean="0"/>
              <a:t>The first dimension, Attachment-related avoidance</a:t>
            </a:r>
          </a:p>
          <a:p>
            <a:r>
              <a:rPr lang="en-US" altLang="en-US" smtClean="0"/>
              <a:t>Represents the extent to which individuals organize their attachment-related thoughts, feelings and behaviors around defensive goals </a:t>
            </a:r>
          </a:p>
          <a:p>
            <a:endParaRPr lang="en-US" altLang="en-US" smtClean="0"/>
          </a:p>
          <a:p>
            <a:pPr marL="0" lvl="1" eaLnBrk="1" hangingPunct="1">
              <a:spcBef>
                <a:spcPct val="0"/>
              </a:spcBef>
            </a:pPr>
            <a:r>
              <a:rPr lang="en-US" altLang="en-US" smtClean="0"/>
              <a:t>The second dimension, Attachment-related anxiety</a:t>
            </a:r>
          </a:p>
          <a:p>
            <a:r>
              <a:rPr lang="en-US" altLang="en-US" smtClean="0"/>
              <a:t>Represents the extent to which individuals are concerned about the availability and repsonsiveness of close others </a:t>
            </a:r>
          </a:p>
          <a:p>
            <a:endParaRPr lang="en-US" altLang="en-US" smtClean="0"/>
          </a:p>
          <a:p>
            <a:pPr>
              <a:buFont typeface="Wingdings" pitchFamily="2" charset="2"/>
              <a:buChar char="à"/>
            </a:pPr>
            <a:r>
              <a:rPr lang="en-US" altLang="en-US" smtClean="0">
                <a:sym typeface="Wingdings" pitchFamily="2" charset="2"/>
              </a:rPr>
              <a:t>A secure person within this framework would be low on both dimensions </a:t>
            </a:r>
          </a:p>
          <a:p>
            <a:pPr>
              <a:buFont typeface="Wingdings" pitchFamily="2" charset="2"/>
              <a:buChar char="à"/>
            </a:pPr>
            <a:endParaRPr lang="en-US" altLang="en-US" smtClean="0">
              <a:sym typeface="Wingdings" pitchFamily="2" charset="2"/>
            </a:endParaRPr>
          </a:p>
          <a:p>
            <a:r>
              <a:rPr lang="en-US" altLang="en-US" smtClean="0">
                <a:sym typeface="Wingdings" pitchFamily="2" charset="2"/>
              </a:rPr>
              <a:t>They also focused on antecedents of both global attachment styles, so about interpersonal relationships in general </a:t>
            </a:r>
          </a:p>
          <a:p>
            <a:r>
              <a:rPr lang="en-US" altLang="en-US" smtClean="0">
                <a:sym typeface="Wingdings" pitchFamily="2" charset="2"/>
              </a:rPr>
              <a:t>As well as attachment styles pertaining to domain specific, or specific relationships contexts like romantic relationships </a:t>
            </a:r>
          </a:p>
          <a:p>
            <a:r>
              <a:rPr lang="en-US" altLang="en-US" smtClean="0">
                <a:sym typeface="Wingdings" pitchFamily="2" charset="2"/>
              </a:rPr>
              <a:t>- They did not focus on parents</a:t>
            </a:r>
            <a:endParaRPr lang="en-US" alt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1D12CFAC-CB40-462A-972A-12F24D70BBCC}" type="slidenum">
              <a:rPr lang="en-US" altLang="en-US" sz="1200" smtClean="0">
                <a:solidFill>
                  <a:srgbClr val="000000"/>
                </a:solidFill>
              </a:rPr>
              <a:pPr/>
              <a:t>75</a:t>
            </a:fld>
            <a:endParaRPr lang="en-US" altLang="en-US" sz="1200" smtClean="0">
              <a:solidFill>
                <a:srgbClr val="000000"/>
              </a:solidFill>
            </a:endParaRPr>
          </a:p>
        </p:txBody>
      </p:sp>
    </p:spTree>
    <p:extLst>
      <p:ext uri="{BB962C8B-B14F-4D97-AF65-F5344CB8AC3E}">
        <p14:creationId xmlns:p14="http://schemas.microsoft.com/office/powerpoint/2010/main" val="908108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current study investigated those three antecedents to adult attachment within the framework of a two-dimensional model proposed by Bartholomew and Horowitz </a:t>
            </a:r>
          </a:p>
          <a:p>
            <a:endParaRPr lang="en-US" altLang="en-US" smtClean="0"/>
          </a:p>
          <a:p>
            <a:pPr marL="0" lvl="1" eaLnBrk="1" hangingPunct="1">
              <a:spcBef>
                <a:spcPct val="0"/>
              </a:spcBef>
            </a:pPr>
            <a:r>
              <a:rPr lang="en-US" altLang="en-US" smtClean="0"/>
              <a:t>The first dimension, Attachment-related avoidance</a:t>
            </a:r>
          </a:p>
          <a:p>
            <a:r>
              <a:rPr lang="en-US" altLang="en-US" smtClean="0"/>
              <a:t>Represents the extent to which individuals organize their attachment-related thoughts, feelings and behaviors around defensive goals </a:t>
            </a:r>
          </a:p>
          <a:p>
            <a:endParaRPr lang="en-US" altLang="en-US" smtClean="0"/>
          </a:p>
          <a:p>
            <a:pPr marL="0" lvl="1" eaLnBrk="1" hangingPunct="1">
              <a:spcBef>
                <a:spcPct val="0"/>
              </a:spcBef>
            </a:pPr>
            <a:r>
              <a:rPr lang="en-US" altLang="en-US" smtClean="0"/>
              <a:t>The second dimension, Attachment-related anxiety</a:t>
            </a:r>
          </a:p>
          <a:p>
            <a:r>
              <a:rPr lang="en-US" altLang="en-US" smtClean="0"/>
              <a:t>Represents the extent to which individuals are concerned about the availability and repsonsiveness of close others </a:t>
            </a:r>
          </a:p>
          <a:p>
            <a:endParaRPr lang="en-US" altLang="en-US" smtClean="0"/>
          </a:p>
          <a:p>
            <a:pPr>
              <a:buFont typeface="Wingdings" pitchFamily="2" charset="2"/>
              <a:buChar char="à"/>
            </a:pPr>
            <a:r>
              <a:rPr lang="en-US" altLang="en-US" smtClean="0">
                <a:sym typeface="Wingdings" pitchFamily="2" charset="2"/>
              </a:rPr>
              <a:t>A secure person within this framework would be low on both dimensions </a:t>
            </a:r>
          </a:p>
          <a:p>
            <a:pPr>
              <a:buFont typeface="Wingdings" pitchFamily="2" charset="2"/>
              <a:buChar char="à"/>
            </a:pPr>
            <a:endParaRPr lang="en-US" altLang="en-US" smtClean="0">
              <a:sym typeface="Wingdings" pitchFamily="2" charset="2"/>
            </a:endParaRPr>
          </a:p>
          <a:p>
            <a:r>
              <a:rPr lang="en-US" altLang="en-US" smtClean="0">
                <a:sym typeface="Wingdings" pitchFamily="2" charset="2"/>
              </a:rPr>
              <a:t>They also focused on antecedents of both global attachment styles, so about interpersonal relationships in general </a:t>
            </a:r>
          </a:p>
          <a:p>
            <a:r>
              <a:rPr lang="en-US" altLang="en-US" smtClean="0">
                <a:sym typeface="Wingdings" pitchFamily="2" charset="2"/>
              </a:rPr>
              <a:t>As well as attachment styles pertaining to domain specific, or specific relationships contexts like romantic relationships </a:t>
            </a:r>
          </a:p>
          <a:p>
            <a:r>
              <a:rPr lang="en-US" altLang="en-US" smtClean="0">
                <a:sym typeface="Wingdings" pitchFamily="2" charset="2"/>
              </a:rPr>
              <a:t>- They did not focus on parents</a:t>
            </a:r>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506A7BFD-4FA8-4E76-9B27-710849450503}" type="slidenum">
              <a:rPr lang="en-US" altLang="en-US" sz="1200" smtClean="0"/>
              <a:pPr/>
              <a:t>76</a:t>
            </a:fld>
            <a:endParaRPr lang="en-US" altLang="en-US" sz="1200" smtClean="0"/>
          </a:p>
        </p:txBody>
      </p:sp>
    </p:spTree>
    <p:extLst>
      <p:ext uri="{BB962C8B-B14F-4D97-AF65-F5344CB8AC3E}">
        <p14:creationId xmlns:p14="http://schemas.microsoft.com/office/powerpoint/2010/main" val="2221359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004644C-76C1-4A19-875C-2E1CB36F517A}" type="slidenum">
              <a:rPr lang="en-US" altLang="en-US" sz="1200" smtClean="0">
                <a:solidFill>
                  <a:srgbClr val="000000"/>
                </a:solidFill>
              </a:rPr>
              <a:pPr/>
              <a:t>77</a:t>
            </a:fld>
            <a:endParaRPr lang="en-US" altLang="en-US" sz="1200" smtClean="0">
              <a:solidFill>
                <a:srgbClr val="000000"/>
              </a:solidFill>
            </a:endParaRPr>
          </a:p>
        </p:txBody>
      </p:sp>
    </p:spTree>
    <p:extLst>
      <p:ext uri="{BB962C8B-B14F-4D97-AF65-F5344CB8AC3E}">
        <p14:creationId xmlns:p14="http://schemas.microsoft.com/office/powerpoint/2010/main" val="21354987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 general, the covariates did not predict the romantic avoidance/anxiety of the global avoidance/anxiety</a:t>
            </a:r>
          </a:p>
          <a:p>
            <a:pPr>
              <a:defRPr/>
            </a:pPr>
            <a:r>
              <a:rPr lang="en-US" b="1" u="sng" dirty="0" smtClean="0"/>
              <a:t>AVOIDANCE:</a:t>
            </a:r>
          </a:p>
          <a:p>
            <a:pPr>
              <a:defRPr/>
            </a:pPr>
            <a:endParaRPr lang="en-US" dirty="0" smtClean="0"/>
          </a:p>
          <a:p>
            <a:pPr>
              <a:defRPr/>
            </a:pPr>
            <a:r>
              <a:rPr lang="en-US" u="sng" dirty="0" smtClean="0"/>
              <a:t>Global:</a:t>
            </a:r>
          </a:p>
          <a:p>
            <a:pPr>
              <a:defRPr/>
            </a:pPr>
            <a:r>
              <a:rPr lang="en-US" dirty="0" smtClean="0"/>
              <a:t>Participants who experienced greater maternal sensitivity over time were less avoidant at age 18 </a:t>
            </a:r>
          </a:p>
          <a:p>
            <a:pPr>
              <a:defRPr/>
            </a:pPr>
            <a:endParaRPr lang="en-US" dirty="0" smtClean="0"/>
          </a:p>
          <a:p>
            <a:pPr>
              <a:defRPr/>
            </a:pPr>
            <a:r>
              <a:rPr lang="en-US" dirty="0" smtClean="0"/>
              <a:t>Those who did not live consistently with their fathers were more </a:t>
            </a:r>
            <a:r>
              <a:rPr lang="en-US" dirty="0" err="1" smtClean="0"/>
              <a:t>liekly</a:t>
            </a:r>
            <a:r>
              <a:rPr lang="en-US" dirty="0" smtClean="0"/>
              <a:t> to be avoidant than those who did </a:t>
            </a:r>
          </a:p>
          <a:p>
            <a:pPr>
              <a:defRPr/>
            </a:pPr>
            <a:endParaRPr lang="en-US" dirty="0" smtClean="0"/>
          </a:p>
          <a:p>
            <a:pPr>
              <a:defRPr/>
            </a:pPr>
            <a:r>
              <a:rPr lang="en-US" dirty="0" smtClean="0"/>
              <a:t>Those who exhibited social competence early in childhood or who exhibited increasing levels of social competence were less likely to be avoidant at age 18 </a:t>
            </a:r>
          </a:p>
          <a:p>
            <a:pPr>
              <a:defRPr/>
            </a:pPr>
            <a:endParaRPr lang="en-US" dirty="0" smtClean="0"/>
          </a:p>
          <a:p>
            <a:pPr>
              <a:defRPr/>
            </a:pPr>
            <a:r>
              <a:rPr lang="en-US" dirty="0" smtClean="0"/>
              <a:t>Those who had a high-quality best friendship early in childhood or had an increasingly high-quality best friend (if they were BFF’s) were less likely to be avoidant at 18</a:t>
            </a:r>
          </a:p>
          <a:p>
            <a:pPr>
              <a:defRPr/>
            </a:pPr>
            <a:endParaRPr lang="en-US" dirty="0" smtClean="0"/>
          </a:p>
          <a:p>
            <a:pPr>
              <a:defRPr/>
            </a:pPr>
            <a:r>
              <a:rPr lang="en-US" u="sng" dirty="0" smtClean="0"/>
              <a:t>Romantic: </a:t>
            </a:r>
          </a:p>
          <a:p>
            <a:pPr>
              <a:defRPr/>
            </a:pPr>
            <a:r>
              <a:rPr lang="en-US" dirty="0" smtClean="0"/>
              <a:t>Those who were relatively avoidant in their attachment concerns at age 18 were </a:t>
            </a:r>
          </a:p>
          <a:p>
            <a:pPr marL="174708" indent="-174708">
              <a:buFontTx/>
              <a:buChar char="-"/>
              <a:defRPr/>
            </a:pPr>
            <a:r>
              <a:rPr lang="en-US" dirty="0" smtClean="0"/>
              <a:t>More </a:t>
            </a:r>
            <a:r>
              <a:rPr lang="en-US" dirty="0" err="1" smtClean="0"/>
              <a:t>likley</a:t>
            </a:r>
            <a:r>
              <a:rPr lang="en-US" dirty="0" smtClean="0"/>
              <a:t> to have experienced decreases in parental sensitivity over time </a:t>
            </a:r>
          </a:p>
          <a:p>
            <a:pPr marL="174708" indent="-174708">
              <a:buFontTx/>
              <a:buChar char="-"/>
              <a:defRPr/>
            </a:pPr>
            <a:r>
              <a:rPr lang="en-US" dirty="0" smtClean="0"/>
              <a:t>Decreases in social competence over time</a:t>
            </a:r>
          </a:p>
          <a:p>
            <a:pPr marL="174708" indent="-174708">
              <a:buFontTx/>
              <a:buChar char="-"/>
              <a:defRPr/>
            </a:pPr>
            <a:r>
              <a:rPr lang="en-US" dirty="0" smtClean="0"/>
              <a:t>Less likely to have experienced high-quality friendships in early childhood and to have increasingly low-quality friendships over time </a:t>
            </a:r>
          </a:p>
          <a:p>
            <a:pPr marL="174708" indent="-174708">
              <a:buFontTx/>
              <a:buChar char="-"/>
              <a:defRPr/>
            </a:pPr>
            <a:endParaRPr lang="en-US" dirty="0" smtClean="0"/>
          </a:p>
          <a:p>
            <a:pPr>
              <a:defRPr/>
            </a:pPr>
            <a:r>
              <a:rPr lang="en-US" b="1" u="sng" dirty="0" smtClean="0"/>
              <a:t>ANXIETY</a:t>
            </a:r>
          </a:p>
          <a:p>
            <a:pPr>
              <a:defRPr/>
            </a:pPr>
            <a:r>
              <a:rPr lang="en-US" u="sng" dirty="0" smtClean="0"/>
              <a:t>Global:</a:t>
            </a:r>
          </a:p>
          <a:p>
            <a:pPr marL="174708" indent="-174708">
              <a:buFontTx/>
              <a:buChar char="-"/>
              <a:defRPr/>
            </a:pPr>
            <a:r>
              <a:rPr lang="en-US" dirty="0" smtClean="0"/>
              <a:t>Those whose mothers reported increasing levels of depressive symptoms over time were more likely to report attachment-related anxiety at age 18</a:t>
            </a:r>
          </a:p>
          <a:p>
            <a:pPr marL="174708" indent="-174708">
              <a:buFontTx/>
              <a:buChar char="-"/>
              <a:defRPr/>
            </a:pPr>
            <a:r>
              <a:rPr lang="en-US" dirty="0" smtClean="0"/>
              <a:t>Increases in social competence over time predicted lower ratings of anxiety at age 18</a:t>
            </a:r>
          </a:p>
          <a:p>
            <a:pPr marL="174708" indent="-174708">
              <a:buFontTx/>
              <a:buChar char="-"/>
              <a:defRPr/>
            </a:pPr>
            <a:endParaRPr lang="en-US" dirty="0" smtClean="0"/>
          </a:p>
          <a:p>
            <a:pPr>
              <a:defRPr/>
            </a:pPr>
            <a:r>
              <a:rPr lang="en-US" dirty="0" smtClean="0"/>
              <a:t>Romantic:</a:t>
            </a:r>
          </a:p>
          <a:p>
            <a:pPr marL="174708" indent="-174708">
              <a:buFontTx/>
              <a:buChar char="-"/>
              <a:defRPr/>
            </a:pPr>
            <a:r>
              <a:rPr lang="en-US" dirty="0" smtClean="0"/>
              <a:t>Those who were relatively anxious with respect to </a:t>
            </a:r>
            <a:r>
              <a:rPr lang="en-US" dirty="0" err="1" smtClean="0"/>
              <a:t>attachemnt</a:t>
            </a:r>
            <a:r>
              <a:rPr lang="en-US" dirty="0" smtClean="0"/>
              <a:t> were </a:t>
            </a:r>
          </a:p>
          <a:p>
            <a:pPr marL="174708" indent="-174708">
              <a:buFontTx/>
              <a:buChar char="-"/>
              <a:defRPr/>
            </a:pPr>
            <a:r>
              <a:rPr lang="en-US" dirty="0" smtClean="0"/>
              <a:t>more likely to have mothers who reported more depressive symptoms over time</a:t>
            </a:r>
          </a:p>
          <a:p>
            <a:pPr marL="174708" indent="-174708">
              <a:buFontTx/>
              <a:buChar char="-"/>
              <a:defRPr/>
            </a:pPr>
            <a:r>
              <a:rPr lang="en-US" dirty="0" smtClean="0"/>
              <a:t>Less likely to increase in social competence over time</a:t>
            </a:r>
          </a:p>
          <a:p>
            <a:pPr marL="174708" indent="-174708">
              <a:buFontTx/>
              <a:buChar char="-"/>
              <a:defRPr/>
            </a:pPr>
            <a:r>
              <a:rPr lang="en-US" dirty="0" smtClean="0"/>
              <a:t>More likely to have friendships that increased in quality of time</a:t>
            </a:r>
            <a:endParaRPr 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9D61E13F-DB44-4DA5-AA31-945D4654C2FF}" type="slidenum">
              <a:rPr lang="en-US" altLang="en-US" sz="1200" smtClean="0">
                <a:solidFill>
                  <a:srgbClr val="000000"/>
                </a:solidFill>
              </a:rPr>
              <a:pPr/>
              <a:t>78</a:t>
            </a:fld>
            <a:endParaRPr lang="en-US" altLang="en-US" sz="1200" smtClean="0">
              <a:solidFill>
                <a:srgbClr val="000000"/>
              </a:solidFill>
            </a:endParaRPr>
          </a:p>
        </p:txBody>
      </p:sp>
    </p:spTree>
    <p:extLst>
      <p:ext uri="{BB962C8B-B14F-4D97-AF65-F5344CB8AC3E}">
        <p14:creationId xmlns:p14="http://schemas.microsoft.com/office/powerpoint/2010/main" val="2180347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BUT individuals who were homozygous with respect to the C allele of the HTR2A serotonin receptor gene had higher global attachment-related anxiety scores than did individuals who were TT or TC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C2FDABFC-394B-445F-B8AF-D184DFC2FE02}" type="slidenum">
              <a:rPr lang="en-US" altLang="en-US" sz="1200" smtClean="0">
                <a:solidFill>
                  <a:srgbClr val="000000"/>
                </a:solidFill>
              </a:rPr>
              <a:pPr/>
              <a:t>79</a:t>
            </a:fld>
            <a:endParaRPr lang="en-US" altLang="en-US" sz="1200" smtClean="0">
              <a:solidFill>
                <a:srgbClr val="000000"/>
              </a:solidFill>
            </a:endParaRPr>
          </a:p>
        </p:txBody>
      </p:sp>
    </p:spTree>
    <p:extLst>
      <p:ext uri="{BB962C8B-B14F-4D97-AF65-F5344CB8AC3E}">
        <p14:creationId xmlns:p14="http://schemas.microsoft.com/office/powerpoint/2010/main" val="10168535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6FF6D-F284-4E1A-9449-DD30352663AD}" type="slidenum">
              <a:rPr lang="en-US"/>
              <a:pPr/>
              <a:t>80</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82599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486DA-538D-4B07-939A-73788FC57A46}" type="slidenum">
              <a:rPr lang="en-US"/>
              <a:pPr/>
              <a:t>81</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7516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CC7DE-5D86-4D56-904C-26317CE0577B}" type="slidenum">
              <a:rPr lang="en-US"/>
              <a:pPr/>
              <a:t>82</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0462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DB117-D75A-4652-9295-AA2CC6863800}" type="slidenum">
              <a:rPr lang="en-US"/>
              <a:pPr/>
              <a:t>83</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539348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251B-9446-47BA-9380-BAC78F24E378}" type="slidenum">
              <a:rPr lang="en-US"/>
              <a:pPr/>
              <a:t>84</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0721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DFF7E93-1AB0-4750-AC48-6209F8D32A26}" type="slidenum">
              <a:rPr lang="en-US" altLang="en-US" sz="1200" smtClean="0"/>
              <a:pPr/>
              <a:t>7</a:t>
            </a:fld>
            <a:endParaRPr lang="en-US" altLang="en-US" sz="1200"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627949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85</a:t>
            </a:fld>
            <a:endParaRPr lang="en-US"/>
          </a:p>
        </p:txBody>
      </p:sp>
    </p:spTree>
    <p:extLst>
      <p:ext uri="{BB962C8B-B14F-4D97-AF65-F5344CB8AC3E}">
        <p14:creationId xmlns:p14="http://schemas.microsoft.com/office/powerpoint/2010/main" val="988916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86</a:t>
            </a:fld>
            <a:endParaRPr lang="en-US"/>
          </a:p>
        </p:txBody>
      </p:sp>
    </p:spTree>
    <p:extLst>
      <p:ext uri="{BB962C8B-B14F-4D97-AF65-F5344CB8AC3E}">
        <p14:creationId xmlns:p14="http://schemas.microsoft.com/office/powerpoint/2010/main" val="9692024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87</a:t>
            </a:fld>
            <a:endParaRPr lang="en-US"/>
          </a:p>
        </p:txBody>
      </p:sp>
    </p:spTree>
    <p:extLst>
      <p:ext uri="{BB962C8B-B14F-4D97-AF65-F5344CB8AC3E}">
        <p14:creationId xmlns:p14="http://schemas.microsoft.com/office/powerpoint/2010/main" val="3859311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88</a:t>
            </a:fld>
            <a:endParaRPr lang="en-US"/>
          </a:p>
        </p:txBody>
      </p:sp>
    </p:spTree>
    <p:extLst>
      <p:ext uri="{BB962C8B-B14F-4D97-AF65-F5344CB8AC3E}">
        <p14:creationId xmlns:p14="http://schemas.microsoft.com/office/powerpoint/2010/main" val="24154826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89</a:t>
            </a:fld>
            <a:endParaRPr lang="en-US"/>
          </a:p>
        </p:txBody>
      </p:sp>
    </p:spTree>
    <p:extLst>
      <p:ext uri="{BB962C8B-B14F-4D97-AF65-F5344CB8AC3E}">
        <p14:creationId xmlns:p14="http://schemas.microsoft.com/office/powerpoint/2010/main" val="1174088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E058-0F08-4480-AD12-8C944C702548}" type="slidenum">
              <a:rPr lang="en-US"/>
              <a:pPr/>
              <a:t>90</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11556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E058-0F08-4480-AD12-8C944C702548}" type="slidenum">
              <a:rPr lang="en-US"/>
              <a:pPr/>
              <a:t>91</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“time may not be the cause of maternal</a:t>
            </a:r>
          </a:p>
          <a:p>
            <a:r>
              <a:rPr lang="en-US" sz="1200" b="0" i="0" u="none" strike="noStrike" kern="1200" baseline="0" dirty="0" smtClean="0">
                <a:solidFill>
                  <a:schemeClr val="tx1"/>
                </a:solidFill>
                <a:latin typeface="Arial" charset="0"/>
                <a:ea typeface="+mn-ea"/>
                <a:cs typeface="+mn-cs"/>
              </a:rPr>
              <a:t>sensitivity and inclination to interact with the child</a:t>
            </a:r>
          </a:p>
          <a:p>
            <a:r>
              <a:rPr lang="en-US" sz="1200" b="0" i="0" u="none" strike="noStrike" kern="1200" baseline="0" dirty="0" smtClean="0">
                <a:solidFill>
                  <a:schemeClr val="tx1"/>
                </a:solidFill>
                <a:latin typeface="Arial" charset="0"/>
                <a:ea typeface="+mn-ea"/>
                <a:cs typeface="+mn-cs"/>
              </a:rPr>
              <a:t>but may instead be a reflection of these maternal</a:t>
            </a:r>
          </a:p>
          <a:p>
            <a:r>
              <a:rPr lang="en-US" sz="1200" b="0" i="0" u="none" strike="noStrike" kern="1200" baseline="0" dirty="0" smtClean="0">
                <a:solidFill>
                  <a:schemeClr val="tx1"/>
                </a:solidFill>
                <a:latin typeface="Arial" charset="0"/>
                <a:ea typeface="+mn-ea"/>
                <a:cs typeface="+mn-cs"/>
              </a:rPr>
              <a:t>characteristics.”</a:t>
            </a:r>
          </a:p>
          <a:p>
            <a:endParaRPr lang="en-US" dirty="0"/>
          </a:p>
        </p:txBody>
      </p:sp>
    </p:spTree>
    <p:extLst>
      <p:ext uri="{BB962C8B-B14F-4D97-AF65-F5344CB8AC3E}">
        <p14:creationId xmlns:p14="http://schemas.microsoft.com/office/powerpoint/2010/main" val="1587960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B9363-C33F-462D-8B3F-716EB278B66A}" type="slidenum">
              <a:rPr lang="en-US"/>
              <a:pPr/>
              <a:t>92</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61614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82937-10FA-404A-B880-96DEF1BFBA1E}" type="slidenum">
              <a:rPr lang="en-US"/>
              <a:pPr/>
              <a:t>93</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01394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05FE-6CCF-4E8D-AB41-C1C2B3109284}" type="slidenum">
              <a:rPr lang="en-US"/>
              <a:pPr/>
              <a:t>94</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033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B85D55C-C8D1-455D-8B4A-C241DEBF6CD9}" type="slidenum">
              <a:rPr lang="en-US" altLang="en-US" sz="1200" smtClean="0"/>
              <a:pPr/>
              <a:t>8</a:t>
            </a:fld>
            <a:endParaRPr lang="en-US" altLang="en-US" sz="1200" smtClean="0"/>
          </a:p>
        </p:txBody>
      </p:sp>
    </p:spTree>
    <p:extLst>
      <p:ext uri="{BB962C8B-B14F-4D97-AF65-F5344CB8AC3E}">
        <p14:creationId xmlns:p14="http://schemas.microsoft.com/office/powerpoint/2010/main" val="3213276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52248-D425-47E7-86C0-76C0291AAB7A}" type="slidenum">
              <a:rPr lang="en-US"/>
              <a:pPr/>
              <a:t>95</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134792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EC62-2DA5-4E3A-9930-A6F598AA5C2E}" type="slidenum">
              <a:rPr lang="en-US"/>
              <a:pPr/>
              <a:t>96</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10067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3214D-EC2C-40FE-80C1-B331B1474362}" type="slidenum">
              <a:rPr lang="en-US"/>
              <a:pPr/>
              <a:t>98</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49860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FCE5D-016C-4E3E-9B45-09722904868A}" type="slidenum">
              <a:rPr lang="en-US"/>
              <a:pPr/>
              <a:t>99</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baseline="0" dirty="0" smtClean="0"/>
          </a:p>
        </p:txBody>
      </p:sp>
    </p:spTree>
    <p:extLst>
      <p:ext uri="{BB962C8B-B14F-4D97-AF65-F5344CB8AC3E}">
        <p14:creationId xmlns:p14="http://schemas.microsoft.com/office/powerpoint/2010/main" val="26518957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Longitudinal: for temporal sequencing</a:t>
            </a:r>
            <a:r>
              <a:rPr lang="en-US" baseline="0" dirty="0" smtClean="0"/>
              <a:t> of spanking – outcomes</a:t>
            </a:r>
          </a:p>
          <a:p>
            <a:pPr marL="228600" indent="-228600">
              <a:buAutoNum type="arabicParenR"/>
            </a:pPr>
            <a:r>
              <a:rPr lang="en-US" dirty="0" smtClean="0"/>
              <a:t>Not extensive</a:t>
            </a:r>
            <a:r>
              <a:rPr lang="en-US" baseline="0" dirty="0" smtClean="0"/>
              <a:t> inclusion of variables of other stressors, which could account for mixed results relating to spanking and outcomes across ethnicities</a:t>
            </a:r>
          </a:p>
          <a:p>
            <a:pPr marL="228600" indent="-228600">
              <a:buAutoNum type="arabicParenR"/>
            </a:pPr>
            <a:r>
              <a:rPr lang="en-US" baseline="0" dirty="0" smtClean="0"/>
              <a:t>No focus on paternal </a:t>
            </a:r>
            <a:r>
              <a:rPr lang="en-US" baseline="0" dirty="0" err="1" smtClean="0"/>
              <a:t>spaking</a:t>
            </a:r>
            <a:r>
              <a:rPr lang="en-US" baseline="0" dirty="0" smtClean="0"/>
              <a:t> – don’t know whether parents making different parenting decisions or whether they have different effects</a:t>
            </a:r>
          </a:p>
          <a:p>
            <a:pPr marL="228600" indent="-228600">
              <a:buAutoNum type="arabicParenR"/>
            </a:pPr>
            <a:r>
              <a:rPr lang="en-US" baseline="0" dirty="0" smtClean="0"/>
              <a:t>Most research on aggressive behavior, little on cognitive development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102</a:t>
            </a:fld>
            <a:endParaRPr lang="en-US"/>
          </a:p>
        </p:txBody>
      </p:sp>
    </p:spTree>
    <p:extLst>
      <p:ext uri="{BB962C8B-B14F-4D97-AF65-F5344CB8AC3E}">
        <p14:creationId xmlns:p14="http://schemas.microsoft.com/office/powerpoint/2010/main" val="1734464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FFCW: longitudinal birth cohort drawn from 20 cities, representative of children</a:t>
            </a:r>
            <a:r>
              <a:rPr lang="en-US" baseline="0" dirty="0" smtClean="0"/>
              <a:t> born between 1998-2000 in medium to large US cities</a:t>
            </a:r>
          </a:p>
          <a:p>
            <a:endParaRPr lang="en-US" baseline="0" dirty="0" smtClean="0"/>
          </a:p>
          <a:p>
            <a:r>
              <a:rPr lang="en-US" baseline="0" dirty="0" smtClean="0"/>
              <a:t>Only included families that had data from the Child Behavior Checklist and Peabody Picture Vocabulary Test at age 9</a:t>
            </a:r>
          </a:p>
          <a:p>
            <a:pPr marL="171450" indent="-171450">
              <a:buFontTx/>
              <a:buChar char="-"/>
            </a:pPr>
            <a:r>
              <a:rPr lang="en-US" baseline="0" dirty="0" smtClean="0"/>
              <a:t>Those included differed in some ways from those excluded (e.g., excluded more likely to be first child and have low birth weight)</a:t>
            </a:r>
          </a:p>
          <a:p>
            <a:pPr marL="171450" indent="-171450">
              <a:buFontTx/>
              <a:buChar char="-"/>
            </a:pPr>
            <a:r>
              <a:rPr lang="en-US" baseline="0" dirty="0" smtClean="0"/>
              <a:t>Remained “disadvantaged urban sample”</a:t>
            </a:r>
          </a:p>
          <a:p>
            <a:pPr marL="0" indent="0">
              <a:buFontTx/>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B2AE764B-E93D-49F9-835B-6AB4745B83A8}" type="slidenum">
              <a:rPr lang="en-US" smtClean="0"/>
              <a:t>103</a:t>
            </a:fld>
            <a:endParaRPr lang="en-US"/>
          </a:p>
        </p:txBody>
      </p:sp>
    </p:spTree>
    <p:extLst>
      <p:ext uri="{BB962C8B-B14F-4D97-AF65-F5344CB8AC3E}">
        <p14:creationId xmlns:p14="http://schemas.microsoft.com/office/powerpoint/2010/main" val="30538146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104</a:t>
            </a:fld>
            <a:endParaRPr lang="en-US"/>
          </a:p>
        </p:txBody>
      </p:sp>
    </p:spTree>
    <p:extLst>
      <p:ext uri="{BB962C8B-B14F-4D97-AF65-F5344CB8AC3E}">
        <p14:creationId xmlns:p14="http://schemas.microsoft.com/office/powerpoint/2010/main" val="30754963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105</a:t>
            </a:fld>
            <a:endParaRPr lang="en-US"/>
          </a:p>
        </p:txBody>
      </p:sp>
    </p:spTree>
    <p:extLst>
      <p:ext uri="{BB962C8B-B14F-4D97-AF65-F5344CB8AC3E}">
        <p14:creationId xmlns:p14="http://schemas.microsoft.com/office/powerpoint/2010/main" val="12210646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a:t>
            </a:r>
            <a:r>
              <a:rPr lang="en-US" baseline="0" dirty="0" smtClean="0"/>
              <a:t> models reported, ascending in rigor of control variables. First model had no control </a:t>
            </a:r>
            <a:r>
              <a:rPr lang="en-US" baseline="0" dirty="0" err="1" smtClean="0"/>
              <a:t>vars</a:t>
            </a:r>
            <a:r>
              <a:rPr lang="en-US" baseline="0" dirty="0" smtClean="0"/>
              <a:t>, second included these </a:t>
            </a:r>
            <a:r>
              <a:rPr lang="en-US" baseline="0" dirty="0" err="1" smtClean="0"/>
              <a:t>vars</a:t>
            </a:r>
            <a:r>
              <a:rPr lang="en-US" baseline="0" dirty="0" smtClean="0"/>
              <a:t> for control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106</a:t>
            </a:fld>
            <a:endParaRPr lang="en-US"/>
          </a:p>
        </p:txBody>
      </p:sp>
    </p:spTree>
    <p:extLst>
      <p:ext uri="{BB962C8B-B14F-4D97-AF65-F5344CB8AC3E}">
        <p14:creationId xmlns:p14="http://schemas.microsoft.com/office/powerpoint/2010/main" val="38382462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any spanking</a:t>
            </a:r>
            <a:r>
              <a:rPr lang="en-US" baseline="0" dirty="0" smtClean="0"/>
              <a:t> in the past month decreased from age 3 to age 5</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107</a:t>
            </a:fld>
            <a:endParaRPr lang="en-US"/>
          </a:p>
        </p:txBody>
      </p:sp>
    </p:spTree>
    <p:extLst>
      <p:ext uri="{BB962C8B-B14F-4D97-AF65-F5344CB8AC3E}">
        <p14:creationId xmlns:p14="http://schemas.microsoft.com/office/powerpoint/2010/main" val="402246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17002E7-4157-47B9-B18A-BC1874627269}" type="slidenum">
              <a:rPr lang="en-US" altLang="en-US" sz="1200" smtClean="0"/>
              <a:pPr/>
              <a:t>9</a:t>
            </a:fld>
            <a:endParaRPr lang="en-US" altLang="en-US" sz="1200" smtClean="0"/>
          </a:p>
        </p:txBody>
      </p:sp>
    </p:spTree>
    <p:extLst>
      <p:ext uri="{BB962C8B-B14F-4D97-AF65-F5344CB8AC3E}">
        <p14:creationId xmlns:p14="http://schemas.microsoft.com/office/powerpoint/2010/main" val="222721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only using spanking to predict CBCL outcomes,</a:t>
            </a:r>
            <a:r>
              <a:rPr lang="en-US" baseline="0" dirty="0" smtClean="0"/>
              <a:t> maternal spanking at 3 and 5 years of age significantly positively related to children’s externalizing problems at age 9</a:t>
            </a:r>
          </a:p>
          <a:p>
            <a:endParaRPr lang="en-US" baseline="0" dirty="0" smtClean="0"/>
          </a:p>
          <a:p>
            <a:r>
              <a:rPr lang="en-US" baseline="0" dirty="0" smtClean="0"/>
              <a:t>As control variables become more stringent, impact of spanking attenuated, but still significant</a:t>
            </a:r>
          </a:p>
          <a:p>
            <a:endParaRPr lang="en-US" baseline="0" dirty="0" smtClean="0"/>
          </a:p>
          <a:p>
            <a:r>
              <a:rPr lang="en-US" baseline="0" dirty="0" smtClean="0"/>
              <a:t>Lastly, when early childhood externalizing behavior controlled for in model, maternal spanking at any frequency still significantly relates to later externalizing behavior</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108</a:t>
            </a:fld>
            <a:endParaRPr lang="en-US"/>
          </a:p>
        </p:txBody>
      </p:sp>
    </p:spTree>
    <p:extLst>
      <p:ext uri="{BB962C8B-B14F-4D97-AF65-F5344CB8AC3E}">
        <p14:creationId xmlns:p14="http://schemas.microsoft.com/office/powerpoint/2010/main" val="37356850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a:t>
            </a:r>
          </a:p>
          <a:p>
            <a:r>
              <a:rPr lang="en-US" dirty="0" smtClean="0"/>
              <a:t>When only using spanking to predict PPVT outcomes,</a:t>
            </a:r>
            <a:r>
              <a:rPr lang="en-US" baseline="0" dirty="0" smtClean="0"/>
              <a:t> no relationship between spanking and this measure of cognitive development</a:t>
            </a:r>
          </a:p>
          <a:p>
            <a:endParaRPr lang="en-US" baseline="0" dirty="0" smtClean="0"/>
          </a:p>
          <a:p>
            <a:r>
              <a:rPr lang="en-US" baseline="0" dirty="0" smtClean="0"/>
              <a:t>As control variables become more stringent, father high-frequency spanking inversely related to child receptive vocabulary</a:t>
            </a:r>
          </a:p>
          <a:p>
            <a:endParaRPr lang="en-US" baseline="0" dirty="0" smtClean="0"/>
          </a:p>
          <a:p>
            <a:r>
              <a:rPr lang="en-US" baseline="0" dirty="0" smtClean="0"/>
              <a:t>Lastly, when early receptive vocabulary controlled for in model, paternal high frequency spanking dropped to only marginal significance.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109</a:t>
            </a:fld>
            <a:endParaRPr lang="en-US"/>
          </a:p>
        </p:txBody>
      </p:sp>
    </p:spTree>
    <p:extLst>
      <p:ext uri="{BB962C8B-B14F-4D97-AF65-F5344CB8AC3E}">
        <p14:creationId xmlns:p14="http://schemas.microsoft.com/office/powerpoint/2010/main" val="953803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effect</a:t>
            </a:r>
            <a:r>
              <a:rPr lang="en-US" baseline="0" dirty="0" smtClean="0"/>
              <a:t> of father’s spanking fell to marginal significance when no control </a:t>
            </a:r>
            <a:r>
              <a:rPr lang="en-US" baseline="0" dirty="0" err="1" smtClean="0"/>
              <a:t>vars</a:t>
            </a:r>
            <a:r>
              <a:rPr lang="en-US" baseline="0" dirty="0" smtClean="0"/>
              <a:t> and again when all control </a:t>
            </a:r>
            <a:r>
              <a:rPr lang="en-US" baseline="0" dirty="0" err="1" smtClean="0"/>
              <a:t>vars</a:t>
            </a:r>
            <a:r>
              <a:rPr lang="en-US" baseline="0" dirty="0" smtClean="0"/>
              <a:t> added and earlier PPVT score added</a:t>
            </a:r>
          </a:p>
          <a:p>
            <a:endParaRPr lang="en-US" baseline="0" dirty="0" smtClean="0"/>
          </a:p>
          <a:p>
            <a:r>
              <a:rPr lang="en-US" baseline="0" dirty="0" smtClean="0"/>
              <a:t>Reactions: self, surprised b/c heard evidence of positive outcomes for spanking among AA especially among dangerous neighborhoods. </a:t>
            </a:r>
          </a:p>
          <a:p>
            <a:pPr marL="171450" indent="-171450">
              <a:buFont typeface="Arial" panose="020B0604020202020204" pitchFamily="34" charset="0"/>
              <a:buChar char="•"/>
            </a:pPr>
            <a:r>
              <a:rPr lang="en-US" baseline="0" dirty="0" smtClean="0"/>
              <a:t>Some evidence suggests temporal relationship between spanking &amp; temperament (aggression/antisocial behavior) differs b/t European American &amp; African Americans – AA antisocial elicited spanking; EA antisocial elicited &amp; contributed to antisocial behavior (more reciprocal)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110</a:t>
            </a:fld>
            <a:endParaRPr lang="en-US"/>
          </a:p>
        </p:txBody>
      </p:sp>
    </p:spTree>
    <p:extLst>
      <p:ext uri="{BB962C8B-B14F-4D97-AF65-F5344CB8AC3E}">
        <p14:creationId xmlns:p14="http://schemas.microsoft.com/office/powerpoint/2010/main" val="33263495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112</a:t>
            </a:fld>
            <a:endParaRPr lang="en-US"/>
          </a:p>
        </p:txBody>
      </p:sp>
    </p:spTree>
    <p:extLst>
      <p:ext uri="{BB962C8B-B14F-4D97-AF65-F5344CB8AC3E}">
        <p14:creationId xmlns:p14="http://schemas.microsoft.com/office/powerpoint/2010/main" val="21205265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566CC1-5801-48EC-8693-271B91AE79EA}" type="slidenum">
              <a:rPr lang="en-US" altLang="en-US" smtClean="0"/>
              <a:pPr>
                <a:spcBef>
                  <a:spcPct val="0"/>
                </a:spcBef>
              </a:pPr>
              <a:t>113</a:t>
            </a:fld>
            <a:endParaRPr lang="en-US" altLang="en-US" smtClean="0"/>
          </a:p>
        </p:txBody>
      </p:sp>
    </p:spTree>
    <p:extLst>
      <p:ext uri="{BB962C8B-B14F-4D97-AF65-F5344CB8AC3E}">
        <p14:creationId xmlns:p14="http://schemas.microsoft.com/office/powerpoint/2010/main" val="13028945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A2E64-F819-4876-B56A-23A9EDAEA5FD}" type="slidenum">
              <a:rPr lang="en-US"/>
              <a:pPr/>
              <a:t>114</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4375517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dirty="0" smtClean="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115</a:t>
            </a:fld>
            <a:endParaRPr lang="en-US" altLang="en-US" sz="1200">
              <a:solidFill>
                <a:srgbClr val="000000"/>
              </a:solidFill>
            </a:endParaRPr>
          </a:p>
        </p:txBody>
      </p:sp>
    </p:spTree>
    <p:extLst>
      <p:ext uri="{BB962C8B-B14F-4D97-AF65-F5344CB8AC3E}">
        <p14:creationId xmlns:p14="http://schemas.microsoft.com/office/powerpoint/2010/main" val="38517330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charset="0"/>
              <a:buNone/>
              <a:tabLst/>
              <a:defRPr/>
            </a:pPr>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116</a:t>
            </a:fld>
            <a:endParaRPr lang="en-US" altLang="en-US" sz="1200">
              <a:solidFill>
                <a:srgbClr val="000000"/>
              </a:solidFill>
            </a:endParaRPr>
          </a:p>
        </p:txBody>
      </p:sp>
    </p:spTree>
    <p:extLst>
      <p:ext uri="{BB962C8B-B14F-4D97-AF65-F5344CB8AC3E}">
        <p14:creationId xmlns:p14="http://schemas.microsoft.com/office/powerpoint/2010/main" val="21898790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rtl="0" fontAlgn="ctr">
              <a:buFont typeface="Arial"/>
              <a:buChar char="•"/>
            </a:pPr>
            <a:r>
              <a:rPr lang="en-US" sz="1200" b="1" kern="1200" dirty="0" smtClean="0">
                <a:solidFill>
                  <a:schemeClr val="tx1"/>
                </a:solidFill>
                <a:effectLst/>
                <a:latin typeface="Arial" charset="0"/>
                <a:ea typeface="+mn-ea"/>
                <a:cs typeface="+mn-cs"/>
              </a:rPr>
              <a:t>Child negativity toward mother</a:t>
            </a:r>
            <a:r>
              <a:rPr lang="en-US" sz="1200" kern="1200" dirty="0" smtClean="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smtClean="0">
                <a:solidFill>
                  <a:schemeClr val="tx1"/>
                </a:solidFill>
                <a:effectLst/>
                <a:latin typeface="Arial" charset="0"/>
                <a:ea typeface="+mn-ea"/>
                <a:cs typeface="+mn-cs"/>
              </a:rPr>
              <a:t>Child engagement of mother</a:t>
            </a:r>
            <a:r>
              <a:rPr lang="en-US" sz="1200" kern="1200" dirty="0" smtClean="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pPr marL="171450" lvl="0" indent="-171450" rtl="0" fontAlgn="ctr">
              <a:buFont typeface="Arial"/>
              <a:buChar char="•"/>
            </a:pPr>
            <a:r>
              <a:rPr lang="en-US" sz="1200" b="1" kern="1200" dirty="0" smtClean="0">
                <a:solidFill>
                  <a:schemeClr val="tx1"/>
                </a:solidFill>
                <a:effectLst/>
                <a:latin typeface="Arial" charset="0"/>
                <a:ea typeface="+mn-ea"/>
                <a:cs typeface="+mn-cs"/>
              </a:rPr>
              <a:t>Dyadic mutuality</a:t>
            </a:r>
            <a:r>
              <a:rPr lang="en-US" sz="1200" kern="1200" dirty="0" smtClean="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endParaRPr lang="en-US" sz="1200" kern="1200" dirty="0" smtClean="0">
              <a:solidFill>
                <a:schemeClr val="tx1"/>
              </a:solidFill>
              <a:effectLst/>
              <a:latin typeface="Arial" charset="0"/>
              <a:ea typeface="+mn-ea"/>
              <a:cs typeface="+mn-cs"/>
            </a:endParaRPr>
          </a:p>
          <a:p>
            <a:pPr eaLnBrk="1" hangingPunct="1"/>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117</a:t>
            </a:fld>
            <a:endParaRPr lang="en-US" altLang="en-US" sz="1200">
              <a:solidFill>
                <a:srgbClr val="000000"/>
              </a:solidFill>
            </a:endParaRPr>
          </a:p>
        </p:txBody>
      </p:sp>
    </p:spTree>
    <p:extLst>
      <p:ext uri="{BB962C8B-B14F-4D97-AF65-F5344CB8AC3E}">
        <p14:creationId xmlns:p14="http://schemas.microsoft.com/office/powerpoint/2010/main" val="16265754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Because past findings are limited and mixed, we posed no a priori hypotheses regarding whether maternal warmth would moderate the relations among maternal intrusiveness and negative changes in mother – toddler interaction in all ethnic groups. </a:t>
            </a:r>
            <a:endParaRPr lang="en-US" dirty="0" smtClean="0"/>
          </a:p>
          <a:p>
            <a:pPr lvl="0" rtl="0" fontAlgn="ctr"/>
            <a:endParaRPr lang="en-US" sz="1200" kern="1200" dirty="0" smtClean="0">
              <a:solidFill>
                <a:schemeClr val="tx1"/>
              </a:solidFill>
              <a:effectLst/>
              <a:latin typeface="Arial" charset="0"/>
              <a:ea typeface="+mn-ea"/>
              <a:cs typeface="+mn-cs"/>
            </a:endParaRPr>
          </a:p>
          <a:p>
            <a:pPr eaLnBrk="1" hangingPunct="1"/>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118</a:t>
            </a:fld>
            <a:endParaRPr lang="en-US" altLang="en-US" sz="1200">
              <a:solidFill>
                <a:srgbClr val="000000"/>
              </a:solidFill>
            </a:endParaRPr>
          </a:p>
        </p:txBody>
      </p:sp>
    </p:spTree>
    <p:extLst>
      <p:ext uri="{BB962C8B-B14F-4D97-AF65-F5344CB8AC3E}">
        <p14:creationId xmlns:p14="http://schemas.microsoft.com/office/powerpoint/2010/main" val="40247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psy.miami.edu/faculty/dmessinger/c_c/rsrcs/rdgs/emot/brooks_gunn.Pediatrics-2013-MacKenzie-e1118-25.pdf" TargetMode="External"/><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ideo" Target="file:///C:\Users\Psychology\Documents\current_talks\Structuring%20clip.wmv" TargetMode="Externa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11.emf"/><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23.png"/><Relationship Id="rId4" Type="http://schemas.openxmlformats.org/officeDocument/2006/relationships/hyperlink" Target="http://onlinelibrary.wiley.com/doi/10.1348/147608305X26882/full#b6"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hemeOverride" Target="../theme/themeOverride34.xml"/><Relationship Id="rId5" Type="http://schemas.openxmlformats.org/officeDocument/2006/relationships/image" Target="../media/image25.pn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hemeOverride" Target="../theme/themeOverride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hemeOverride" Target="../theme/themeOverride3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4800" dirty="0" smtClean="0"/>
              <a:t>Attachment, parenting, and outcomes</a:t>
            </a:r>
            <a:br>
              <a:rPr lang="en-US" sz="4800" dirty="0" smtClean="0"/>
            </a:br>
            <a:r>
              <a:rPr lang="en-US" sz="4800" dirty="0"/>
              <a:t/>
            </a:r>
            <a:br>
              <a:rPr lang="en-US" sz="4800" dirty="0"/>
            </a:br>
            <a:r>
              <a:rPr lang="en-US" sz="2800" dirty="0" smtClean="0"/>
              <a:t>Daniel Messinger, PhD</a:t>
            </a:r>
            <a:endParaRPr lang="en-US" sz="48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a:t>
            </a:r>
            <a:r>
              <a:rPr lang="en-US" sz="2400" dirty="0" smtClean="0"/>
              <a:t>620P</a:t>
            </a:r>
            <a:endParaRPr lang="en-US"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1105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89B1F81-559F-41EA-BAA7-3E078E0A4745}" type="slidenum">
              <a:rPr lang="en-US" altLang="en-US" sz="1400" smtClean="0"/>
              <a:pPr>
                <a:spcBef>
                  <a:spcPct val="0"/>
                </a:spcBef>
                <a:buClrTx/>
                <a:buSzTx/>
                <a:buFontTx/>
                <a:buNone/>
              </a:pPr>
              <a:t>10</a:t>
            </a:fld>
            <a:endParaRPr lang="en-US" altLang="en-US" sz="1400" smtClean="0"/>
          </a:p>
        </p:txBody>
      </p:sp>
      <p:sp>
        <p:nvSpPr>
          <p:cNvPr id="110596" name="Rectangle 2"/>
          <p:cNvSpPr>
            <a:spLocks noGrp="1" noChangeArrowheads="1"/>
          </p:cNvSpPr>
          <p:nvPr>
            <p:ph type="title"/>
          </p:nvPr>
        </p:nvSpPr>
        <p:spPr/>
        <p:txBody>
          <a:bodyPr>
            <a:normAutofit fontScale="90000"/>
          </a:bodyPr>
          <a:lstStyle/>
          <a:p>
            <a:r>
              <a:rPr lang="en-US" altLang="en-US" smtClean="0"/>
              <a:t>But </a:t>
            </a:r>
            <a:r>
              <a:rPr lang="en-US" altLang="en-US" smtClean="0">
                <a:cs typeface="Times New Roman" panose="02020603050405020304" pitchFamily="18" charset="0"/>
              </a:rPr>
              <a:t>insecure attachment may have positive functions</a:t>
            </a:r>
            <a:endParaRPr lang="en-US" altLang="en-US" smtClean="0"/>
          </a:p>
        </p:txBody>
      </p:sp>
      <p:sp>
        <p:nvSpPr>
          <p:cNvPr id="110597" name="Rectangle 3"/>
          <p:cNvSpPr>
            <a:spLocks noGrp="1" noChangeArrowheads="1"/>
          </p:cNvSpPr>
          <p:nvPr>
            <p:ph type="body" idx="1"/>
          </p:nvPr>
        </p:nvSpPr>
        <p:spPr/>
        <p:txBody>
          <a:bodyPr/>
          <a:lstStyle/>
          <a:p>
            <a:pPr>
              <a:lnSpc>
                <a:spcPct val="90000"/>
              </a:lnSpc>
            </a:pPr>
            <a:r>
              <a:rPr lang="en-US" altLang="en-US" smtClean="0">
                <a:cs typeface="Times New Roman" panose="02020603050405020304" pitchFamily="18" charset="0"/>
              </a:rPr>
              <a:t>The function of attachment is safety</a:t>
            </a:r>
          </a:p>
          <a:p>
            <a:pPr>
              <a:lnSpc>
                <a:spcPct val="90000"/>
              </a:lnSpc>
            </a:pPr>
            <a:r>
              <a:rPr lang="en-US" altLang="en-US" smtClean="0">
                <a:cs typeface="Times New Roman" panose="02020603050405020304" pitchFamily="18" charset="0"/>
              </a:rPr>
              <a:t>Avoidance minimizes unfruitful attempts to elicit caregiving</a:t>
            </a:r>
          </a:p>
          <a:p>
            <a:pPr>
              <a:lnSpc>
                <a:spcPct val="90000"/>
              </a:lnSpc>
            </a:pPr>
            <a:r>
              <a:rPr lang="en-US" altLang="en-US" smtClean="0">
                <a:cs typeface="Times New Roman" panose="02020603050405020304" pitchFamily="18" charset="0"/>
              </a:rPr>
              <a:t>Resistance maximizes attention to separation &amp; minimizes separation</a:t>
            </a:r>
          </a:p>
          <a:p>
            <a:pPr>
              <a:lnSpc>
                <a:spcPct val="90000"/>
              </a:lnSpc>
            </a:pPr>
            <a:r>
              <a:rPr lang="en-US" altLang="en-US" smtClean="0">
                <a:cs typeface="Times New Roman" panose="02020603050405020304" pitchFamily="18" charset="0"/>
              </a:rPr>
              <a:t>Even disorganization balances exposure to a threatening but needed caregiver</a:t>
            </a:r>
          </a:p>
          <a:p>
            <a:pPr>
              <a:lnSpc>
                <a:spcPct val="90000"/>
              </a:lnSpc>
            </a:pPr>
            <a:r>
              <a:rPr lang="en-US" altLang="en-US" smtClean="0">
                <a:cs typeface="Times New Roman" panose="02020603050405020304" pitchFamily="18" charset="0"/>
              </a:rPr>
              <a:t>Security may not be the only way to ‘get it right.’</a:t>
            </a:r>
          </a:p>
          <a:p>
            <a:pPr lvl="4">
              <a:lnSpc>
                <a:spcPct val="90000"/>
              </a:lnSpc>
            </a:pPr>
            <a:r>
              <a:rPr lang="en-US" altLang="en-US" sz="1800" smtClean="0">
                <a:cs typeface="Times New Roman" panose="02020603050405020304" pitchFamily="18" charset="0"/>
              </a:rPr>
              <a:t>Crittenden (Dahra Jackson)</a:t>
            </a:r>
          </a:p>
        </p:txBody>
      </p:sp>
    </p:spTree>
    <p:extLst>
      <p:ext uri="{BB962C8B-B14F-4D97-AF65-F5344CB8AC3E}">
        <p14:creationId xmlns:p14="http://schemas.microsoft.com/office/powerpoint/2010/main" val="16378081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143000" y="4280638"/>
            <a:ext cx="6858000" cy="977162"/>
          </a:xfrm>
        </p:spPr>
        <p:txBody>
          <a:bodyPr/>
          <a:lstStyle/>
          <a:p>
            <a:endParaRPr lang="en-US" dirty="0"/>
          </a:p>
        </p:txBody>
      </p:sp>
      <p:grpSp>
        <p:nvGrpSpPr>
          <p:cNvPr id="7" name="Group 6"/>
          <p:cNvGrpSpPr/>
          <p:nvPr/>
        </p:nvGrpSpPr>
        <p:grpSpPr>
          <a:xfrm>
            <a:off x="96253" y="1530252"/>
            <a:ext cx="8971547" cy="2346587"/>
            <a:chOff x="96253" y="1530252"/>
            <a:chExt cx="8971547" cy="2346587"/>
          </a:xfrm>
        </p:grpSpPr>
        <p:pic>
          <p:nvPicPr>
            <p:cNvPr id="4" name="Picture 3"/>
            <p:cNvPicPr>
              <a:picLocks noChangeAspect="1"/>
            </p:cNvPicPr>
            <p:nvPr/>
          </p:nvPicPr>
          <p:blipFill>
            <a:blip r:embed="rId2"/>
            <a:stretch>
              <a:fillRect/>
            </a:stretch>
          </p:blipFill>
          <p:spPr>
            <a:xfrm>
              <a:off x="96253" y="1530252"/>
              <a:ext cx="8971547" cy="2346587"/>
            </a:xfrm>
            <a:prstGeom prst="rect">
              <a:avLst/>
            </a:prstGeom>
          </p:spPr>
        </p:pic>
        <p:sp>
          <p:nvSpPr>
            <p:cNvPr id="5" name="Rectangle 4"/>
            <p:cNvSpPr/>
            <p:nvPr/>
          </p:nvSpPr>
          <p:spPr>
            <a:xfrm>
              <a:off x="128910" y="2613568"/>
              <a:ext cx="5233736" cy="12591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TextBox 5"/>
          <p:cNvSpPr txBox="1"/>
          <p:nvPr/>
        </p:nvSpPr>
        <p:spPr>
          <a:xfrm>
            <a:off x="-6096" y="6513052"/>
            <a:ext cx="1343125" cy="338554"/>
          </a:xfrm>
          <a:prstGeom prst="rect">
            <a:avLst/>
          </a:prstGeom>
          <a:noFill/>
        </p:spPr>
        <p:txBody>
          <a:bodyPr wrap="none" rtlCol="0">
            <a:spAutoFit/>
          </a:bodyPr>
          <a:lstStyle/>
          <a:p>
            <a:r>
              <a:rPr lang="en-US" sz="1600" dirty="0" smtClean="0">
                <a:solidFill>
                  <a:schemeClr val="tx1">
                    <a:lumMod val="50000"/>
                    <a:lumOff val="50000"/>
                  </a:schemeClr>
                </a:solidFill>
              </a:rPr>
              <a:t>Kelly Shaffer</a:t>
            </a:r>
            <a:endParaRPr lang="en-US" sz="1600" dirty="0">
              <a:solidFill>
                <a:schemeClr val="tx1">
                  <a:lumMod val="50000"/>
                  <a:lumOff val="50000"/>
                </a:schemeClr>
              </a:solidFill>
            </a:endParaRPr>
          </a:p>
        </p:txBody>
      </p:sp>
      <p:sp>
        <p:nvSpPr>
          <p:cNvPr id="8" name="Rectangle 7"/>
          <p:cNvSpPr/>
          <p:nvPr/>
        </p:nvSpPr>
        <p:spPr>
          <a:xfrm>
            <a:off x="4813204" y="2432170"/>
            <a:ext cx="4572000" cy="1477328"/>
          </a:xfrm>
          <a:prstGeom prst="rect">
            <a:avLst/>
          </a:prstGeom>
          <a:solidFill>
            <a:schemeClr val="bg1"/>
          </a:solidFill>
        </p:spPr>
        <p:txBody>
          <a:bodyPr>
            <a:spAutoFit/>
          </a:bodyPr>
          <a:lstStyle/>
          <a:p>
            <a:r>
              <a:rPr lang="en-US" u="sng" dirty="0" err="1">
                <a:solidFill>
                  <a:srgbClr val="800080"/>
                </a:solidFill>
                <a:latin typeface="Arial" panose="020B0604020202020204" pitchFamily="34" charset="0"/>
                <a:hlinkClick r:id="rId3"/>
              </a:rPr>
              <a:t>MacKenzie</a:t>
            </a:r>
            <a:r>
              <a:rPr lang="en-US" u="sng" dirty="0">
                <a:solidFill>
                  <a:srgbClr val="800080"/>
                </a:solidFill>
                <a:latin typeface="Arial" panose="020B0604020202020204" pitchFamily="34" charset="0"/>
                <a:hlinkClick r:id="rId3"/>
              </a:rPr>
              <a:t>, M. J., </a:t>
            </a:r>
            <a:r>
              <a:rPr lang="en-US" u="sng" dirty="0" err="1">
                <a:solidFill>
                  <a:srgbClr val="800080"/>
                </a:solidFill>
                <a:latin typeface="Arial" panose="020B0604020202020204" pitchFamily="34" charset="0"/>
                <a:hlinkClick r:id="rId3"/>
              </a:rPr>
              <a:t>Nicklas</a:t>
            </a:r>
            <a:r>
              <a:rPr lang="en-US" u="sng" dirty="0">
                <a:solidFill>
                  <a:srgbClr val="800080"/>
                </a:solidFill>
                <a:latin typeface="Arial" panose="020B0604020202020204" pitchFamily="34" charset="0"/>
                <a:hlinkClick r:id="rId3"/>
              </a:rPr>
              <a:t>, E., </a:t>
            </a:r>
            <a:r>
              <a:rPr lang="en-US" u="sng" dirty="0" err="1">
                <a:solidFill>
                  <a:srgbClr val="800080"/>
                </a:solidFill>
                <a:latin typeface="Arial" panose="020B0604020202020204" pitchFamily="34" charset="0"/>
                <a:hlinkClick r:id="rId3"/>
              </a:rPr>
              <a:t>Waldfogel</a:t>
            </a:r>
            <a:r>
              <a:rPr lang="en-US" u="sng" dirty="0">
                <a:solidFill>
                  <a:srgbClr val="800080"/>
                </a:solidFill>
                <a:latin typeface="Arial" panose="020B0604020202020204" pitchFamily="34" charset="0"/>
                <a:hlinkClick r:id="rId3"/>
              </a:rPr>
              <a:t>, J., &amp; Brooks-Gunn, J. (2013). Spanking and Child Development Across the First Decade of Life. Pediatrics. </a:t>
            </a:r>
            <a:r>
              <a:rPr lang="en-US" u="sng" dirty="0" err="1">
                <a:solidFill>
                  <a:srgbClr val="800080"/>
                </a:solidFill>
                <a:latin typeface="Arial" panose="020B0604020202020204" pitchFamily="34" charset="0"/>
                <a:hlinkClick r:id="rId3"/>
              </a:rPr>
              <a:t>doi</a:t>
            </a:r>
            <a:r>
              <a:rPr lang="en-US" u="sng" dirty="0">
                <a:solidFill>
                  <a:srgbClr val="800080"/>
                </a:solidFill>
                <a:latin typeface="Arial" panose="020B0604020202020204" pitchFamily="34" charset="0"/>
                <a:hlinkClick r:id="rId3"/>
              </a:rPr>
              <a:t>: 10.1542/peds.2013-1227</a:t>
            </a:r>
            <a:r>
              <a:rPr lang="en-US" u="sng" dirty="0">
                <a:solidFill>
                  <a:srgbClr val="0000FF"/>
                </a:solidFill>
                <a:latin typeface="Arial" panose="020B0604020202020204" pitchFamily="34" charset="0"/>
              </a:rPr>
              <a:t> </a:t>
            </a:r>
            <a:endParaRPr lang="en-US" dirty="0"/>
          </a:p>
        </p:txBody>
      </p:sp>
    </p:spTree>
    <p:extLst>
      <p:ext uri="{BB962C8B-B14F-4D97-AF65-F5344CB8AC3E}">
        <p14:creationId xmlns:p14="http://schemas.microsoft.com/office/powerpoint/2010/main" val="360005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Spanking: Potentially deleterious to children</a:t>
            </a:r>
          </a:p>
          <a:p>
            <a:pPr lvl="1"/>
            <a:r>
              <a:rPr lang="en-US" i="1" dirty="0" smtClean="0"/>
              <a:t>American Academy of Pediatrics recommends against use</a:t>
            </a:r>
          </a:p>
          <a:p>
            <a:endParaRPr lang="en-US" i="1" dirty="0" smtClean="0"/>
          </a:p>
          <a:p>
            <a:r>
              <a:rPr lang="en-US" dirty="0" err="1" smtClean="0"/>
              <a:t>Gershoff</a:t>
            </a:r>
            <a:r>
              <a:rPr lang="en-US" dirty="0" smtClean="0"/>
              <a:t> 2002: Meta-analysis of 88 studies shows spanking related to:</a:t>
            </a:r>
          </a:p>
          <a:p>
            <a:pPr lvl="1"/>
            <a:r>
              <a:rPr lang="en-US" i="1" dirty="0" smtClean="0"/>
              <a:t>Moral internalization</a:t>
            </a:r>
          </a:p>
          <a:p>
            <a:pPr lvl="1"/>
            <a:r>
              <a:rPr lang="en-US" i="1" dirty="0" smtClean="0"/>
              <a:t>Aggression in childhood and adulthood</a:t>
            </a:r>
          </a:p>
          <a:p>
            <a:pPr lvl="1"/>
            <a:r>
              <a:rPr lang="en-US" i="1" dirty="0" smtClean="0"/>
              <a:t>Delinquent/antisocial behavior in childhood (not adulthood)</a:t>
            </a:r>
          </a:p>
          <a:p>
            <a:pPr lvl="1"/>
            <a:r>
              <a:rPr lang="en-US" i="1" dirty="0" smtClean="0"/>
              <a:t>Poor parent-child relationship quality</a:t>
            </a:r>
          </a:p>
          <a:p>
            <a:pPr lvl="1"/>
            <a:r>
              <a:rPr lang="en-US" i="1" dirty="0" smtClean="0"/>
              <a:t>Poor mental health in childhood and adulthood</a:t>
            </a:r>
          </a:p>
          <a:p>
            <a:pPr lvl="1"/>
            <a:r>
              <a:rPr lang="en-US" i="1" dirty="0" smtClean="0"/>
              <a:t>Likelihood of being victim of physical abuse</a:t>
            </a:r>
          </a:p>
          <a:p>
            <a:pPr lvl="1"/>
            <a:r>
              <a:rPr lang="en-US" i="1" dirty="0" smtClean="0"/>
              <a:t>Adult abuse of own child or spouse</a:t>
            </a:r>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9194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Prior Research</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Few longitudinal studies</a:t>
            </a:r>
          </a:p>
          <a:p>
            <a:pPr marL="514350" indent="-514350">
              <a:buFont typeface="+mj-lt"/>
              <a:buAutoNum type="arabicPeriod"/>
            </a:pPr>
            <a:r>
              <a:rPr lang="en-US" dirty="0" smtClean="0"/>
              <a:t>Missing measures of stress &amp; SES</a:t>
            </a:r>
          </a:p>
          <a:p>
            <a:pPr marL="514350" indent="-514350">
              <a:buFont typeface="+mj-lt"/>
              <a:buAutoNum type="arabicPeriod"/>
            </a:pPr>
            <a:r>
              <a:rPr lang="en-US" dirty="0" smtClean="0"/>
              <a:t>No study of paternal spanking</a:t>
            </a:r>
          </a:p>
          <a:p>
            <a:pPr marL="514350" indent="-514350">
              <a:buFont typeface="+mj-lt"/>
              <a:buAutoNum type="arabicPeriod"/>
            </a:pPr>
            <a:r>
              <a:rPr lang="en-US" dirty="0" smtClean="0"/>
              <a:t>Little study of effects of spanking on children’s cognitive development</a:t>
            </a:r>
          </a:p>
          <a:p>
            <a:pPr marL="514350" indent="-514350">
              <a:buFont typeface="+mj-lt"/>
              <a:buAutoNum type="arabicPeriod"/>
            </a:pPr>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2936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Sample</a:t>
            </a:r>
            <a:endParaRPr lang="en-US" dirty="0"/>
          </a:p>
        </p:txBody>
      </p:sp>
      <p:sp>
        <p:nvSpPr>
          <p:cNvPr id="3" name="Content Placeholder 2"/>
          <p:cNvSpPr>
            <a:spLocks noGrp="1"/>
          </p:cNvSpPr>
          <p:nvPr>
            <p:ph idx="1"/>
          </p:nvPr>
        </p:nvSpPr>
        <p:spPr/>
        <p:txBody>
          <a:bodyPr>
            <a:normAutofit lnSpcReduction="10000"/>
          </a:bodyPr>
          <a:lstStyle/>
          <a:p>
            <a:r>
              <a:rPr lang="en-US" dirty="0" smtClean="0"/>
              <a:t>Fragile Families and Child Well-Being Study</a:t>
            </a:r>
          </a:p>
          <a:p>
            <a:endParaRPr lang="en-US" dirty="0" smtClean="0"/>
          </a:p>
          <a:p>
            <a:r>
              <a:rPr lang="en-US" dirty="0" smtClean="0"/>
              <a:t>1933 families for externalizing behavior analyses</a:t>
            </a:r>
          </a:p>
          <a:p>
            <a:r>
              <a:rPr lang="en-US" dirty="0" smtClean="0"/>
              <a:t>1532 families for receptive vocabulary analyses</a:t>
            </a:r>
          </a:p>
          <a:p>
            <a:endParaRPr lang="en-US" dirty="0"/>
          </a:p>
          <a:p>
            <a:r>
              <a:rPr lang="en-US" dirty="0" smtClean="0"/>
              <a:t>Included families: may have more resources and/or be more stable at baseline than excluded families</a:t>
            </a:r>
          </a:p>
          <a:p>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666133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 Primary Predictor</a:t>
            </a:r>
            <a:endParaRPr lang="en-US" dirty="0"/>
          </a:p>
        </p:txBody>
      </p:sp>
      <p:sp>
        <p:nvSpPr>
          <p:cNvPr id="3" name="Content Placeholder 2"/>
          <p:cNvSpPr>
            <a:spLocks noGrp="1"/>
          </p:cNvSpPr>
          <p:nvPr>
            <p:ph idx="1"/>
          </p:nvPr>
        </p:nvSpPr>
        <p:spPr/>
        <p:txBody>
          <a:bodyPr/>
          <a:lstStyle/>
          <a:p>
            <a:r>
              <a:rPr lang="en-US" dirty="0" smtClean="0"/>
              <a:t>Maternal &amp; Paternal Spanking</a:t>
            </a:r>
          </a:p>
          <a:p>
            <a:pPr lvl="1"/>
            <a:r>
              <a:rPr lang="en-US" dirty="0" smtClean="0"/>
              <a:t>“</a:t>
            </a:r>
            <a:r>
              <a:rPr lang="en-US" i="1" dirty="0" smtClean="0"/>
              <a:t>In the past month, have you spanked (child) because (she/he) was misbehaving or acting up?</a:t>
            </a:r>
            <a:r>
              <a:rPr lang="en-US" dirty="0" smtClean="0"/>
              <a:t>”</a:t>
            </a:r>
          </a:p>
        </p:txBody>
      </p:sp>
      <p:graphicFrame>
        <p:nvGraphicFramePr>
          <p:cNvPr id="4" name="Diagram 3"/>
          <p:cNvGraphicFramePr/>
          <p:nvPr>
            <p:extLst/>
          </p:nvPr>
        </p:nvGraphicFramePr>
        <p:xfrm>
          <a:off x="1160745" y="4428299"/>
          <a:ext cx="6096000" cy="184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162833" y="3465882"/>
          <a:ext cx="6096000" cy="1847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0806966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Measures – Outcomes</a:t>
            </a:r>
            <a:endParaRPr lang="en-US" dirty="0"/>
          </a:p>
        </p:txBody>
      </p:sp>
      <p:sp>
        <p:nvSpPr>
          <p:cNvPr id="3" name="Content Placeholder 2"/>
          <p:cNvSpPr>
            <a:spLocks noGrp="1"/>
          </p:cNvSpPr>
          <p:nvPr>
            <p:ph idx="1"/>
          </p:nvPr>
        </p:nvSpPr>
        <p:spPr/>
        <p:txBody>
          <a:bodyPr/>
          <a:lstStyle/>
          <a:p>
            <a:r>
              <a:rPr lang="en-US" dirty="0" smtClean="0"/>
              <a:t>Child Externalizing Behavior</a:t>
            </a:r>
          </a:p>
          <a:p>
            <a:pPr lvl="1"/>
            <a:r>
              <a:rPr lang="en-US" dirty="0" smtClean="0"/>
              <a:t>Age 9: Aggression &amp; Rule-Breaking subscales of CBCL</a:t>
            </a:r>
          </a:p>
          <a:p>
            <a:pPr lvl="1"/>
            <a:r>
              <a:rPr lang="en-US" i="1" dirty="0" smtClean="0"/>
              <a:t>Age 3: Aggression &amp; Destructive subscales of CBCL (ctrl)</a:t>
            </a:r>
          </a:p>
          <a:p>
            <a:endParaRPr lang="en-US" dirty="0" smtClean="0"/>
          </a:p>
          <a:p>
            <a:r>
              <a:rPr lang="en-US" dirty="0" smtClean="0"/>
              <a:t>Child Receptive Vocabulary</a:t>
            </a:r>
          </a:p>
          <a:p>
            <a:pPr lvl="1"/>
            <a:r>
              <a:rPr lang="en-US" dirty="0" smtClean="0"/>
              <a:t>Age 9: Peabody Picture Vocabulary Test (PPVT)</a:t>
            </a:r>
          </a:p>
          <a:p>
            <a:pPr lvl="1"/>
            <a:r>
              <a:rPr lang="en-US" i="1" dirty="0" smtClean="0"/>
              <a:t>Age 3: PPVT (ctrl)</a:t>
            </a:r>
            <a:endParaRPr lang="en-US" i="1" dirty="0"/>
          </a:p>
          <a:p>
            <a:endParaRPr lang="en-US" dirty="0" smtClean="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076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 Child and Family Control Variables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4" name="Content Placeholder 4"/>
          <p:cNvGraphicFramePr>
            <a:graphicFrameLocks/>
          </p:cNvGraphicFramePr>
          <p:nvPr>
            <p:extLst/>
          </p:nvPr>
        </p:nvGraphicFramePr>
        <p:xfrm>
          <a:off x="685800" y="1918567"/>
          <a:ext cx="7886700" cy="4724400"/>
        </p:xfrm>
        <a:graphic>
          <a:graphicData uri="http://schemas.openxmlformats.org/drawingml/2006/table">
            <a:tbl>
              <a:tblPr firstRow="1" bandRow="1">
                <a:tableStyleId>{5C22544A-7EE6-4342-B048-85BDC9FD1C3A}</a:tableStyleId>
              </a:tblPr>
              <a:tblGrid>
                <a:gridCol w="1826451"/>
                <a:gridCol w="6060249"/>
              </a:tblGrid>
              <a:tr h="380488">
                <a:tc>
                  <a:txBody>
                    <a:bodyPr/>
                    <a:lstStyle/>
                    <a:p>
                      <a:r>
                        <a:rPr lang="en-US" sz="2000" dirty="0" smtClean="0"/>
                        <a:t>Category</a:t>
                      </a:r>
                      <a:endParaRPr lang="en-US" sz="2000" dirty="0"/>
                    </a:p>
                  </a:txBody>
                  <a:tcPr/>
                </a:tc>
                <a:tc>
                  <a:txBody>
                    <a:bodyPr/>
                    <a:lstStyle/>
                    <a:p>
                      <a:r>
                        <a:rPr lang="en-US" sz="2000" dirty="0" smtClean="0"/>
                        <a:t>Variable</a:t>
                      </a:r>
                      <a:endParaRPr lang="en-US" sz="2000" dirty="0"/>
                    </a:p>
                  </a:txBody>
                  <a:tcPr/>
                </a:tc>
              </a:tr>
              <a:tr h="673171">
                <a:tc>
                  <a:txBody>
                    <a:bodyPr/>
                    <a:lstStyle/>
                    <a:p>
                      <a:r>
                        <a:rPr lang="en-US" sz="2000" dirty="0" smtClean="0"/>
                        <a:t>Child</a:t>
                      </a:r>
                      <a:r>
                        <a:rPr lang="en-US" sz="2000" baseline="0" dirty="0" smtClean="0"/>
                        <a:t> Risk Factors</a:t>
                      </a:r>
                      <a:endParaRPr lang="en-US" sz="2000" dirty="0"/>
                    </a:p>
                  </a:txBody>
                  <a:tcPr/>
                </a:tc>
                <a:tc>
                  <a:txBody>
                    <a:bodyPr/>
                    <a:lstStyle/>
                    <a:p>
                      <a:r>
                        <a:rPr lang="en-US" sz="2000" dirty="0" smtClean="0"/>
                        <a:t>Gender;</a:t>
                      </a:r>
                      <a:r>
                        <a:rPr lang="en-US" sz="2000" baseline="0" dirty="0" smtClean="0"/>
                        <a:t> age; low birth weight; if first born; infant temperament</a:t>
                      </a:r>
                      <a:endParaRPr lang="en-US" sz="2000" dirty="0"/>
                    </a:p>
                  </a:txBody>
                  <a:tcPr/>
                </a:tc>
              </a:tr>
              <a:tr h="1258537">
                <a:tc>
                  <a:txBody>
                    <a:bodyPr/>
                    <a:lstStyle/>
                    <a:p>
                      <a:r>
                        <a:rPr lang="en-US" sz="2000" dirty="0" smtClean="0"/>
                        <a:t>Maternal and Family Characteristics</a:t>
                      </a:r>
                      <a:endParaRPr lang="en-US" sz="2000" dirty="0"/>
                    </a:p>
                  </a:txBody>
                  <a:tcPr/>
                </a:tc>
                <a:tc>
                  <a:txBody>
                    <a:bodyPr/>
                    <a:lstStyle/>
                    <a:p>
                      <a:r>
                        <a:rPr lang="en-US" sz="2000" dirty="0" smtClean="0"/>
                        <a:t>Maternal age; </a:t>
                      </a:r>
                      <a:r>
                        <a:rPr lang="en-US" sz="2000" baseline="0" dirty="0" smtClean="0"/>
                        <a:t>marital structure; mother’s race/ethnicity; maternal education; household income; mother foreign-born; mother’s residence at age 15; maternal employment, number of adults and children in home</a:t>
                      </a:r>
                      <a:endParaRPr lang="en-US" sz="2000" dirty="0"/>
                    </a:p>
                  </a:txBody>
                  <a:tcPr/>
                </a:tc>
              </a:tr>
              <a:tr h="6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Prenatal</a:t>
                      </a:r>
                      <a:r>
                        <a:rPr lang="en-US" sz="2000" baseline="0" dirty="0" smtClean="0"/>
                        <a:t> Risks</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Late onset of prenatal care; risky health behavior;</a:t>
                      </a:r>
                      <a:r>
                        <a:rPr lang="en-US" sz="2000" baseline="0" dirty="0" smtClean="0"/>
                        <a:t> IPV; birth father’s supportiveness</a:t>
                      </a:r>
                      <a:endParaRPr lang="en-US" sz="2000" dirty="0" smtClean="0"/>
                    </a:p>
                  </a:txBody>
                  <a:tcPr/>
                </a:tc>
              </a:tr>
              <a:tr h="128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Maternal Risk Factors</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Mother’s parenting stress; mother</a:t>
                      </a:r>
                      <a:r>
                        <a:rPr lang="en-US" sz="2000" baseline="0" dirty="0" smtClean="0"/>
                        <a:t> depression or GAD dx; mother’s impulsivity; mother’s cognitive level; mother’s frequency of cognitively stimulating activities with child</a:t>
                      </a:r>
                      <a:endParaRPr lang="en-US" sz="2000" dirty="0" smtClean="0"/>
                    </a:p>
                  </a:txBody>
                  <a:tcPr/>
                </a:tc>
              </a:tr>
            </a:tbl>
          </a:graphicData>
        </a:graphic>
      </p:graphicFrame>
      <p:sp>
        <p:nvSpPr>
          <p:cNvPr id="6" name="TextBox 5"/>
          <p:cNvSpPr txBox="1"/>
          <p:nvPr/>
        </p:nvSpPr>
        <p:spPr>
          <a:xfrm>
            <a:off x="-6096" y="6513052"/>
            <a:ext cx="3169457" cy="338554"/>
          </a:xfrm>
          <a:prstGeom prst="rect">
            <a:avLst/>
          </a:prstGeom>
          <a:noFill/>
        </p:spPr>
        <p:txBody>
          <a:bodyPr wrap="none" rtlCol="0">
            <a:spAutoFit/>
          </a:bodyPr>
          <a:lstStyle/>
          <a:p>
            <a:r>
              <a:rPr lang="en-US" sz="1600" dirty="0" smtClean="0">
                <a:solidFill>
                  <a:schemeClr val="tx1">
                    <a:lumMod val="50000"/>
                    <a:lumOff val="50000"/>
                  </a:schemeClr>
                </a:solidFill>
              </a:rPr>
              <a:t>Rumper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5262933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76" y="152184"/>
            <a:ext cx="7886700" cy="874950"/>
          </a:xfrm>
        </p:spPr>
        <p:txBody>
          <a:bodyPr>
            <a:normAutofit fontScale="90000"/>
          </a:bodyPr>
          <a:lstStyle/>
          <a:p>
            <a:r>
              <a:rPr lang="en-US" dirty="0" smtClean="0"/>
              <a:t>Results: Prevalence of Spanking</a:t>
            </a:r>
            <a:endParaRPr lang="en-US" dirty="0"/>
          </a:p>
        </p:txBody>
      </p:sp>
      <p:graphicFrame>
        <p:nvGraphicFramePr>
          <p:cNvPr id="7" name="Content Placeholder 6"/>
          <p:cNvGraphicFramePr>
            <a:graphicFrameLocks noGrp="1"/>
          </p:cNvGraphicFramePr>
          <p:nvPr>
            <p:ph idx="1"/>
            <p:extLst/>
          </p:nvPr>
        </p:nvGraphicFramePr>
        <p:xfrm>
          <a:off x="2031565" y="1215026"/>
          <a:ext cx="24026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extLst/>
          </p:nvPr>
        </p:nvGraphicFramePr>
        <p:xfrm>
          <a:off x="5753881" y="1515648"/>
          <a:ext cx="2362985" cy="245510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3567" y="2705622"/>
            <a:ext cx="983795" cy="369332"/>
          </a:xfrm>
          <a:prstGeom prst="rect">
            <a:avLst/>
          </a:prstGeom>
          <a:noFill/>
        </p:spPr>
        <p:txBody>
          <a:bodyPr wrap="none" rtlCol="0">
            <a:spAutoFit/>
          </a:bodyPr>
          <a:lstStyle/>
          <a:p>
            <a:r>
              <a:rPr lang="en-US" dirty="0" smtClean="0"/>
              <a:t>Mothers</a:t>
            </a:r>
            <a:endParaRPr lang="en-US" dirty="0"/>
          </a:p>
        </p:txBody>
      </p:sp>
      <p:sp>
        <p:nvSpPr>
          <p:cNvPr id="11" name="TextBox 10"/>
          <p:cNvSpPr txBox="1"/>
          <p:nvPr/>
        </p:nvSpPr>
        <p:spPr>
          <a:xfrm>
            <a:off x="513567" y="5438384"/>
            <a:ext cx="872868" cy="369332"/>
          </a:xfrm>
          <a:prstGeom prst="rect">
            <a:avLst/>
          </a:prstGeom>
          <a:noFill/>
        </p:spPr>
        <p:txBody>
          <a:bodyPr wrap="none" rtlCol="0">
            <a:spAutoFit/>
          </a:bodyPr>
          <a:lstStyle/>
          <a:p>
            <a:r>
              <a:rPr lang="en-US" dirty="0" smtClean="0"/>
              <a:t>Fathers</a:t>
            </a:r>
            <a:endParaRPr lang="en-US" dirty="0"/>
          </a:p>
        </p:txBody>
      </p:sp>
      <p:graphicFrame>
        <p:nvGraphicFramePr>
          <p:cNvPr id="12" name="Content Placeholder 6"/>
          <p:cNvGraphicFramePr>
            <a:graphicFrameLocks/>
          </p:cNvGraphicFramePr>
          <p:nvPr>
            <p:extLst/>
          </p:nvPr>
        </p:nvGraphicFramePr>
        <p:xfrm>
          <a:off x="2033653" y="3891420"/>
          <a:ext cx="2402649" cy="3093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6"/>
          <p:cNvGraphicFramePr>
            <a:graphicFrameLocks/>
          </p:cNvGraphicFramePr>
          <p:nvPr>
            <p:extLst/>
          </p:nvPr>
        </p:nvGraphicFramePr>
        <p:xfrm>
          <a:off x="5730919" y="3891420"/>
          <a:ext cx="2402649" cy="309392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2845496" y="1129430"/>
            <a:ext cx="710131" cy="369332"/>
          </a:xfrm>
          <a:prstGeom prst="rect">
            <a:avLst/>
          </a:prstGeom>
          <a:noFill/>
        </p:spPr>
        <p:txBody>
          <a:bodyPr wrap="none" rtlCol="0">
            <a:spAutoFit/>
          </a:bodyPr>
          <a:lstStyle/>
          <a:p>
            <a:r>
              <a:rPr lang="en-US" dirty="0" smtClean="0"/>
              <a:t>Age 3</a:t>
            </a:r>
            <a:endParaRPr lang="en-US" dirty="0"/>
          </a:p>
        </p:txBody>
      </p:sp>
      <p:sp>
        <p:nvSpPr>
          <p:cNvPr id="15" name="TextBox 14"/>
          <p:cNvSpPr txBox="1"/>
          <p:nvPr/>
        </p:nvSpPr>
        <p:spPr>
          <a:xfrm>
            <a:off x="6567814" y="1129430"/>
            <a:ext cx="710131" cy="369332"/>
          </a:xfrm>
          <a:prstGeom prst="rect">
            <a:avLst/>
          </a:prstGeom>
          <a:noFill/>
        </p:spPr>
        <p:txBody>
          <a:bodyPr wrap="none" rtlCol="0">
            <a:spAutoFit/>
          </a:bodyPr>
          <a:lstStyle/>
          <a:p>
            <a:r>
              <a:rPr lang="en-US" dirty="0" smtClean="0"/>
              <a:t>Age 5</a:t>
            </a:r>
            <a:endParaRPr lang="en-US" dirty="0"/>
          </a:p>
        </p:txBody>
      </p:sp>
      <p:sp>
        <p:nvSpPr>
          <p:cNvPr id="16" name="TextBox 15"/>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
        <p:nvSpPr>
          <p:cNvPr id="4" name="TextBox 3"/>
          <p:cNvSpPr txBox="1"/>
          <p:nvPr/>
        </p:nvSpPr>
        <p:spPr>
          <a:xfrm>
            <a:off x="4245208" y="3720601"/>
            <a:ext cx="2133600" cy="923330"/>
          </a:xfrm>
          <a:prstGeom prst="rect">
            <a:avLst/>
          </a:prstGeom>
          <a:noFill/>
        </p:spPr>
        <p:txBody>
          <a:bodyPr wrap="square" rtlCol="0">
            <a:spAutoFit/>
          </a:bodyPr>
          <a:lstStyle/>
          <a:p>
            <a:pPr>
              <a:lnSpc>
                <a:spcPct val="150000"/>
              </a:lnSpc>
            </a:pPr>
            <a:r>
              <a:rPr lang="en-US" sz="1200" dirty="0" smtClean="0"/>
              <a:t>Spanking child ≥2/week </a:t>
            </a:r>
          </a:p>
          <a:p>
            <a:pPr>
              <a:lnSpc>
                <a:spcPct val="150000"/>
              </a:lnSpc>
            </a:pPr>
            <a:r>
              <a:rPr lang="en-US" sz="1200" dirty="0" smtClean="0"/>
              <a:t>Spanking child &lt;2/week</a:t>
            </a:r>
            <a:endParaRPr lang="en-US" sz="1200" dirty="0"/>
          </a:p>
          <a:p>
            <a:pPr>
              <a:lnSpc>
                <a:spcPct val="150000"/>
              </a:lnSpc>
            </a:pPr>
            <a:r>
              <a:rPr lang="en-US" sz="1200" dirty="0" smtClean="0"/>
              <a:t>No Spanking</a:t>
            </a:r>
            <a:endParaRPr lang="en-US" sz="1200" dirty="0"/>
          </a:p>
        </p:txBody>
      </p:sp>
      <p:sp>
        <p:nvSpPr>
          <p:cNvPr id="5" name="Rectangle 4"/>
          <p:cNvSpPr/>
          <p:nvPr/>
        </p:nvSpPr>
        <p:spPr>
          <a:xfrm>
            <a:off x="4093981" y="3811044"/>
            <a:ext cx="151227" cy="16075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1893" y="4142467"/>
            <a:ext cx="151227" cy="1607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1893" y="4405673"/>
            <a:ext cx="151227" cy="1607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3" grpId="0">
        <p:bldAsOne/>
      </p:bldGraphic>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Spanking and Child Externalizing Problems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2046113"/>
            <a:ext cx="9171102"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6894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Spanking and Child Receptive Vocabulary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4" y="2046113"/>
            <a:ext cx="8874094"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096" y="6513052"/>
            <a:ext cx="2840521" cy="338554"/>
          </a:xfrm>
          <a:prstGeom prst="rect">
            <a:avLst/>
          </a:prstGeom>
          <a:noFill/>
        </p:spPr>
        <p:txBody>
          <a:bodyPr wrap="none" rtlCol="0">
            <a:spAutoFit/>
          </a:bodyPr>
          <a:lstStyle/>
          <a:p>
            <a:r>
              <a:rPr lang="en-US" sz="1600" dirty="0" smtClean="0">
                <a:solidFill>
                  <a:schemeClr val="tx1">
                    <a:lumMod val="50000"/>
                    <a:lumOff val="50000"/>
                  </a:schemeClr>
                </a:solidFill>
              </a:rPr>
              <a:t>Shaffer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3349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t>Attachment and Maturation</a:t>
            </a:r>
          </a:p>
        </p:txBody>
      </p:sp>
      <p:sp>
        <p:nvSpPr>
          <p:cNvPr id="112643" name="Content Placeholder 2"/>
          <p:cNvSpPr>
            <a:spLocks noGrp="1"/>
          </p:cNvSpPr>
          <p:nvPr>
            <p:ph idx="1"/>
          </p:nvPr>
        </p:nvSpPr>
        <p:spPr>
          <a:xfrm>
            <a:off x="838200" y="1752600"/>
            <a:ext cx="5029200" cy="4419600"/>
          </a:xfrm>
        </p:spPr>
        <p:txBody>
          <a:bodyPr/>
          <a:lstStyle/>
          <a:p>
            <a:r>
              <a:rPr lang="en-US" altLang="en-US" smtClean="0"/>
              <a:t>Evolutionary framework</a:t>
            </a:r>
          </a:p>
          <a:p>
            <a:pPr lvl="1"/>
            <a:r>
              <a:rPr lang="en-US" altLang="en-US" smtClean="0"/>
              <a:t>Does infant attachment change maturation?</a:t>
            </a:r>
          </a:p>
          <a:p>
            <a:pPr lvl="1"/>
            <a:r>
              <a:rPr lang="en-US" altLang="en-US" smtClean="0"/>
              <a:t>Does attachment signal challenges an infant faces?</a:t>
            </a:r>
          </a:p>
          <a:p>
            <a:r>
              <a:rPr lang="en-US" altLang="en-US" smtClean="0"/>
              <a:t>Difficult environment </a:t>
            </a:r>
            <a:br>
              <a:rPr lang="en-US" altLang="en-US" smtClean="0"/>
            </a:br>
            <a:r>
              <a:rPr lang="en-US" altLang="en-US" smtClean="0"/>
              <a:t>=&gt; Earlier menarche</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Mattson</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45B2AAC-276F-487D-BBB3-185CA5117DEB}" type="slidenum">
              <a:rPr lang="en-US" altLang="en-US" sz="1400" smtClean="0"/>
              <a:pPr>
                <a:spcBef>
                  <a:spcPct val="0"/>
                </a:spcBef>
                <a:buClrTx/>
                <a:buSzTx/>
                <a:buFontTx/>
                <a:buNone/>
              </a:pPr>
              <a:t>11</a:t>
            </a:fld>
            <a:endParaRPr lang="en-US" altLang="en-US" sz="1400" smtClean="0"/>
          </a:p>
        </p:txBody>
      </p:sp>
      <p:pic>
        <p:nvPicPr>
          <p:cNvPr id="1126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362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37200" y="5410200"/>
            <a:ext cx="3606800" cy="400050"/>
          </a:xfrm>
          <a:prstGeom prst="rect">
            <a:avLst/>
          </a:prstGeom>
        </p:spPr>
        <p:txBody>
          <a:bodyPr>
            <a:spAutoFit/>
          </a:bodyPr>
          <a:lstStyle/>
          <a:p>
            <a:pPr marL="342900" indent="-342900" algn="ctr">
              <a:spcBef>
                <a:spcPct val="20000"/>
              </a:spcBef>
              <a:buClr>
                <a:srgbClr val="B2B2B2"/>
              </a:buClr>
              <a:buSzPct val="75000"/>
              <a:defRPr/>
            </a:pPr>
            <a:r>
              <a:rPr lang="en-US" sz="2000" kern="0" dirty="0" err="1">
                <a:solidFill>
                  <a:srgbClr val="000000"/>
                </a:solidFill>
                <a:latin typeface="Times New Roman"/>
              </a:rPr>
              <a:t>Belsky</a:t>
            </a:r>
            <a:r>
              <a:rPr lang="en-US" sz="2000" kern="0" dirty="0">
                <a:solidFill>
                  <a:srgbClr val="000000"/>
                </a:solidFill>
                <a:latin typeface="Times New Roman"/>
              </a:rPr>
              <a:t>, </a:t>
            </a:r>
            <a:r>
              <a:rPr lang="en-US" sz="2000" kern="0" dirty="0" err="1">
                <a:solidFill>
                  <a:srgbClr val="000000"/>
                </a:solidFill>
                <a:latin typeface="Times New Roman"/>
              </a:rPr>
              <a:t>Houts</a:t>
            </a:r>
            <a:r>
              <a:rPr lang="en-US" sz="2000" kern="0" dirty="0">
                <a:solidFill>
                  <a:srgbClr val="000000"/>
                </a:solidFill>
                <a:latin typeface="Times New Roman"/>
              </a:rPr>
              <a:t>, &amp; </a:t>
            </a:r>
            <a:r>
              <a:rPr lang="en-US" sz="2000" kern="0" dirty="0" err="1">
                <a:solidFill>
                  <a:srgbClr val="000000"/>
                </a:solidFill>
                <a:latin typeface="Times New Roman"/>
              </a:rPr>
              <a:t>Fearon</a:t>
            </a:r>
            <a:r>
              <a:rPr lang="en-US" sz="2000" kern="0" dirty="0">
                <a:solidFill>
                  <a:srgbClr val="000000"/>
                </a:solidFill>
                <a:latin typeface="Times New Roman"/>
              </a:rPr>
              <a:t> 2010</a:t>
            </a:r>
          </a:p>
        </p:txBody>
      </p:sp>
    </p:spTree>
    <p:extLst>
      <p:ext uri="{BB962C8B-B14F-4D97-AF65-F5344CB8AC3E}">
        <p14:creationId xmlns:p14="http://schemas.microsoft.com/office/powerpoint/2010/main" val="6309324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Maternal spanking at age 5 predicts children’s externalizing behavior at age 9 </a:t>
            </a:r>
          </a:p>
          <a:p>
            <a:pPr lvl="1"/>
            <a:r>
              <a:rPr lang="en-US" dirty="0" smtClean="0"/>
              <a:t>Extensive control variables increases confidence in effect</a:t>
            </a:r>
          </a:p>
          <a:p>
            <a:endParaRPr lang="en-US" dirty="0"/>
          </a:p>
          <a:p>
            <a:r>
              <a:rPr lang="en-US" dirty="0" smtClean="0"/>
              <a:t>High-frequency paternal spanking at age 5 affects children’s verbal capacity at age 9</a:t>
            </a:r>
          </a:p>
          <a:p>
            <a:endParaRPr lang="en-US" dirty="0"/>
          </a:p>
          <a:p>
            <a:r>
              <a:rPr lang="en-US" dirty="0" smtClean="0"/>
              <a:t>Effects hold across genders and race/ethnicity</a:t>
            </a:r>
            <a:endParaRPr lang="en-US" dirty="0"/>
          </a:p>
        </p:txBody>
      </p:sp>
      <p:sp>
        <p:nvSpPr>
          <p:cNvPr id="6" name="TextBox 5"/>
          <p:cNvSpPr txBox="1"/>
          <p:nvPr/>
        </p:nvSpPr>
        <p:spPr>
          <a:xfrm>
            <a:off x="-6096" y="6513052"/>
            <a:ext cx="3111749" cy="338554"/>
          </a:xfrm>
          <a:prstGeom prst="rect">
            <a:avLst/>
          </a:prstGeom>
          <a:noFill/>
        </p:spPr>
        <p:txBody>
          <a:bodyPr wrap="none" rtlCol="0">
            <a:spAutoFit/>
          </a:bodyPr>
          <a:lstStyle/>
          <a:p>
            <a:r>
              <a:rPr lang="en-US" sz="1600" dirty="0" smtClean="0">
                <a:solidFill>
                  <a:schemeClr val="tx1">
                    <a:lumMod val="50000"/>
                    <a:lumOff val="50000"/>
                  </a:schemeClr>
                </a:solidFill>
              </a:rPr>
              <a:t>Rumper|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205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sz="half" idx="2"/>
          </p:nvPr>
        </p:nvSpPr>
        <p:spPr>
          <a:xfrm>
            <a:off x="768096" y="1752600"/>
            <a:ext cx="7156704" cy="4556760"/>
          </a:xfrm>
        </p:spPr>
        <p:txBody>
          <a:bodyPr/>
          <a:lstStyle/>
          <a:p>
            <a:r>
              <a:rPr lang="en-US" sz="2800" dirty="0"/>
              <a:t>Q) Are there any other variables that should have been included in this analysis?</a:t>
            </a:r>
          </a:p>
          <a:p>
            <a:r>
              <a:rPr lang="en-US" sz="2800" dirty="0"/>
              <a:t>Q</a:t>
            </a:r>
            <a:r>
              <a:rPr lang="en-US" sz="2800" dirty="0" smtClean="0"/>
              <a:t>) How do these results hold in comparison to the Lansford et al. article?</a:t>
            </a:r>
          </a:p>
          <a:p>
            <a:r>
              <a:rPr lang="en-US" sz="2800" dirty="0" smtClean="0"/>
              <a:t>Q)How might this study appear in a different population (e.g. middle or high SES)?</a:t>
            </a:r>
            <a:endParaRPr lang="en-US" sz="2800" dirty="0"/>
          </a:p>
        </p:txBody>
      </p:sp>
      <p:sp>
        <p:nvSpPr>
          <p:cNvPr id="7" name="TextBox 6"/>
          <p:cNvSpPr txBox="1"/>
          <p:nvPr/>
        </p:nvSpPr>
        <p:spPr>
          <a:xfrm>
            <a:off x="-6096" y="6513052"/>
            <a:ext cx="3169457" cy="338554"/>
          </a:xfrm>
          <a:prstGeom prst="rect">
            <a:avLst/>
          </a:prstGeom>
          <a:noFill/>
        </p:spPr>
        <p:txBody>
          <a:bodyPr wrap="none" rtlCol="0">
            <a:spAutoFit/>
          </a:bodyPr>
          <a:lstStyle/>
          <a:p>
            <a:r>
              <a:rPr lang="en-US" sz="1600" dirty="0" smtClean="0">
                <a:solidFill>
                  <a:schemeClr val="tx1">
                    <a:lumMod val="50000"/>
                    <a:lumOff val="50000"/>
                  </a:schemeClr>
                </a:solidFill>
              </a:rPr>
              <a:t>Rumper | </a:t>
            </a:r>
            <a:r>
              <a:rPr lang="en-US" sz="1600" dirty="0" err="1" smtClean="0">
                <a:solidFill>
                  <a:schemeClr val="tx1">
                    <a:lumMod val="50000"/>
                    <a:lumOff val="50000"/>
                  </a:schemeClr>
                </a:solidFill>
              </a:rPr>
              <a:t>MacKenzie</a:t>
            </a:r>
            <a:r>
              <a:rPr lang="en-US" sz="1600" dirty="0" smtClean="0">
                <a:solidFill>
                  <a:schemeClr val="tx1">
                    <a:lumMod val="50000"/>
                    <a:lumOff val="50000"/>
                  </a:schemeClr>
                </a:solidFill>
              </a:rPr>
              <a:t> et al., 2013</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88663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636776"/>
          </a:xfrm>
        </p:spPr>
        <p:txBody>
          <a:bodyPr>
            <a:noAutofit/>
          </a:bodyPr>
          <a:lstStyle/>
          <a:p>
            <a:r>
              <a:rPr lang="en-US" sz="3200" dirty="0"/>
              <a:t>Cultural differences in association between intrusiveness and warmth at 15 months?</a:t>
            </a:r>
          </a:p>
        </p:txBody>
      </p:sp>
      <p:sp>
        <p:nvSpPr>
          <p:cNvPr id="15362" name="Text Placeholder 2"/>
          <p:cNvSpPr>
            <a:spLocks noGrp="1"/>
          </p:cNvSpPr>
          <p:nvPr>
            <p:ph type="body" idx="1"/>
          </p:nvPr>
        </p:nvSpPr>
        <p:spPr>
          <a:xfrm>
            <a:off x="609600" y="2209800"/>
            <a:ext cx="8021637" cy="685800"/>
          </a:xfrm>
        </p:spPr>
        <p:txBody>
          <a:bodyPr/>
          <a:lstStyle/>
          <a:p>
            <a:pPr algn="ctr"/>
            <a:r>
              <a:rPr lang="en-US" altLang="en-US" sz="2600" dirty="0" smtClean="0">
                <a:solidFill>
                  <a:schemeClr val="tx1"/>
                </a:solidFill>
                <a:latin typeface="Calibri" panose="020F0502020204030204" pitchFamily="34" charset="0"/>
              </a:rPr>
              <a:t>(</a:t>
            </a:r>
            <a:r>
              <a:rPr lang="en-US" altLang="en-US" sz="2600" dirty="0" err="1" smtClean="0">
                <a:solidFill>
                  <a:schemeClr val="tx1"/>
                </a:solidFill>
                <a:latin typeface="Calibri" panose="020F0502020204030204" pitchFamily="34" charset="0"/>
              </a:rPr>
              <a:t>Ispa</a:t>
            </a:r>
            <a:r>
              <a:rPr lang="en-US" altLang="en-US" sz="2600" dirty="0" smtClean="0">
                <a:solidFill>
                  <a:schemeClr val="tx1"/>
                </a:solidFill>
                <a:latin typeface="Calibri" panose="020F0502020204030204" pitchFamily="34" charset="0"/>
              </a:rPr>
              <a:t> et al., 2004)</a:t>
            </a:r>
          </a:p>
        </p:txBody>
      </p:sp>
      <p:sp>
        <p:nvSpPr>
          <p:cNvPr id="7"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pic>
        <p:nvPicPr>
          <p:cNvPr id="3" name="Picture 2" descr="baby-globe-rex-13424554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7339894"/>
            <a:ext cx="5943600" cy="3959042"/>
          </a:xfrm>
          <a:prstGeom prst="rect">
            <a:avLst/>
          </a:prstGeom>
        </p:spPr>
      </p:pic>
      <p:pic>
        <p:nvPicPr>
          <p:cNvPr id="6" name="Content Placeholder 3"/>
          <p:cNvPicPr>
            <a:picLocks noChangeAspect="1"/>
          </p:cNvPicPr>
          <p:nvPr/>
        </p:nvPicPr>
        <p:blipFill>
          <a:blip r:embed="rId4"/>
          <a:stretch>
            <a:fillRect/>
          </a:stretch>
        </p:blipFill>
        <p:spPr>
          <a:xfrm>
            <a:off x="1300162" y="3112996"/>
            <a:ext cx="7000875" cy="3219450"/>
          </a:xfrm>
          <a:prstGeom prst="rect">
            <a:avLst/>
          </a:prstGeom>
        </p:spPr>
      </p:pic>
    </p:spTree>
    <p:extLst>
      <p:ext uri="{BB962C8B-B14F-4D97-AF65-F5344CB8AC3E}">
        <p14:creationId xmlns:p14="http://schemas.microsoft.com/office/powerpoint/2010/main" val="6273605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smtClean="0">
                <a:ea typeface="ＭＳ Ｐゴシック" pitchFamily="28" charset="-128"/>
              </a:rPr>
              <a:t>Sensitive Structuring</a:t>
            </a:r>
          </a:p>
        </p:txBody>
      </p:sp>
      <p:pic>
        <p:nvPicPr>
          <p:cNvPr id="4" name="Structuring clip.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897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fontScale="90000"/>
          </a:bodyPr>
          <a:lstStyle/>
          <a:p>
            <a:pPr algn="ctr"/>
            <a:r>
              <a:rPr lang="en-US" dirty="0" smtClean="0"/>
              <a:t>Control </a:t>
            </a:r>
            <a:r>
              <a:rPr lang="en-US" dirty="0"/>
              <a:t>and warmth </a:t>
            </a:r>
            <a:r>
              <a:rPr lang="en-US" dirty="0" smtClean="0"/>
              <a:t>-- central </a:t>
            </a:r>
            <a:r>
              <a:rPr lang="en-US" dirty="0"/>
              <a:t>dimensions of </a:t>
            </a:r>
            <a:r>
              <a:rPr lang="en-US" dirty="0" smtClean="0"/>
              <a:t>parenting</a:t>
            </a:r>
            <a:endParaRPr lang="en-US" dirty="0"/>
          </a:p>
        </p:txBody>
      </p:sp>
      <p:sp>
        <p:nvSpPr>
          <p:cNvPr id="575491" name="Rectangle 3"/>
          <p:cNvSpPr>
            <a:spLocks noGrp="1" noChangeArrowheads="1"/>
          </p:cNvSpPr>
          <p:nvPr>
            <p:ph idx="1"/>
          </p:nvPr>
        </p:nvSpPr>
        <p:spPr>
          <a:xfrm>
            <a:off x="457200" y="1646237"/>
            <a:ext cx="8229600" cy="4526280"/>
          </a:xfrm>
          <a:prstGeom prst="rect">
            <a:avLst/>
          </a:prstGeom>
        </p:spPr>
        <p:txBody>
          <a:bodyPr>
            <a:normAutofit fontScale="85000" lnSpcReduction="20000"/>
          </a:bodyPr>
          <a:lstStyle/>
          <a:p>
            <a:pPr>
              <a:lnSpc>
                <a:spcPct val="90000"/>
              </a:lnSpc>
            </a:pPr>
            <a:endParaRPr lang="en-US" dirty="0"/>
          </a:p>
          <a:p>
            <a:r>
              <a:rPr lang="en-US" dirty="0"/>
              <a:t>Intrusiveness </a:t>
            </a:r>
            <a:r>
              <a:rPr lang="en-US" dirty="0" smtClean="0"/>
              <a:t>= </a:t>
            </a:r>
          </a:p>
          <a:p>
            <a:pPr lvl="1"/>
            <a:r>
              <a:rPr lang="en-US" dirty="0" smtClean="0"/>
              <a:t>a </a:t>
            </a:r>
            <a:r>
              <a:rPr lang="en-US" dirty="0"/>
              <a:t>constellation of insensitive, </a:t>
            </a:r>
            <a:r>
              <a:rPr lang="en-US" dirty="0" smtClean="0"/>
              <a:t>interfering parenting </a:t>
            </a:r>
            <a:r>
              <a:rPr lang="en-US" dirty="0"/>
              <a:t>behaviors </a:t>
            </a:r>
            <a:endParaRPr lang="en-US" dirty="0" smtClean="0"/>
          </a:p>
          <a:p>
            <a:pPr lvl="1"/>
            <a:r>
              <a:rPr lang="en-US" dirty="0" smtClean="0"/>
              <a:t>rooted </a:t>
            </a:r>
            <a:r>
              <a:rPr lang="en-US" dirty="0"/>
              <a:t>in mothers’ lack of </a:t>
            </a:r>
            <a:r>
              <a:rPr lang="en-US" dirty="0" smtClean="0"/>
              <a:t>respect for </a:t>
            </a:r>
            <a:r>
              <a:rPr lang="en-US" dirty="0"/>
              <a:t>their infants’ autonomy.</a:t>
            </a:r>
          </a:p>
          <a:p>
            <a:r>
              <a:rPr lang="en-US" dirty="0"/>
              <a:t>Warmth = </a:t>
            </a:r>
            <a:endParaRPr lang="en-US" dirty="0" smtClean="0"/>
          </a:p>
          <a:p>
            <a:pPr lvl="1"/>
            <a:r>
              <a:rPr lang="en-US" dirty="0" smtClean="0"/>
              <a:t>mother’s physical and </a:t>
            </a:r>
            <a:r>
              <a:rPr lang="en-US" dirty="0"/>
              <a:t>verbal expressions of love, attentiveness, </a:t>
            </a:r>
            <a:r>
              <a:rPr lang="en-US" dirty="0" smtClean="0"/>
              <a:t>and respect </a:t>
            </a:r>
            <a:r>
              <a:rPr lang="en-US" dirty="0"/>
              <a:t>or admiration for the child.</a:t>
            </a:r>
          </a:p>
          <a:p>
            <a:pPr lvl="1">
              <a:lnSpc>
                <a:spcPct val="90000"/>
              </a:lnSpc>
            </a:pPr>
            <a:endParaRPr lang="en-US" dirty="0"/>
          </a:p>
          <a:p>
            <a:pPr lvl="1">
              <a:lnSpc>
                <a:spcPct val="90000"/>
              </a:lnSpc>
            </a:pPr>
            <a:r>
              <a:rPr lang="en-US" dirty="0"/>
              <a:t>Intrusiveness generally associated with negative </a:t>
            </a:r>
            <a:r>
              <a:rPr lang="en-US" dirty="0" smtClean="0"/>
              <a:t>                    developmental </a:t>
            </a:r>
            <a:r>
              <a:rPr lang="en-US" dirty="0"/>
              <a:t>outcomes</a:t>
            </a:r>
          </a:p>
          <a:p>
            <a:pPr lvl="2">
              <a:lnSpc>
                <a:spcPct val="90000"/>
              </a:lnSpc>
            </a:pPr>
            <a:r>
              <a:rPr lang="en-US" dirty="0" smtClean="0"/>
              <a:t>But mixed findings…..Why</a:t>
            </a:r>
            <a:r>
              <a:rPr lang="en-US" dirty="0"/>
              <a:t>?</a:t>
            </a:r>
          </a:p>
        </p:txBody>
      </p:sp>
      <p:sp>
        <p:nvSpPr>
          <p:cNvPr id="2" name="Rectangle 1"/>
          <p:cNvSpPr/>
          <p:nvPr/>
        </p:nvSpPr>
        <p:spPr>
          <a:xfrm>
            <a:off x="6669088" y="5433363"/>
            <a:ext cx="2286000" cy="400110"/>
          </a:xfrm>
          <a:prstGeom prst="rect">
            <a:avLst/>
          </a:prstGeom>
        </p:spPr>
        <p:txBody>
          <a:bodyPr>
            <a:spAutoFit/>
          </a:bodyPr>
          <a:lstStyle/>
          <a:p>
            <a:r>
              <a:rPr lang="en-US" sz="2000" b="1" dirty="0" err="1">
                <a:solidFill>
                  <a:srgbClr val="F0AD00">
                    <a:satMod val="150000"/>
                  </a:srgbClr>
                </a:solidFill>
                <a:latin typeface="Corbel"/>
              </a:rPr>
              <a:t>Ispa</a:t>
            </a:r>
            <a:r>
              <a:rPr lang="en-US" sz="2000" b="1" dirty="0">
                <a:solidFill>
                  <a:srgbClr val="F0AD00">
                    <a:satMod val="150000"/>
                  </a:srgbClr>
                </a:solidFill>
                <a:latin typeface="Corbel"/>
              </a:rPr>
              <a:t> et al. (2004) </a:t>
            </a:r>
            <a:endParaRPr lang="en-US" sz="900" dirty="0"/>
          </a:p>
        </p:txBody>
      </p:sp>
    </p:spTree>
    <p:extLst>
      <p:ext uri="{BB962C8B-B14F-4D97-AF65-F5344CB8AC3E}">
        <p14:creationId xmlns:p14="http://schemas.microsoft.com/office/powerpoint/2010/main" val="342473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latin typeface="Calibri" panose="020F0502020204030204" pitchFamily="34" charset="0"/>
              </a:rPr>
              <a:t>Maternal control and maternal warmth are central to parenting</a:t>
            </a:r>
          </a:p>
        </p:txBody>
      </p:sp>
      <p:sp>
        <p:nvSpPr>
          <p:cNvPr id="8"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6" name="TextBox 3"/>
          <p:cNvSpPr txBox="1">
            <a:spLocks noChangeArrowheads="1"/>
          </p:cNvSpPr>
          <p:nvPr/>
        </p:nvSpPr>
        <p:spPr bwMode="auto">
          <a:xfrm>
            <a:off x="304800" y="3048000"/>
            <a:ext cx="8610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endParaRPr lang="en-US" altLang="en-US" dirty="0" smtClean="0">
              <a:latin typeface="Calibri" panose="020F0502020204030204" pitchFamily="34" charset="0"/>
            </a:endParaRPr>
          </a:p>
          <a:p>
            <a:pPr marL="0" indent="0" eaLnBrk="1" hangingPunct="1"/>
            <a:r>
              <a:rPr lang="en-US" altLang="en-US" b="1" dirty="0" smtClean="0">
                <a:latin typeface="Calibri" panose="020F0502020204030204" pitchFamily="34" charset="0"/>
              </a:rPr>
              <a:t>Maternal Intrusiveness</a:t>
            </a:r>
          </a:p>
          <a:p>
            <a:pPr lvl="1" eaLnBrk="1" hangingPunct="1">
              <a:buFont typeface="Arial"/>
              <a:buChar char="•"/>
            </a:pPr>
            <a:r>
              <a:rPr lang="en-US" altLang="en-US" dirty="0" smtClean="0">
                <a:latin typeface="Calibri" panose="020F0502020204030204" pitchFamily="34" charset="0"/>
              </a:rPr>
              <a:t>A constellation of insensitive, interfering parenting behaviors</a:t>
            </a:r>
          </a:p>
          <a:p>
            <a:pPr lvl="1" eaLnBrk="1" hangingPunct="1">
              <a:buFont typeface="Arial"/>
              <a:buChar char="•"/>
            </a:pPr>
            <a:r>
              <a:rPr lang="en-US" altLang="en-US" dirty="0" smtClean="0">
                <a:latin typeface="Calibri" panose="020F0502020204030204" pitchFamily="34" charset="0"/>
              </a:rPr>
              <a:t>Dominates a child’s play agenda so that the child has little or no influence on its content or pace</a:t>
            </a:r>
          </a:p>
          <a:p>
            <a:pPr marL="457200" lvl="1" indent="0" eaLnBrk="1" hangingPunct="1"/>
            <a:endParaRPr lang="en-US" altLang="en-US" sz="1200" dirty="0" smtClean="0">
              <a:latin typeface="Calibri" panose="020F0502020204030204" pitchFamily="34" charset="0"/>
            </a:endParaRPr>
          </a:p>
          <a:p>
            <a:pPr marL="0" indent="0" eaLnBrk="1" hangingPunct="1"/>
            <a:r>
              <a:rPr lang="en-US" altLang="en-US" b="1" dirty="0" smtClean="0">
                <a:latin typeface="Calibri" panose="020F0502020204030204" pitchFamily="34" charset="0"/>
              </a:rPr>
              <a:t>Maternal Warmth</a:t>
            </a:r>
          </a:p>
          <a:p>
            <a:pPr lvl="1" eaLnBrk="1" hangingPunct="1">
              <a:buFont typeface="Arial"/>
              <a:buChar char="•"/>
            </a:pPr>
            <a:r>
              <a:rPr lang="en-US" altLang="en-US" dirty="0" smtClean="0">
                <a:latin typeface="Calibri" panose="020F0502020204030204" pitchFamily="34" charset="0"/>
              </a:rPr>
              <a:t>A mother’s physical and verbal expressions of love, attentiveness, and respect or admiration for the child</a:t>
            </a:r>
          </a:p>
          <a:p>
            <a:pPr marL="0" indent="0" eaLnBrk="1" hangingPunct="1"/>
            <a:endParaRPr lang="en-US" altLang="en-US" dirty="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sz="2800" b="1" dirty="0">
              <a:latin typeface="Calibri" panose="020F0502020204030204" pitchFamily="34" charset="0"/>
            </a:endParaRPr>
          </a:p>
        </p:txBody>
      </p:sp>
      <p:sp>
        <p:nvSpPr>
          <p:cNvPr id="2" name="Rectangle 1"/>
          <p:cNvSpPr/>
          <p:nvPr/>
        </p:nvSpPr>
        <p:spPr>
          <a:xfrm>
            <a:off x="457200" y="1752600"/>
            <a:ext cx="8229600" cy="1066800"/>
          </a:xfrm>
          <a:prstGeom prst="rect">
            <a:avLst/>
          </a:prstGeom>
          <a:solidFill>
            <a:srgbClr val="60B5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eaLnBrk="1" hangingPunct="1"/>
            <a:r>
              <a:rPr lang="en-US" altLang="en-US" sz="2400" b="1" dirty="0" smtClean="0">
                <a:solidFill>
                  <a:schemeClr val="tx1"/>
                </a:solidFill>
                <a:latin typeface="Calibri" panose="020F0502020204030204" pitchFamily="34" charset="0"/>
              </a:rPr>
              <a:t>How do parenting practices, particularly those engaged in by the mother, affect the nature of the parent-child relationship? </a:t>
            </a:r>
            <a:endParaRPr lang="en-US" altLang="en-US"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505435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Background </a:t>
            </a:r>
            <a:endParaRPr lang="en-US" sz="4400" dirty="0">
              <a:solidFill>
                <a:schemeClr val="bg1"/>
              </a:solidFill>
              <a:latin typeface="Calibri"/>
              <a:cs typeface="Calibri"/>
            </a:endParaRPr>
          </a:p>
        </p:txBody>
      </p:sp>
      <p:sp>
        <p:nvSpPr>
          <p:cNvPr id="8"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6" name="TextBox 3"/>
          <p:cNvSpPr txBox="1">
            <a:spLocks noChangeArrowheads="1"/>
          </p:cNvSpPr>
          <p:nvPr/>
        </p:nvSpPr>
        <p:spPr bwMode="auto">
          <a:xfrm>
            <a:off x="304800" y="1676400"/>
            <a:ext cx="86106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dirty="0" smtClean="0">
                <a:latin typeface="Calibri" panose="020F0502020204030204" pitchFamily="34" charset="0"/>
              </a:rPr>
              <a:t>Mixed findings for maternal intrusiveness and mother-child relationship outcomes</a:t>
            </a:r>
          </a:p>
          <a:p>
            <a:pPr marL="0" indent="0" eaLnBrk="1" hangingPunct="1"/>
            <a:endParaRPr lang="en-US" altLang="en-US" dirty="0" smtClean="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endParaRPr lang="en-US" altLang="en-US" dirty="0" smtClean="0">
              <a:latin typeface="Calibri" panose="020F0502020204030204" pitchFamily="34" charset="0"/>
            </a:endParaRPr>
          </a:p>
          <a:p>
            <a:pPr marL="0" indent="0" eaLnBrk="1" hangingPunct="1"/>
            <a:r>
              <a:rPr lang="en-US" altLang="en-US" dirty="0" smtClean="0">
                <a:latin typeface="Calibri" panose="020F0502020204030204" pitchFamily="34" charset="0"/>
              </a:rPr>
              <a:t>Maternal intrusiveness: </a:t>
            </a:r>
            <a:r>
              <a:rPr lang="en-US" altLang="en-US" i="1" dirty="0" smtClean="0">
                <a:latin typeface="Calibri" panose="020F0502020204030204" pitchFamily="34" charset="0"/>
              </a:rPr>
              <a:t>same</a:t>
            </a:r>
            <a:r>
              <a:rPr lang="en-US" altLang="en-US" dirty="0" smtClean="0">
                <a:latin typeface="Calibri" panose="020F0502020204030204" pitchFamily="34" charset="0"/>
              </a:rPr>
              <a:t> or </a:t>
            </a:r>
            <a:r>
              <a:rPr lang="en-US" altLang="en-US" i="1" dirty="0" smtClean="0">
                <a:latin typeface="Calibri" panose="020F0502020204030204" pitchFamily="34" charset="0"/>
              </a:rPr>
              <a:t>different</a:t>
            </a:r>
            <a:r>
              <a:rPr lang="en-US" altLang="en-US" dirty="0" smtClean="0">
                <a:latin typeface="Calibri" panose="020F0502020204030204" pitchFamily="34" charset="0"/>
              </a:rPr>
              <a:t> meaning across cultures?</a:t>
            </a:r>
          </a:p>
          <a:p>
            <a:pPr eaLnBrk="1" hangingPunct="1">
              <a:buFont typeface="Arial" panose="020B0604020202020204" pitchFamily="34" charset="0"/>
              <a:buChar char="•"/>
            </a:pPr>
            <a:endParaRPr lang="en-US" altLang="en-US" sz="2800" b="1" dirty="0">
              <a:latin typeface="Calibri" panose="020F0502020204030204" pitchFamily="34" charset="0"/>
            </a:endParaRPr>
          </a:p>
        </p:txBody>
      </p:sp>
      <p:cxnSp>
        <p:nvCxnSpPr>
          <p:cNvPr id="4" name="Straight Connector 3"/>
          <p:cNvCxnSpPr/>
          <p:nvPr/>
        </p:nvCxnSpPr>
        <p:spPr>
          <a:xfrm>
            <a:off x="381000" y="3429000"/>
            <a:ext cx="8610600" cy="0"/>
          </a:xfrm>
          <a:prstGeom prst="line">
            <a:avLst/>
          </a:prstGeom>
          <a:ln w="38100" cmpd="sng"/>
          <a:effectLst/>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914400" y="3505200"/>
            <a:ext cx="1219200" cy="369332"/>
          </a:xfrm>
          <a:prstGeom prst="rect">
            <a:avLst/>
          </a:prstGeom>
          <a:noFill/>
        </p:spPr>
        <p:txBody>
          <a:bodyPr wrap="square" rtlCol="0">
            <a:spAutoFit/>
          </a:bodyPr>
          <a:lstStyle/>
          <a:p>
            <a:r>
              <a:rPr lang="en-US" dirty="0" smtClean="0"/>
              <a:t>Negative</a:t>
            </a:r>
            <a:endParaRPr lang="en-US" dirty="0"/>
          </a:p>
        </p:txBody>
      </p:sp>
      <p:sp>
        <p:nvSpPr>
          <p:cNvPr id="10" name="TextBox 9"/>
          <p:cNvSpPr txBox="1"/>
          <p:nvPr/>
        </p:nvSpPr>
        <p:spPr>
          <a:xfrm>
            <a:off x="3962400" y="3505200"/>
            <a:ext cx="1219200" cy="369332"/>
          </a:xfrm>
          <a:prstGeom prst="rect">
            <a:avLst/>
          </a:prstGeom>
          <a:noFill/>
        </p:spPr>
        <p:txBody>
          <a:bodyPr wrap="square" rtlCol="0">
            <a:spAutoFit/>
          </a:bodyPr>
          <a:lstStyle/>
          <a:p>
            <a:r>
              <a:rPr lang="en-US" dirty="0" smtClean="0"/>
              <a:t>Neutral</a:t>
            </a:r>
            <a:endParaRPr lang="en-US" dirty="0"/>
          </a:p>
        </p:txBody>
      </p:sp>
      <p:sp>
        <p:nvSpPr>
          <p:cNvPr id="11" name="TextBox 10"/>
          <p:cNvSpPr txBox="1"/>
          <p:nvPr/>
        </p:nvSpPr>
        <p:spPr>
          <a:xfrm>
            <a:off x="6858000" y="3505200"/>
            <a:ext cx="1219200" cy="369332"/>
          </a:xfrm>
          <a:prstGeom prst="rect">
            <a:avLst/>
          </a:prstGeom>
          <a:noFill/>
        </p:spPr>
        <p:txBody>
          <a:bodyPr wrap="square" rtlCol="0">
            <a:spAutoFit/>
          </a:bodyPr>
          <a:lstStyle/>
          <a:p>
            <a:r>
              <a:rPr lang="en-US" dirty="0" smtClean="0"/>
              <a:t>Positive</a:t>
            </a:r>
            <a:endParaRPr lang="en-US" dirty="0"/>
          </a:p>
        </p:txBody>
      </p:sp>
      <p:sp>
        <p:nvSpPr>
          <p:cNvPr id="7" name="TextBox 6"/>
          <p:cNvSpPr txBox="1"/>
          <p:nvPr/>
        </p:nvSpPr>
        <p:spPr>
          <a:xfrm>
            <a:off x="457200" y="2971800"/>
            <a:ext cx="3048000" cy="381000"/>
          </a:xfrm>
          <a:prstGeom prst="rect">
            <a:avLst/>
          </a:prstGeom>
          <a:solidFill>
            <a:srgbClr val="E66C7D"/>
          </a:solidFill>
        </p:spPr>
        <p:txBody>
          <a:bodyPr wrap="square" rtlCol="0">
            <a:spAutoFit/>
          </a:bodyPr>
          <a:lstStyle/>
          <a:p>
            <a:pPr algn="ctr"/>
            <a:r>
              <a:rPr lang="en-US" b="1" dirty="0" smtClean="0"/>
              <a:t>European American</a:t>
            </a:r>
            <a:endParaRPr lang="en-US" b="1" dirty="0"/>
          </a:p>
        </p:txBody>
      </p:sp>
      <p:sp>
        <p:nvSpPr>
          <p:cNvPr id="12" name="TextBox 11"/>
          <p:cNvSpPr txBox="1"/>
          <p:nvPr/>
        </p:nvSpPr>
        <p:spPr>
          <a:xfrm>
            <a:off x="3581400" y="2971800"/>
            <a:ext cx="5334000" cy="369332"/>
          </a:xfrm>
          <a:prstGeom prst="rect">
            <a:avLst/>
          </a:prstGeom>
          <a:solidFill>
            <a:schemeClr val="accent1"/>
          </a:solidFill>
        </p:spPr>
        <p:txBody>
          <a:bodyPr wrap="square" rtlCol="0">
            <a:spAutoFit/>
          </a:bodyPr>
          <a:lstStyle/>
          <a:p>
            <a:pPr algn="ctr"/>
            <a:r>
              <a:rPr lang="en-US" b="1" dirty="0"/>
              <a:t>n</a:t>
            </a:r>
            <a:r>
              <a:rPr lang="en-US" b="1" dirty="0" smtClean="0"/>
              <a:t>on-European American</a:t>
            </a:r>
            <a:endParaRPr lang="en-US" b="1" dirty="0"/>
          </a:p>
        </p:txBody>
      </p:sp>
    </p:spTree>
    <p:extLst>
      <p:ext uri="{BB962C8B-B14F-4D97-AF65-F5344CB8AC3E}">
        <p14:creationId xmlns:p14="http://schemas.microsoft.com/office/powerpoint/2010/main" val="9384874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Goals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6" name="TextBox 3"/>
          <p:cNvSpPr txBox="1">
            <a:spLocks noChangeArrowheads="1"/>
          </p:cNvSpPr>
          <p:nvPr/>
        </p:nvSpPr>
        <p:spPr bwMode="auto">
          <a:xfrm>
            <a:off x="304800" y="1600200"/>
            <a:ext cx="8610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dirty="0" smtClean="0">
                <a:latin typeface="Calibri"/>
                <a:cs typeface="Calibri"/>
              </a:rPr>
              <a:t>Examine the extent to which </a:t>
            </a:r>
            <a:r>
              <a:rPr lang="en-US" b="1" dirty="0" smtClean="0">
                <a:latin typeface="Calibri"/>
                <a:cs typeface="Calibri"/>
              </a:rPr>
              <a:t>maternal intrusiveness </a:t>
            </a:r>
            <a:r>
              <a:rPr lang="en-US" dirty="0" smtClean="0">
                <a:latin typeface="Calibri"/>
                <a:cs typeface="Calibri"/>
              </a:rPr>
              <a:t>during play at 15</a:t>
            </a:r>
            <a:r>
              <a:rPr lang="en-US" dirty="0">
                <a:latin typeface="Calibri"/>
                <a:cs typeface="Calibri"/>
              </a:rPr>
              <a:t> </a:t>
            </a:r>
            <a:r>
              <a:rPr lang="en-US" dirty="0" smtClean="0">
                <a:latin typeface="Calibri"/>
                <a:cs typeface="Calibri"/>
              </a:rPr>
              <a:t>months affects </a:t>
            </a:r>
            <a:r>
              <a:rPr lang="en-US" i="1" dirty="0" smtClean="0">
                <a:latin typeface="Calibri"/>
                <a:cs typeface="Calibri"/>
              </a:rPr>
              <a:t>child negativity</a:t>
            </a:r>
            <a:r>
              <a:rPr lang="en-US" dirty="0" smtClean="0">
                <a:latin typeface="Calibri"/>
                <a:cs typeface="Calibri"/>
              </a:rPr>
              <a:t>, </a:t>
            </a:r>
            <a:r>
              <a:rPr lang="en-US" i="1" dirty="0" smtClean="0">
                <a:latin typeface="Calibri"/>
                <a:cs typeface="Calibri"/>
              </a:rPr>
              <a:t>child engagement</a:t>
            </a:r>
            <a:r>
              <a:rPr lang="en-US" dirty="0" smtClean="0">
                <a:latin typeface="Calibri"/>
                <a:cs typeface="Calibri"/>
              </a:rPr>
              <a:t>, and </a:t>
            </a:r>
            <a:r>
              <a:rPr lang="en-US" i="1" dirty="0" smtClean="0">
                <a:latin typeface="Calibri"/>
                <a:cs typeface="Calibri"/>
              </a:rPr>
              <a:t>dyadic mutuality </a:t>
            </a:r>
            <a:r>
              <a:rPr lang="en-US" dirty="0" smtClean="0">
                <a:latin typeface="Calibri"/>
                <a:cs typeface="Calibri"/>
              </a:rPr>
              <a:t>at 25 months</a:t>
            </a:r>
            <a:r>
              <a:rPr lang="en-US" dirty="0">
                <a:latin typeface="Calibri"/>
                <a:cs typeface="Calibri"/>
              </a:rPr>
              <a:t>.</a:t>
            </a:r>
            <a:endParaRPr lang="en-US" dirty="0" smtClean="0">
              <a:latin typeface="Calibri"/>
              <a:cs typeface="Calibri"/>
            </a:endParaRPr>
          </a:p>
          <a:p>
            <a:pPr marL="0" indent="0" eaLnBrk="1" hangingPunct="1"/>
            <a:endParaRPr lang="en-US" dirty="0" smtClean="0">
              <a:latin typeface="Calibri"/>
              <a:cs typeface="Calibri"/>
            </a:endParaRPr>
          </a:p>
          <a:p>
            <a:pPr marL="0" indent="0" eaLnBrk="1" hangingPunct="1"/>
            <a:r>
              <a:rPr lang="en-US" altLang="en-US" dirty="0" smtClean="0">
                <a:latin typeface="Calibri"/>
                <a:cs typeface="Calibri"/>
              </a:rPr>
              <a:t>Does </a:t>
            </a:r>
            <a:r>
              <a:rPr lang="en-US" altLang="en-US" b="1" dirty="0" smtClean="0">
                <a:latin typeface="Calibri"/>
                <a:cs typeface="Calibri"/>
              </a:rPr>
              <a:t>maternal warmth </a:t>
            </a:r>
            <a:r>
              <a:rPr lang="en-US" altLang="en-US" dirty="0" smtClean="0">
                <a:latin typeface="Calibri"/>
                <a:cs typeface="Calibri"/>
              </a:rPr>
              <a:t>moderate the link between maternal intrusiveness and later quality of mother-child relationship?</a:t>
            </a:r>
          </a:p>
          <a:p>
            <a:pPr marL="0" indent="0" eaLnBrk="1" hangingPunct="1"/>
            <a:endParaRPr lang="en-US" altLang="en-US" dirty="0" smtClean="0">
              <a:latin typeface="Calibri"/>
              <a:cs typeface="Calibri"/>
            </a:endParaRPr>
          </a:p>
          <a:p>
            <a:pPr marL="0" indent="0" eaLnBrk="1" hangingPunct="1"/>
            <a:r>
              <a:rPr lang="en-US" altLang="en-US" b="1" dirty="0" smtClean="0">
                <a:latin typeface="Calibri"/>
                <a:cs typeface="Calibri"/>
              </a:rPr>
              <a:t>Do these relationships differ across ethnic groups? </a:t>
            </a:r>
          </a:p>
          <a:p>
            <a:pPr marL="457200" indent="-457200" eaLnBrk="1" hangingPunct="1">
              <a:buFont typeface="Arial"/>
              <a:buChar char="•"/>
            </a:pPr>
            <a:r>
              <a:rPr lang="en-US" altLang="en-US" dirty="0" smtClean="0">
                <a:latin typeface="Calibri"/>
                <a:cs typeface="Calibri"/>
              </a:rPr>
              <a:t>European American, African American, Mexican American (less acculturated), and Mexican American (more acculturated)</a:t>
            </a:r>
          </a:p>
          <a:p>
            <a:pPr marL="0" indent="0" eaLnBrk="1" hangingPunct="1"/>
            <a:endParaRPr lang="en-US" altLang="en-US" sz="2800" b="1" dirty="0" smtClean="0">
              <a:latin typeface="Calibri"/>
              <a:cs typeface="Calibri"/>
            </a:endParaRPr>
          </a:p>
          <a:p>
            <a:pPr marL="0" indent="0" eaLnBrk="1" hangingPunct="1"/>
            <a:endParaRPr lang="en-US" altLang="en-US" sz="2800" dirty="0" smtClean="0">
              <a:latin typeface="Calibri" panose="020F0502020204030204" pitchFamily="34" charset="0"/>
            </a:endParaRPr>
          </a:p>
        </p:txBody>
      </p:sp>
    </p:spTree>
    <p:extLst>
      <p:ext uri="{BB962C8B-B14F-4D97-AF65-F5344CB8AC3E}">
        <p14:creationId xmlns:p14="http://schemas.microsoft.com/office/powerpoint/2010/main" val="248554924"/>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Hypotheses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6" name="TextBox 3"/>
          <p:cNvSpPr txBox="1">
            <a:spLocks noChangeArrowheads="1"/>
          </p:cNvSpPr>
          <p:nvPr/>
        </p:nvSpPr>
        <p:spPr bwMode="auto">
          <a:xfrm>
            <a:off x="304800" y="1600200"/>
            <a:ext cx="86106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smtClean="0">
                <a:latin typeface="Calibri" panose="020F0502020204030204" pitchFamily="34" charset="0"/>
              </a:rPr>
              <a:t>Maternal intrusiveness</a:t>
            </a:r>
          </a:p>
          <a:p>
            <a:pPr eaLnBrk="1" hangingPunct="1">
              <a:buFont typeface="Arial"/>
              <a:buChar char="•"/>
            </a:pPr>
            <a:r>
              <a:rPr lang="en-US" altLang="en-US" dirty="0" smtClean="0">
                <a:latin typeface="Calibri" panose="020F0502020204030204" pitchFamily="34" charset="0"/>
              </a:rPr>
              <a:t>African American, Mexican American &gt; European American</a:t>
            </a:r>
          </a:p>
          <a:p>
            <a:pPr eaLnBrk="1" hangingPunct="1">
              <a:buFont typeface="Arial"/>
              <a:buChar char="•"/>
            </a:pPr>
            <a:r>
              <a:rPr lang="en-US" altLang="en-US" dirty="0" smtClean="0">
                <a:latin typeface="Calibri" panose="020F0502020204030204" pitchFamily="34" charset="0"/>
              </a:rPr>
              <a:t>Mexican American (less </a:t>
            </a:r>
            <a:r>
              <a:rPr lang="en-US" altLang="en-US" dirty="0" err="1" smtClean="0">
                <a:latin typeface="Calibri" panose="020F0502020204030204" pitchFamily="34" charset="0"/>
              </a:rPr>
              <a:t>acc</a:t>
            </a:r>
            <a:r>
              <a:rPr lang="en-US" altLang="en-US" dirty="0" smtClean="0">
                <a:latin typeface="Calibri" panose="020F0502020204030204" pitchFamily="34" charset="0"/>
              </a:rPr>
              <a:t>) &gt; Mexican American (more </a:t>
            </a:r>
            <a:r>
              <a:rPr lang="en-US" altLang="en-US" dirty="0" err="1" smtClean="0">
                <a:latin typeface="Calibri" panose="020F0502020204030204" pitchFamily="34" charset="0"/>
              </a:rPr>
              <a:t>acc</a:t>
            </a:r>
            <a:r>
              <a:rPr lang="en-US" altLang="en-US" dirty="0" smtClean="0">
                <a:latin typeface="Calibri" panose="020F0502020204030204" pitchFamily="34" charset="0"/>
              </a:rPr>
              <a:t>)   </a:t>
            </a:r>
          </a:p>
          <a:p>
            <a:pPr marL="457200" lvl="1" indent="0" eaLnBrk="1" hangingPunct="1"/>
            <a:endParaRPr lang="en-US" altLang="en-US" dirty="0">
              <a:latin typeface="Calibri" panose="020F0502020204030204" pitchFamily="34" charset="0"/>
            </a:endParaRPr>
          </a:p>
          <a:p>
            <a:pPr marL="0" indent="0" eaLnBrk="1" hangingPunct="1"/>
            <a:r>
              <a:rPr lang="en-US" altLang="en-US" b="1" dirty="0" smtClean="0">
                <a:latin typeface="Calibri" panose="020F0502020204030204" pitchFamily="34" charset="0"/>
              </a:rPr>
              <a:t>Maternal intrusiveness, Maternal warmth (inverse relationship)</a:t>
            </a:r>
          </a:p>
          <a:p>
            <a:pPr eaLnBrk="1" hangingPunct="1">
              <a:buFont typeface="Arial"/>
              <a:buChar char="•"/>
            </a:pPr>
            <a:r>
              <a:rPr lang="en-US" altLang="en-US" dirty="0" smtClean="0">
                <a:latin typeface="Calibri" panose="020F0502020204030204" pitchFamily="34" charset="0"/>
              </a:rPr>
              <a:t>European American </a:t>
            </a:r>
          </a:p>
          <a:p>
            <a:pPr eaLnBrk="1" hangingPunct="1">
              <a:buFont typeface="Arial"/>
              <a:buChar char="•"/>
            </a:pPr>
            <a:r>
              <a:rPr lang="en-US" altLang="en-US" dirty="0" smtClean="0">
                <a:latin typeface="Calibri" panose="020F0502020204030204" pitchFamily="34" charset="0"/>
              </a:rPr>
              <a:t>No relationship in other ethnic groups</a:t>
            </a:r>
          </a:p>
          <a:p>
            <a:pPr eaLnBrk="1" hangingPunct="1">
              <a:buFont typeface="Arial"/>
              <a:buChar char="•"/>
            </a:pPr>
            <a:endParaRPr lang="en-US" altLang="en-US" dirty="0">
              <a:latin typeface="Calibri" panose="020F0502020204030204" pitchFamily="34" charset="0"/>
            </a:endParaRPr>
          </a:p>
          <a:p>
            <a:pPr marL="0" indent="0" eaLnBrk="1" hangingPunct="1"/>
            <a:r>
              <a:rPr lang="en-US" altLang="en-US" b="1" dirty="0" smtClean="0">
                <a:latin typeface="Calibri" panose="020F0502020204030204" pitchFamily="34" charset="0"/>
              </a:rPr>
              <a:t>Maternal intrusiveness </a:t>
            </a:r>
            <a:r>
              <a:rPr lang="en-US" altLang="en-US" b="1" dirty="0" smtClean="0">
                <a:latin typeface="Calibri" panose="020F0502020204030204" pitchFamily="34" charset="0"/>
                <a:sym typeface="Wingdings"/>
              </a:rPr>
              <a:t> Negative changes in relationship</a:t>
            </a:r>
            <a:endParaRPr lang="en-US" altLang="en-US" dirty="0" smtClean="0">
              <a:latin typeface="Calibri" panose="020F0502020204030204" pitchFamily="34" charset="0"/>
              <a:sym typeface="Wingdings"/>
            </a:endParaRPr>
          </a:p>
          <a:p>
            <a:pPr eaLnBrk="1" hangingPunct="1">
              <a:buFont typeface="Arial"/>
              <a:buChar char="•"/>
            </a:pPr>
            <a:r>
              <a:rPr lang="en-US" altLang="en-US" dirty="0" smtClean="0">
                <a:latin typeface="Calibri" panose="020F0502020204030204" pitchFamily="34" charset="0"/>
                <a:sym typeface="Wingdings"/>
              </a:rPr>
              <a:t>European American</a:t>
            </a:r>
          </a:p>
          <a:p>
            <a:pPr eaLnBrk="1" hangingPunct="1">
              <a:buFont typeface="Arial"/>
              <a:buChar char="•"/>
            </a:pPr>
            <a:r>
              <a:rPr lang="en-US" altLang="en-US" dirty="0" smtClean="0">
                <a:latin typeface="Calibri" panose="020F0502020204030204" pitchFamily="34" charset="0"/>
              </a:rPr>
              <a:t>Not predictive in other ethnic groups</a:t>
            </a:r>
          </a:p>
        </p:txBody>
      </p:sp>
    </p:spTree>
    <p:extLst>
      <p:ext uri="{BB962C8B-B14F-4D97-AF65-F5344CB8AC3E}">
        <p14:creationId xmlns:p14="http://schemas.microsoft.com/office/powerpoint/2010/main" val="84517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Measures</a:t>
            </a:r>
          </a:p>
        </p:txBody>
      </p:sp>
      <p:sp>
        <p:nvSpPr>
          <p:cNvPr id="581635" name="Rectangle 3"/>
          <p:cNvSpPr>
            <a:spLocks noGrp="1" noChangeArrowheads="1"/>
          </p:cNvSpPr>
          <p:nvPr>
            <p:ph idx="1"/>
          </p:nvPr>
        </p:nvSpPr>
        <p:spPr>
          <a:xfrm>
            <a:off x="457200" y="1646237"/>
            <a:ext cx="8229600" cy="4526280"/>
          </a:xfrm>
          <a:prstGeom prst="rect">
            <a:avLst/>
          </a:prstGeom>
        </p:spPr>
        <p:txBody>
          <a:bodyPr/>
          <a:lstStyle/>
          <a:p>
            <a:pPr lvl="1"/>
            <a:r>
              <a:rPr lang="en-US" dirty="0" smtClean="0"/>
              <a:t>15 </a:t>
            </a:r>
            <a:r>
              <a:rPr lang="en-US" dirty="0"/>
              <a:t>&amp; 25 month mother-child play</a:t>
            </a:r>
          </a:p>
          <a:p>
            <a:pPr lvl="1"/>
            <a:r>
              <a:rPr lang="en-US" dirty="0"/>
              <a:t>Coded dimensions of interest</a:t>
            </a:r>
          </a:p>
          <a:p>
            <a:pPr lvl="2"/>
            <a:r>
              <a:rPr lang="en-US" dirty="0"/>
              <a:t>15 months</a:t>
            </a:r>
          </a:p>
          <a:p>
            <a:pPr lvl="3"/>
            <a:r>
              <a:rPr lang="en-US" dirty="0"/>
              <a:t>Intrusiveness</a:t>
            </a:r>
          </a:p>
          <a:p>
            <a:pPr lvl="3"/>
            <a:r>
              <a:rPr lang="en-US" dirty="0"/>
              <a:t>Warmth</a:t>
            </a:r>
          </a:p>
          <a:p>
            <a:pPr lvl="2"/>
            <a:r>
              <a:rPr lang="en-US" dirty="0"/>
              <a:t>25 months</a:t>
            </a:r>
          </a:p>
          <a:p>
            <a:pPr lvl="3"/>
            <a:r>
              <a:rPr lang="en-US" dirty="0"/>
              <a:t>Child negativity</a:t>
            </a:r>
          </a:p>
          <a:p>
            <a:pPr lvl="3"/>
            <a:r>
              <a:rPr lang="en-US" dirty="0"/>
              <a:t>Child engagement of mother</a:t>
            </a:r>
          </a:p>
          <a:p>
            <a:pPr lvl="3"/>
            <a:r>
              <a:rPr lang="en-US" dirty="0"/>
              <a:t>Dyadic mutuality between mother and child</a:t>
            </a:r>
          </a:p>
        </p:txBody>
      </p:sp>
    </p:spTree>
    <p:extLst>
      <p:ext uri="{BB962C8B-B14F-4D97-AF65-F5344CB8AC3E}">
        <p14:creationId xmlns:p14="http://schemas.microsoft.com/office/powerpoint/2010/main" val="31331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t>Attachment-Maturation Model</a:t>
            </a:r>
          </a:p>
        </p:txBody>
      </p:sp>
      <p:sp>
        <p:nvSpPr>
          <p:cNvPr id="114691" name="Content Placeholder 2"/>
          <p:cNvSpPr>
            <a:spLocks noGrp="1"/>
          </p:cNvSpPr>
          <p:nvPr>
            <p:ph idx="1"/>
          </p:nvPr>
        </p:nvSpPr>
        <p:spPr>
          <a:xfrm>
            <a:off x="838200" y="1600200"/>
            <a:ext cx="3124200" cy="4572000"/>
          </a:xfrm>
        </p:spPr>
        <p:txBody>
          <a:bodyPr/>
          <a:lstStyle/>
          <a:p>
            <a:r>
              <a:rPr lang="en-US" altLang="en-US" sz="2800" smtClean="0"/>
              <a:t>Early menarche: insecure over-represented</a:t>
            </a:r>
          </a:p>
          <a:p>
            <a:r>
              <a:rPr lang="en-US" altLang="en-US" sz="2800" smtClean="0"/>
              <a:t>Is insecurity a better fit to certain environments?</a:t>
            </a:r>
          </a:p>
          <a:p>
            <a:endParaRPr lang="en-US" altLang="en-US" smtClean="0"/>
          </a:p>
        </p:txBody>
      </p:sp>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Mattson</a:t>
            </a:r>
          </a:p>
        </p:txBody>
      </p:sp>
      <p:sp>
        <p:nvSpPr>
          <p:cNvPr id="114693" name="Slide Number Placeholder 4"/>
          <p:cNvSpPr>
            <a:spLocks noGrp="1"/>
          </p:cNvSpPr>
          <p:nvPr>
            <p:ph type="sldNum" sz="quarter" idx="12"/>
          </p:nvPr>
        </p:nvSpPr>
        <p:spPr>
          <a:xfrm>
            <a:off x="68580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marL="0" lvl="1" algn="r">
              <a:spcBef>
                <a:spcPct val="0"/>
              </a:spcBef>
              <a:buClrTx/>
              <a:buSzTx/>
              <a:buFontTx/>
              <a:buNone/>
            </a:pPr>
            <a:r>
              <a:rPr lang="en-US" altLang="en-US" sz="1800"/>
              <a:t>controlled for mother’s age of menarche</a:t>
            </a:r>
          </a:p>
          <a:p>
            <a:pPr>
              <a:spcBef>
                <a:spcPct val="0"/>
              </a:spcBef>
              <a:buClrTx/>
              <a:buSzTx/>
              <a:buFontTx/>
              <a:buNone/>
            </a:pPr>
            <a:endParaRPr lang="en-US" altLang="en-US" sz="1400" smtClean="0"/>
          </a:p>
        </p:txBody>
      </p:sp>
      <p:pic>
        <p:nvPicPr>
          <p:cNvPr id="114694" name="Picture 2"/>
          <p:cNvPicPr>
            <a:picLocks noChangeAspect="1" noChangeArrowheads="1"/>
          </p:cNvPicPr>
          <p:nvPr/>
        </p:nvPicPr>
        <p:blipFill>
          <a:blip r:embed="rId3">
            <a:extLst>
              <a:ext uri="{28A0092B-C50C-407E-A947-70E740481C1C}">
                <a14:useLocalDpi xmlns:a14="http://schemas.microsoft.com/office/drawing/2010/main" val="0"/>
              </a:ext>
            </a:extLst>
          </a:blip>
          <a:srcRect l="4263" r="2946"/>
          <a:stretch>
            <a:fillRect/>
          </a:stretch>
        </p:blipFill>
        <p:spPr bwMode="auto">
          <a:xfrm>
            <a:off x="3886200" y="1600200"/>
            <a:ext cx="5257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Oval 11"/>
          <p:cNvSpPr>
            <a:spLocks noChangeArrowheads="1"/>
          </p:cNvSpPr>
          <p:nvPr/>
        </p:nvSpPr>
        <p:spPr bwMode="auto">
          <a:xfrm>
            <a:off x="4343400" y="2209800"/>
            <a:ext cx="1219200" cy="1752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a:p>
        </p:txBody>
      </p:sp>
      <p:sp>
        <p:nvSpPr>
          <p:cNvPr id="8" name="Rectangle 7"/>
          <p:cNvSpPr/>
          <p:nvPr/>
        </p:nvSpPr>
        <p:spPr>
          <a:xfrm>
            <a:off x="274638" y="5895975"/>
            <a:ext cx="3606800" cy="400050"/>
          </a:xfrm>
          <a:prstGeom prst="rect">
            <a:avLst/>
          </a:prstGeom>
        </p:spPr>
        <p:txBody>
          <a:bodyPr>
            <a:spAutoFit/>
          </a:bodyPr>
          <a:lstStyle/>
          <a:p>
            <a:pPr marL="342900" indent="-342900" algn="ctr">
              <a:spcBef>
                <a:spcPct val="20000"/>
              </a:spcBef>
              <a:buClr>
                <a:srgbClr val="B2B2B2"/>
              </a:buClr>
              <a:buSzPct val="75000"/>
              <a:defRPr/>
            </a:pPr>
            <a:r>
              <a:rPr lang="en-US" sz="2000" kern="0" dirty="0" err="1">
                <a:solidFill>
                  <a:srgbClr val="000000"/>
                </a:solidFill>
                <a:latin typeface="Times New Roman"/>
              </a:rPr>
              <a:t>Belsky</a:t>
            </a:r>
            <a:r>
              <a:rPr lang="en-US" sz="2000" kern="0" dirty="0">
                <a:solidFill>
                  <a:srgbClr val="000000"/>
                </a:solidFill>
                <a:latin typeface="Times New Roman"/>
              </a:rPr>
              <a:t>, </a:t>
            </a:r>
            <a:r>
              <a:rPr lang="en-US" sz="2000" kern="0" dirty="0" err="1">
                <a:solidFill>
                  <a:srgbClr val="000000"/>
                </a:solidFill>
                <a:latin typeface="Times New Roman"/>
              </a:rPr>
              <a:t>Houts</a:t>
            </a:r>
            <a:r>
              <a:rPr lang="en-US" sz="2000" kern="0" dirty="0">
                <a:solidFill>
                  <a:srgbClr val="000000"/>
                </a:solidFill>
                <a:latin typeface="Times New Roman"/>
              </a:rPr>
              <a:t>, &amp; </a:t>
            </a:r>
            <a:r>
              <a:rPr lang="en-US" sz="2000" kern="0" dirty="0" err="1">
                <a:solidFill>
                  <a:srgbClr val="000000"/>
                </a:solidFill>
                <a:latin typeface="Times New Roman"/>
              </a:rPr>
              <a:t>Fearon</a:t>
            </a:r>
            <a:r>
              <a:rPr lang="en-US" sz="2000" kern="0" dirty="0">
                <a:solidFill>
                  <a:srgbClr val="000000"/>
                </a:solidFill>
                <a:latin typeface="Times New Roman"/>
              </a:rPr>
              <a:t> 2010</a:t>
            </a:r>
          </a:p>
        </p:txBody>
      </p:sp>
    </p:spTree>
    <p:extLst>
      <p:ext uri="{BB962C8B-B14F-4D97-AF65-F5344CB8AC3E}">
        <p14:creationId xmlns:p14="http://schemas.microsoft.com/office/powerpoint/2010/main" val="38879765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Method</a:t>
            </a:r>
            <a:endParaRPr lang="en-US" sz="4400" dirty="0">
              <a:solidFill>
                <a:schemeClr val="bg1"/>
              </a:solidFill>
              <a:latin typeface="Calibri"/>
              <a:cs typeface="Calibri"/>
            </a:endParaRPr>
          </a:p>
        </p:txBody>
      </p:sp>
      <p:sp>
        <p:nvSpPr>
          <p:cNvPr id="6"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4" name="TextBox 3"/>
          <p:cNvSpPr txBox="1"/>
          <p:nvPr/>
        </p:nvSpPr>
        <p:spPr>
          <a:xfrm>
            <a:off x="381000" y="1600200"/>
            <a:ext cx="8458200" cy="3046988"/>
          </a:xfrm>
          <a:prstGeom prst="rect">
            <a:avLst/>
          </a:prstGeom>
          <a:noFill/>
        </p:spPr>
        <p:txBody>
          <a:bodyPr wrap="square" rtlCol="0">
            <a:spAutoFit/>
          </a:bodyPr>
          <a:lstStyle/>
          <a:p>
            <a:r>
              <a:rPr lang="en-US" sz="2400" b="1" dirty="0" smtClean="0">
                <a:latin typeface="Calibri"/>
                <a:cs typeface="Calibri"/>
              </a:rPr>
              <a:t>Mother-infant pairs</a:t>
            </a:r>
            <a:r>
              <a:rPr lang="en-US" sz="2400" dirty="0" smtClean="0">
                <a:latin typeface="Calibri"/>
                <a:cs typeface="Calibri"/>
              </a:rPr>
              <a:t>: European American (n = 579), African American (n = 412), less acculturated Mexican American (n = 131), more acculturated Mexican American (n=110)</a:t>
            </a:r>
          </a:p>
          <a:p>
            <a:endParaRPr lang="en-US" sz="2400" dirty="0">
              <a:latin typeface="Calibri"/>
              <a:cs typeface="Calibri"/>
            </a:endParaRPr>
          </a:p>
          <a:p>
            <a:r>
              <a:rPr lang="en-US" sz="2400" dirty="0" smtClean="0">
                <a:latin typeface="Calibri"/>
                <a:cs typeface="Calibri"/>
              </a:rPr>
              <a:t>10-min parent-child play sessions (15 months, 25 months) </a:t>
            </a:r>
          </a:p>
          <a:p>
            <a:endParaRPr lang="en-US" sz="2400" dirty="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graphicFrame>
        <p:nvGraphicFramePr>
          <p:cNvPr id="8" name="Table 7"/>
          <p:cNvGraphicFramePr>
            <a:graphicFrameLocks noGrp="1"/>
          </p:cNvGraphicFramePr>
          <p:nvPr>
            <p:extLst/>
          </p:nvPr>
        </p:nvGraphicFramePr>
        <p:xfrm>
          <a:off x="381000" y="3733800"/>
          <a:ext cx="7848600" cy="2438496"/>
        </p:xfrm>
        <a:graphic>
          <a:graphicData uri="http://schemas.openxmlformats.org/drawingml/2006/table">
            <a:tbl>
              <a:tblPr/>
              <a:tblGrid>
                <a:gridCol w="2616200"/>
                <a:gridCol w="2616200"/>
                <a:gridCol w="2616200"/>
              </a:tblGrid>
              <a:tr h="430694">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15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25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73270">
                <a:tc>
                  <a:txBody>
                    <a:bodyPr/>
                    <a:lstStyle>
                      <a:lvl1pPr marL="285750" indent="-285750"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Maternal intrusiveness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Maternal warmth</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Child negativity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Child engagement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Dyadic mutuality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smtClean="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2757559"/>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11" name="TextBox 10"/>
          <p:cNvSpPr txBox="1"/>
          <p:nvPr/>
        </p:nvSpPr>
        <p:spPr>
          <a:xfrm>
            <a:off x="381000" y="1600200"/>
            <a:ext cx="8458200" cy="6001642"/>
          </a:xfrm>
          <a:prstGeom prst="rect">
            <a:avLst/>
          </a:prstGeom>
          <a:noFill/>
        </p:spPr>
        <p:txBody>
          <a:bodyPr wrap="square" rtlCol="0">
            <a:spAutoFit/>
          </a:bodyPr>
          <a:lstStyle/>
          <a:p>
            <a:r>
              <a:rPr lang="en-US" sz="2400" b="1" dirty="0" smtClean="0">
                <a:latin typeface="Calibri"/>
                <a:cs typeface="Calibri"/>
              </a:rPr>
              <a:t>Group </a:t>
            </a:r>
            <a:r>
              <a:rPr lang="en-US" sz="2400" b="1" dirty="0">
                <a:latin typeface="Calibri"/>
                <a:cs typeface="Calibri"/>
              </a:rPr>
              <a:t>D</a:t>
            </a:r>
            <a:r>
              <a:rPr lang="en-US" sz="2400" b="1" dirty="0" smtClean="0">
                <a:latin typeface="Calibri"/>
                <a:cs typeface="Calibri"/>
              </a:rPr>
              <a:t>ifferences</a:t>
            </a:r>
          </a:p>
          <a:p>
            <a:endParaRPr lang="en-US" sz="2400" dirty="0" smtClean="0">
              <a:latin typeface="Calibri"/>
              <a:cs typeface="Calibri"/>
            </a:endParaRPr>
          </a:p>
          <a:p>
            <a:pPr marL="342900" indent="-342900">
              <a:buFont typeface="Arial"/>
              <a:buChar char="•"/>
            </a:pPr>
            <a:r>
              <a:rPr lang="en-US" sz="2400" dirty="0" smtClean="0">
                <a:latin typeface="Calibri"/>
                <a:cs typeface="Calibri"/>
              </a:rPr>
              <a:t>All analyses controlled for maternal age, partner status, and education</a:t>
            </a:r>
          </a:p>
          <a:p>
            <a:endParaRPr lang="en-US" sz="2400" dirty="0" smtClean="0">
              <a:latin typeface="Calibri"/>
              <a:cs typeface="Calibri"/>
            </a:endParaRPr>
          </a:p>
          <a:p>
            <a:pPr marL="342900" indent="-342900">
              <a:buFont typeface="Arial"/>
              <a:buChar char="•"/>
            </a:pPr>
            <a:r>
              <a:rPr lang="en-US" sz="2400" dirty="0" smtClean="0">
                <a:latin typeface="Calibri"/>
                <a:cs typeface="Calibri"/>
              </a:rPr>
              <a:t>European American mothers had highest depression scores and less acculturated Mexican American mothers had lowest depression scores</a:t>
            </a:r>
          </a:p>
          <a:p>
            <a:endParaRPr lang="en-US" sz="2400" dirty="0" smtClean="0">
              <a:latin typeface="Calibri"/>
              <a:cs typeface="Calibri"/>
            </a:endParaRPr>
          </a:p>
          <a:p>
            <a:pPr marL="342900" indent="-342900">
              <a:buFont typeface="Arial"/>
              <a:buChar char="•"/>
            </a:pPr>
            <a:r>
              <a:rPr lang="en-US" sz="2400" dirty="0" smtClean="0">
                <a:latin typeface="Calibri"/>
                <a:cs typeface="Calibri"/>
              </a:rPr>
              <a:t>European American mothers displayed less intrusiveness and more warmth than mothers in any of the other groups</a:t>
            </a: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spTree>
    <p:extLst>
      <p:ext uri="{BB962C8B-B14F-4D97-AF65-F5344CB8AC3E}">
        <p14:creationId xmlns:p14="http://schemas.microsoft.com/office/powerpoint/2010/main" val="280867978"/>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normAutofit fontScale="90000"/>
          </a:bodyPr>
          <a:lstStyle/>
          <a:p>
            <a:r>
              <a:rPr lang="en-US" dirty="0"/>
              <a:t>Cultural differences in </a:t>
            </a:r>
            <a:r>
              <a:rPr lang="en-US" dirty="0" smtClean="0"/>
              <a:t>parent &amp; 15 month-old?</a:t>
            </a:r>
            <a:endParaRPr lang="en-US" dirty="0"/>
          </a:p>
        </p:txBody>
      </p:sp>
      <p:sp>
        <p:nvSpPr>
          <p:cNvPr id="58368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270"/>
          <a:stretch/>
        </p:blipFill>
        <p:spPr bwMode="auto">
          <a:xfrm>
            <a:off x="266737" y="1658815"/>
            <a:ext cx="8105738" cy="489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77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11" name="TextBox 10"/>
          <p:cNvSpPr txBox="1"/>
          <p:nvPr/>
        </p:nvSpPr>
        <p:spPr>
          <a:xfrm>
            <a:off x="381000" y="1600200"/>
            <a:ext cx="9144000" cy="6740306"/>
          </a:xfrm>
          <a:prstGeom prst="rect">
            <a:avLst/>
          </a:prstGeom>
          <a:noFill/>
        </p:spPr>
        <p:txBody>
          <a:bodyPr wrap="square" rtlCol="0">
            <a:spAutoFit/>
          </a:bodyPr>
          <a:lstStyle/>
          <a:p>
            <a:r>
              <a:rPr lang="en-US" sz="2400" b="1" dirty="0" smtClean="0">
                <a:latin typeface="Calibri"/>
                <a:cs typeface="Calibri"/>
              </a:rPr>
              <a:t>Maternal Intrusiveness</a:t>
            </a:r>
            <a:r>
              <a:rPr lang="en-US" sz="2400" dirty="0" smtClean="0">
                <a:latin typeface="Calibri"/>
                <a:cs typeface="Calibri"/>
              </a:rPr>
              <a:t> predicted child negativity in all ethnic groups. </a:t>
            </a:r>
            <a:r>
              <a:rPr lang="en-US" sz="2400" b="1" dirty="0" smtClean="0">
                <a:latin typeface="Calibri"/>
                <a:cs typeface="Calibri"/>
              </a:rPr>
              <a:t> </a:t>
            </a:r>
          </a:p>
          <a:p>
            <a:endParaRPr lang="en-US" sz="2400" b="1" dirty="0">
              <a:latin typeface="Calibri"/>
              <a:cs typeface="Calibri"/>
            </a:endParaRPr>
          </a:p>
          <a:p>
            <a:r>
              <a:rPr lang="en-US" sz="2400" b="1" dirty="0" smtClean="0">
                <a:latin typeface="Calibri"/>
                <a:cs typeface="Calibri"/>
              </a:rPr>
              <a:t>European American</a:t>
            </a:r>
            <a:endParaRPr lang="en-US" sz="2400" dirty="0" smtClean="0">
              <a:latin typeface="Calibri"/>
              <a:cs typeface="Calibri"/>
            </a:endParaRPr>
          </a:p>
          <a:p>
            <a:r>
              <a:rPr lang="en-US" sz="2400" dirty="0">
                <a:latin typeface="Calibri"/>
                <a:cs typeface="Calibri"/>
              </a:rPr>
              <a:t>	</a:t>
            </a:r>
            <a:r>
              <a:rPr lang="en-US" sz="2400" dirty="0" smtClean="0">
                <a:solidFill>
                  <a:srgbClr val="000000"/>
                </a:solidFill>
                <a:latin typeface="Calibri"/>
                <a:cs typeface="Calibri"/>
              </a:rPr>
              <a:t>intrusiveness </a:t>
            </a:r>
            <a:r>
              <a:rPr lang="en-US" sz="2400" dirty="0" smtClean="0">
                <a:latin typeface="Calibri"/>
                <a:cs typeface="Calibri"/>
                <a:sym typeface="Wingdings"/>
              </a:rPr>
              <a:t> negative changes in child engagement </a:t>
            </a:r>
          </a:p>
          <a:p>
            <a:r>
              <a:rPr lang="en-US" sz="2400" dirty="0" smtClean="0">
                <a:latin typeface="Calibri"/>
                <a:cs typeface="Calibri"/>
              </a:rPr>
              <a:t>	</a:t>
            </a:r>
            <a:r>
              <a:rPr lang="en-US" sz="2400" dirty="0">
                <a:latin typeface="Calibri"/>
                <a:cs typeface="Calibri"/>
              </a:rPr>
              <a:t>intrusiveness </a:t>
            </a:r>
            <a:r>
              <a:rPr lang="en-US" sz="2400" dirty="0">
                <a:latin typeface="Calibri"/>
                <a:cs typeface="Calibri"/>
                <a:sym typeface="Wingdings"/>
              </a:rPr>
              <a:t> decreases in dyadic </a:t>
            </a:r>
            <a:r>
              <a:rPr lang="en-US" sz="2400" dirty="0" smtClean="0">
                <a:latin typeface="Calibri"/>
                <a:cs typeface="Calibri"/>
                <a:sym typeface="Wingdings"/>
              </a:rPr>
              <a:t>mutuality</a:t>
            </a:r>
          </a:p>
          <a:p>
            <a:endParaRPr lang="en-US" sz="2400" dirty="0" smtClean="0">
              <a:latin typeface="Calibri"/>
              <a:cs typeface="Calibri"/>
            </a:endParaRPr>
          </a:p>
          <a:p>
            <a:r>
              <a:rPr lang="en-US" sz="2400" b="1" dirty="0" smtClean="0">
                <a:latin typeface="Calibri"/>
                <a:cs typeface="Calibri"/>
              </a:rPr>
              <a:t>African American</a:t>
            </a:r>
          </a:p>
          <a:p>
            <a:pPr lvl="1"/>
            <a:r>
              <a:rPr lang="en-US" sz="2400" b="1" dirty="0" smtClean="0">
                <a:latin typeface="Calibri"/>
                <a:cs typeface="Calibri"/>
              </a:rPr>
              <a:t>	</a:t>
            </a:r>
            <a:r>
              <a:rPr lang="en-US" sz="2400" dirty="0" smtClean="0">
                <a:latin typeface="Calibri"/>
                <a:cs typeface="Calibri"/>
              </a:rPr>
              <a:t>intrusiveness </a:t>
            </a:r>
            <a:r>
              <a:rPr lang="en-US" sz="2400" dirty="0" smtClean="0">
                <a:latin typeface="Calibri"/>
                <a:cs typeface="Calibri"/>
                <a:sym typeface="Wingdings"/>
              </a:rPr>
              <a:t> child negativity [</a:t>
            </a:r>
            <a:r>
              <a:rPr lang="en-US" sz="2400" dirty="0" smtClean="0">
                <a:solidFill>
                  <a:schemeClr val="accent6"/>
                </a:solidFill>
                <a:latin typeface="Calibri"/>
                <a:cs typeface="Calibri"/>
                <a:sym typeface="Wingdings"/>
              </a:rPr>
              <a:t>only if low maternal warmth</a:t>
            </a:r>
            <a:r>
              <a:rPr lang="en-US" sz="2400" dirty="0" smtClean="0">
                <a:latin typeface="Calibri"/>
                <a:cs typeface="Calibri"/>
                <a:sym typeface="Wingdings"/>
              </a:rPr>
              <a:t>]</a:t>
            </a:r>
          </a:p>
          <a:p>
            <a:pPr lvl="1"/>
            <a:endParaRPr lang="en-US" sz="2400" dirty="0" smtClean="0">
              <a:latin typeface="Calibri"/>
              <a:cs typeface="Calibri"/>
              <a:sym typeface="Wingdings"/>
            </a:endParaRPr>
          </a:p>
          <a:p>
            <a:r>
              <a:rPr lang="en-US" sz="2400" b="1" dirty="0" smtClean="0">
                <a:latin typeface="Calibri"/>
                <a:cs typeface="Calibri"/>
              </a:rPr>
              <a:t>More acculturated Mexican American</a:t>
            </a:r>
            <a:endParaRPr lang="en-US" sz="2400" dirty="0">
              <a:latin typeface="Calibri"/>
              <a:cs typeface="Calibri"/>
            </a:endParaRPr>
          </a:p>
          <a:p>
            <a:r>
              <a:rPr lang="en-US" sz="2400" dirty="0" smtClean="0">
                <a:latin typeface="Calibri"/>
                <a:cs typeface="Calibri"/>
              </a:rPr>
              <a:t>	intrusiveness </a:t>
            </a:r>
            <a:r>
              <a:rPr lang="en-US" sz="2400" dirty="0" smtClean="0">
                <a:latin typeface="Calibri"/>
                <a:cs typeface="Calibri"/>
                <a:sym typeface="Wingdings"/>
              </a:rPr>
              <a:t> decreases in dyadic mutuality</a:t>
            </a:r>
            <a:endParaRPr lang="en-US" sz="2400" dirty="0" smtClean="0">
              <a:latin typeface="Calibri"/>
              <a:cs typeface="Calibri"/>
            </a:endParaRPr>
          </a:p>
          <a:p>
            <a:pPr lvl="2"/>
            <a:endParaRPr lang="en-US" sz="2400" dirty="0">
              <a:latin typeface="Calibri"/>
              <a:cs typeface="Calibri"/>
            </a:endParaRPr>
          </a:p>
          <a:p>
            <a:endParaRPr lang="en-US" sz="2400" b="1" dirty="0" smtClean="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spTree>
    <p:extLst>
      <p:ext uri="{BB962C8B-B14F-4D97-AF65-F5344CB8AC3E}">
        <p14:creationId xmlns:p14="http://schemas.microsoft.com/office/powerpoint/2010/main" val="8326257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lgn="ctr"/>
            <a:r>
              <a:rPr lang="en-US" dirty="0"/>
              <a:t>Child Negativity</a:t>
            </a:r>
          </a:p>
        </p:txBody>
      </p:sp>
      <p:sp>
        <p:nvSpPr>
          <p:cNvPr id="587779"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a:t>
            </a:r>
          </a:p>
          <a:p>
            <a:pPr lvl="1"/>
            <a:r>
              <a:rPr lang="en-US" dirty="0"/>
              <a:t>Child Negativity</a:t>
            </a:r>
          </a:p>
          <a:p>
            <a:pPr lvl="2"/>
            <a:r>
              <a:rPr lang="en-US" dirty="0"/>
              <a:t>15 month intrusiveness</a:t>
            </a:r>
          </a:p>
          <a:p>
            <a:pPr lvl="2"/>
            <a:r>
              <a:rPr lang="en-US" dirty="0"/>
              <a:t>15 month warmth</a:t>
            </a:r>
          </a:p>
          <a:p>
            <a:pPr lvl="2"/>
            <a:r>
              <a:rPr lang="en-US" dirty="0"/>
              <a:t>Culture*Intrusiveness*Warmth</a:t>
            </a:r>
          </a:p>
          <a:p>
            <a:pPr lvl="3"/>
            <a:r>
              <a:rPr lang="en-US" dirty="0"/>
              <a:t>EA intrusiveness predicted regardless of warmth</a:t>
            </a:r>
          </a:p>
          <a:p>
            <a:pPr lvl="3"/>
            <a:r>
              <a:rPr lang="en-US" dirty="0"/>
              <a:t>AA intrusiveness predicted only at low levels of warmth</a:t>
            </a:r>
          </a:p>
          <a:p>
            <a:pPr lvl="1"/>
            <a:endParaRPr lang="en-US" dirty="0"/>
          </a:p>
        </p:txBody>
      </p:sp>
    </p:spTree>
    <p:extLst>
      <p:ext uri="{BB962C8B-B14F-4D97-AF65-F5344CB8AC3E}">
        <p14:creationId xmlns:p14="http://schemas.microsoft.com/office/powerpoint/2010/main" val="395906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lgn="ctr"/>
            <a:r>
              <a:rPr lang="en-US" dirty="0"/>
              <a:t>Child Engagement With Mom</a:t>
            </a:r>
          </a:p>
        </p:txBody>
      </p:sp>
      <p:sp>
        <p:nvSpPr>
          <p:cNvPr id="589827"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a:t>
            </a:r>
            <a:r>
              <a:rPr lang="en-US" dirty="0" smtClean="0"/>
              <a:t>  variables </a:t>
            </a:r>
            <a:r>
              <a:rPr lang="en-US" dirty="0"/>
              <a:t>between 15 and 25 months? (cont)</a:t>
            </a:r>
          </a:p>
          <a:p>
            <a:pPr lvl="1"/>
            <a:r>
              <a:rPr lang="en-US" dirty="0"/>
              <a:t>Child Engagement With Mom</a:t>
            </a:r>
          </a:p>
          <a:p>
            <a:pPr lvl="2"/>
            <a:r>
              <a:rPr lang="en-US" dirty="0"/>
              <a:t>15 month intrusiveness</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88812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lgn="ctr"/>
            <a:r>
              <a:rPr lang="en-US" dirty="0"/>
              <a:t>Dyadic Mutuality</a:t>
            </a:r>
          </a:p>
        </p:txBody>
      </p:sp>
      <p:sp>
        <p:nvSpPr>
          <p:cNvPr id="591875"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a:t>
            </a:r>
            <a:r>
              <a:rPr lang="en-US" dirty="0" smtClean="0"/>
              <a:t> variables </a:t>
            </a:r>
            <a:r>
              <a:rPr lang="en-US" dirty="0"/>
              <a:t>between 15 and 25 months? (cont)</a:t>
            </a:r>
          </a:p>
          <a:p>
            <a:pPr lvl="1"/>
            <a:r>
              <a:rPr lang="en-US" dirty="0"/>
              <a:t>Dyadic Mutuality</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356157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Conclusions</a:t>
            </a:r>
            <a:endParaRPr lang="en-US" sz="3600" dirty="0">
              <a:solidFill>
                <a:srgbClr val="FFFFFF"/>
              </a:solidFill>
              <a:latin typeface="Calibri"/>
              <a:cs typeface="Calibri"/>
            </a:endParaRPr>
          </a:p>
        </p:txBody>
      </p:sp>
      <p:sp>
        <p:nvSpPr>
          <p:cNvPr id="5"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4" name="TextBox 3"/>
          <p:cNvSpPr txBox="1"/>
          <p:nvPr/>
        </p:nvSpPr>
        <p:spPr>
          <a:xfrm>
            <a:off x="381000" y="1600200"/>
            <a:ext cx="8458200" cy="3847207"/>
          </a:xfrm>
          <a:prstGeom prst="rect">
            <a:avLst/>
          </a:prstGeom>
          <a:noFill/>
        </p:spPr>
        <p:txBody>
          <a:bodyPr wrap="square" rtlCol="0">
            <a:spAutoFit/>
          </a:bodyPr>
          <a:lstStyle/>
          <a:p>
            <a:r>
              <a:rPr lang="en-US" sz="2400" dirty="0" smtClean="0">
                <a:latin typeface="Calibri"/>
                <a:cs typeface="Calibri"/>
              </a:rPr>
              <a:t>Maternal </a:t>
            </a:r>
            <a:r>
              <a:rPr lang="en-US" sz="2400" dirty="0">
                <a:latin typeface="Calibri"/>
                <a:cs typeface="Calibri"/>
              </a:rPr>
              <a:t>intrusiveness predicted negative changes in two of the three </a:t>
            </a:r>
            <a:r>
              <a:rPr lang="en-US" sz="2400" dirty="0" smtClean="0">
                <a:latin typeface="Calibri"/>
                <a:cs typeface="Calibri"/>
              </a:rPr>
              <a:t>relationship </a:t>
            </a:r>
            <a:r>
              <a:rPr lang="en-US" sz="2400" dirty="0">
                <a:latin typeface="Calibri"/>
                <a:cs typeface="Calibri"/>
              </a:rPr>
              <a:t>outcomes (negativity and engagement</a:t>
            </a:r>
            <a:r>
              <a:rPr lang="en-US" sz="2400" dirty="0" smtClean="0">
                <a:latin typeface="Calibri"/>
                <a:cs typeface="Calibri"/>
              </a:rPr>
              <a:t>) </a:t>
            </a:r>
            <a:r>
              <a:rPr lang="en-US" sz="2400" dirty="0">
                <a:latin typeface="Calibri"/>
                <a:cs typeface="Calibri"/>
              </a:rPr>
              <a:t>10-months-later. </a:t>
            </a:r>
            <a:endParaRPr lang="en-US" sz="2400" dirty="0" smtClean="0">
              <a:latin typeface="Calibri"/>
              <a:cs typeface="Calibri"/>
            </a:endParaRPr>
          </a:p>
          <a:p>
            <a:endParaRPr lang="en-US" sz="2400" dirty="0">
              <a:latin typeface="Calibri"/>
              <a:cs typeface="Calibri"/>
            </a:endParaRPr>
          </a:p>
          <a:p>
            <a:r>
              <a:rPr lang="en-US" sz="2400" dirty="0" smtClean="0">
                <a:latin typeface="Calibri"/>
                <a:cs typeface="Calibri"/>
              </a:rPr>
              <a:t>The </a:t>
            </a:r>
            <a:r>
              <a:rPr lang="en-US" sz="2400" dirty="0">
                <a:latin typeface="Calibri"/>
                <a:cs typeface="Calibri"/>
              </a:rPr>
              <a:t>intrusiveness-negative outcomes link was moderated by ethnicity and, for African Americans, by warmth. </a:t>
            </a:r>
          </a:p>
          <a:p>
            <a:endParaRPr lang="en-US" sz="2600" dirty="0" smtClean="0">
              <a:latin typeface="Calibri"/>
              <a:cs typeface="Calibri"/>
            </a:endParaRPr>
          </a:p>
          <a:p>
            <a:endParaRPr lang="en-US" sz="2600" b="1" dirty="0" smtClean="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spTree>
    <p:extLst>
      <p:ext uri="{BB962C8B-B14F-4D97-AF65-F5344CB8AC3E}">
        <p14:creationId xmlns:p14="http://schemas.microsoft.com/office/powerpoint/2010/main" val="2886290212"/>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Discussion Questions</a:t>
            </a:r>
            <a:endParaRPr lang="en-US" sz="3600" dirty="0">
              <a:solidFill>
                <a:srgbClr val="FFFFFF"/>
              </a:solidFill>
              <a:latin typeface="Calibri"/>
              <a:cs typeface="Calibri"/>
            </a:endParaRPr>
          </a:p>
        </p:txBody>
      </p:sp>
      <p:sp>
        <p:nvSpPr>
          <p:cNvPr id="5" name="Footer Placeholder 1"/>
          <p:cNvSpPr>
            <a:spLocks noGrp="1"/>
          </p:cNvSpPr>
          <p:nvPr>
            <p:ph type="ftr" sz="quarter" idx="11"/>
          </p:nvPr>
        </p:nvSpPr>
        <p:spPr>
          <a:xfrm>
            <a:off x="0" y="6611112"/>
            <a:ext cx="5461998" cy="246888"/>
          </a:xfrm>
        </p:spPr>
        <p:txBody>
          <a:bodyPr/>
          <a:lstStyle/>
          <a:p>
            <a:r>
              <a:rPr lang="en-US" dirty="0" smtClean="0"/>
              <a:t>Rubenstein</a:t>
            </a:r>
            <a:endParaRPr lang="en-US" dirty="0"/>
          </a:p>
        </p:txBody>
      </p:sp>
      <p:sp>
        <p:nvSpPr>
          <p:cNvPr id="4" name="TextBox 3"/>
          <p:cNvSpPr txBox="1"/>
          <p:nvPr/>
        </p:nvSpPr>
        <p:spPr>
          <a:xfrm>
            <a:off x="381000" y="1600200"/>
            <a:ext cx="8458200" cy="4924425"/>
          </a:xfrm>
          <a:prstGeom prst="rect">
            <a:avLst/>
          </a:prstGeom>
          <a:noFill/>
        </p:spPr>
        <p:txBody>
          <a:bodyPr wrap="square" rtlCol="0">
            <a:spAutoFit/>
          </a:bodyPr>
          <a:lstStyle/>
          <a:p>
            <a:pPr marL="457200" indent="-457200">
              <a:buFont typeface="Arial"/>
              <a:buChar char="•"/>
            </a:pPr>
            <a:r>
              <a:rPr lang="en-US" sz="2400" dirty="0" smtClean="0">
                <a:latin typeface="Calibri"/>
                <a:cs typeface="Calibri"/>
              </a:rPr>
              <a:t>Does intrusiveness have the same meaning across cultural groups?</a:t>
            </a:r>
          </a:p>
          <a:p>
            <a:pPr lvl="2"/>
            <a:r>
              <a:rPr lang="en-US" sz="2400" dirty="0" smtClean="0">
                <a:latin typeface="Calibri"/>
                <a:cs typeface="Calibri"/>
              </a:rPr>
              <a:t>intrusiveness = a </a:t>
            </a:r>
            <a:r>
              <a:rPr lang="en-US" sz="2400" b="1" i="1" dirty="0" smtClean="0">
                <a:latin typeface="Calibri"/>
                <a:cs typeface="Calibri"/>
              </a:rPr>
              <a:t>deficit-tinged word</a:t>
            </a:r>
            <a:r>
              <a:rPr lang="en-US" sz="2400" dirty="0" smtClean="0">
                <a:latin typeface="Calibri"/>
                <a:cs typeface="Calibri"/>
              </a:rPr>
              <a:t>? </a:t>
            </a:r>
          </a:p>
          <a:p>
            <a:endParaRPr lang="en-US" sz="2400" dirty="0" smtClean="0">
              <a:latin typeface="Calibri"/>
              <a:cs typeface="Calibri"/>
            </a:endParaRPr>
          </a:p>
          <a:p>
            <a:pPr marL="457200" indent="-457200">
              <a:buFont typeface="Arial"/>
              <a:buChar char="•"/>
            </a:pPr>
            <a:r>
              <a:rPr lang="en-US" sz="2400" dirty="0" smtClean="0">
                <a:latin typeface="Calibri"/>
                <a:cs typeface="Calibri"/>
              </a:rPr>
              <a:t>Operational definition of maternal warmth accurate for all ethnicities</a:t>
            </a:r>
            <a:r>
              <a:rPr lang="en-US" sz="2400" dirty="0">
                <a:latin typeface="Calibri"/>
                <a:cs typeface="Calibri"/>
              </a:rPr>
              <a:t> </a:t>
            </a:r>
            <a:r>
              <a:rPr lang="en-US" sz="2400" dirty="0" smtClean="0">
                <a:latin typeface="Calibri"/>
                <a:cs typeface="Calibri"/>
              </a:rPr>
              <a:t>or does it better capture the ways European American mothers express love and respect for their children? </a:t>
            </a:r>
          </a:p>
          <a:p>
            <a:pPr lvl="2"/>
            <a:r>
              <a:rPr lang="en-US" sz="2400" dirty="0" smtClean="0">
                <a:latin typeface="Calibri"/>
                <a:cs typeface="Calibri"/>
              </a:rPr>
              <a:t>example: inclusion of verbal praise</a:t>
            </a:r>
          </a:p>
          <a:p>
            <a:endParaRPr lang="en-US" sz="2400" dirty="0">
              <a:latin typeface="Calibri"/>
              <a:cs typeface="Calibri"/>
            </a:endParaRPr>
          </a:p>
          <a:p>
            <a:pPr marL="457200" indent="-457200">
              <a:buFont typeface="Arial"/>
              <a:buChar char="•"/>
            </a:pPr>
            <a:r>
              <a:rPr lang="en-US" sz="2400" dirty="0" smtClean="0">
                <a:latin typeface="Calibri"/>
                <a:cs typeface="Calibri"/>
              </a:rPr>
              <a:t>Any other variables of interest? </a:t>
            </a:r>
          </a:p>
          <a:p>
            <a:pPr marL="457200" indent="-457200">
              <a:buFont typeface="Arial"/>
              <a:buChar char="•"/>
            </a:pPr>
            <a:endParaRPr lang="en-US" sz="2600" dirty="0" smtClean="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spTree>
    <p:extLst>
      <p:ext uri="{BB962C8B-B14F-4D97-AF65-F5344CB8AC3E}">
        <p14:creationId xmlns:p14="http://schemas.microsoft.com/office/powerpoint/2010/main" val="2376726286"/>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algn="ctr"/>
            <a:r>
              <a:rPr lang="en-US" dirty="0" smtClean="0"/>
              <a:t>Normativity of </a:t>
            </a:r>
            <a:r>
              <a:rPr lang="en-US" dirty="0" err="1" smtClean="0"/>
              <a:t>intrusivenes</a:t>
            </a:r>
            <a:endParaRPr lang="en-US" sz="3600" dirty="0"/>
          </a:p>
        </p:txBody>
      </p:sp>
      <p:sp>
        <p:nvSpPr>
          <p:cNvPr id="593923" name="Rectangle 3"/>
          <p:cNvSpPr>
            <a:spLocks noGrp="1" noChangeArrowheads="1"/>
          </p:cNvSpPr>
          <p:nvPr>
            <p:ph idx="1"/>
          </p:nvPr>
        </p:nvSpPr>
        <p:spPr>
          <a:xfrm>
            <a:off x="457200" y="1646237"/>
            <a:ext cx="8229600" cy="4526280"/>
          </a:xfrm>
          <a:prstGeom prst="rect">
            <a:avLst/>
          </a:prstGeom>
        </p:spPr>
        <p:txBody>
          <a:bodyPr/>
          <a:lstStyle/>
          <a:p>
            <a:r>
              <a:rPr lang="en-US" dirty="0"/>
              <a:t>Post hoc Analyses</a:t>
            </a:r>
          </a:p>
          <a:p>
            <a:pPr lvl="1"/>
            <a:r>
              <a:rPr lang="en-US" dirty="0"/>
              <a:t>Does intrusiveness have same origins/meaning across cultural groups?</a:t>
            </a:r>
          </a:p>
          <a:p>
            <a:pPr lvl="2"/>
            <a:r>
              <a:rPr lang="en-US" dirty="0" smtClean="0"/>
              <a:t>At 15 months, correlates </a:t>
            </a:r>
            <a:r>
              <a:rPr lang="en-US" dirty="0"/>
              <a:t>with stress for EA </a:t>
            </a:r>
            <a:r>
              <a:rPr lang="en-US" dirty="0" smtClean="0"/>
              <a:t>only</a:t>
            </a:r>
          </a:p>
          <a:p>
            <a:pPr lvl="3"/>
            <a:r>
              <a:rPr lang="en-US" dirty="0" smtClean="0"/>
              <a:t>Only contrast with less acculturated MA survives regression</a:t>
            </a:r>
            <a:endParaRPr lang="en-US" dirty="0"/>
          </a:p>
          <a:p>
            <a:pPr lvl="2"/>
            <a:endParaRPr lang="en-US" dirty="0"/>
          </a:p>
          <a:p>
            <a:pPr lvl="2"/>
            <a:r>
              <a:rPr lang="en-US" dirty="0"/>
              <a:t>Other ways to assess?</a:t>
            </a:r>
          </a:p>
          <a:p>
            <a:pPr lvl="1"/>
            <a:endParaRPr lang="en-US" dirty="0"/>
          </a:p>
        </p:txBody>
      </p:sp>
    </p:spTree>
    <p:extLst>
      <p:ext uri="{BB962C8B-B14F-4D97-AF65-F5344CB8AC3E}">
        <p14:creationId xmlns:p14="http://schemas.microsoft.com/office/powerpoint/2010/main" val="278297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Kochanska</a:t>
            </a:r>
            <a:r>
              <a:rPr lang="en-US" dirty="0" smtClean="0"/>
              <a:t> &amp; Kim, 2013</a:t>
            </a:r>
            <a:endParaRPr lang="en-US" dirty="0"/>
          </a:p>
        </p:txBody>
      </p:sp>
      <p:pic>
        <p:nvPicPr>
          <p:cNvPr id="4" name="Content Placeholder 3"/>
          <p:cNvPicPr>
            <a:picLocks noGrp="1" noChangeAspect="1"/>
          </p:cNvPicPr>
          <p:nvPr>
            <p:ph idx="1"/>
          </p:nvPr>
        </p:nvPicPr>
        <p:blipFill>
          <a:blip r:embed="rId3"/>
          <a:stretch>
            <a:fillRect/>
          </a:stretch>
        </p:blipFill>
        <p:spPr>
          <a:xfrm>
            <a:off x="1352550" y="2368550"/>
            <a:ext cx="6438900" cy="3438525"/>
          </a:xfrm>
          <a:prstGeom prst="rect">
            <a:avLst/>
          </a:prstGeom>
        </p:spPr>
      </p:pic>
    </p:spTree>
    <p:extLst>
      <p:ext uri="{BB962C8B-B14F-4D97-AF65-F5344CB8AC3E}">
        <p14:creationId xmlns:p14="http://schemas.microsoft.com/office/powerpoint/2010/main" val="2523253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fontScale="90000"/>
          </a:bodyPr>
          <a:lstStyle/>
          <a:p>
            <a:pPr algn="ctr"/>
            <a:r>
              <a:rPr lang="en-US" sz="4000" dirty="0"/>
              <a:t>Parenting Styles in Middle </a:t>
            </a:r>
            <a:r>
              <a:rPr lang="en-US" sz="4000" dirty="0" smtClean="0"/>
              <a:t/>
            </a:r>
            <a:br>
              <a:rPr lang="en-US" sz="4000" dirty="0" smtClean="0"/>
            </a:br>
            <a:r>
              <a:rPr lang="en-US" sz="4000" dirty="0" smtClean="0"/>
              <a:t>Childhood</a:t>
            </a:r>
            <a:endParaRPr lang="en-US" sz="4000" dirty="0"/>
          </a:p>
        </p:txBody>
      </p:sp>
      <p:sp>
        <p:nvSpPr>
          <p:cNvPr id="558083" name="Rectangle 3"/>
          <p:cNvSpPr>
            <a:spLocks noGrp="1" noChangeArrowheads="1"/>
          </p:cNvSpPr>
          <p:nvPr>
            <p:ph idx="1"/>
          </p:nvPr>
        </p:nvSpPr>
        <p:spPr>
          <a:xfrm>
            <a:off x="457200" y="1646237"/>
            <a:ext cx="8229600" cy="4526280"/>
          </a:xfrm>
          <a:prstGeom prst="rect">
            <a:avLst/>
          </a:prstGeom>
        </p:spPr>
        <p:txBody>
          <a:bodyPr/>
          <a:lstStyle/>
          <a:p>
            <a:r>
              <a:rPr lang="en-US"/>
              <a:t>Baumrind’s Model of Parenting Styles</a:t>
            </a:r>
          </a:p>
        </p:txBody>
      </p:sp>
      <p:pic>
        <p:nvPicPr>
          <p:cNvPr id="558084" name="Picture 4" descr="baumrind"/>
          <p:cNvPicPr>
            <a:picLocks noChangeAspect="1" noChangeArrowheads="1"/>
          </p:cNvPicPr>
          <p:nvPr/>
        </p:nvPicPr>
        <p:blipFill>
          <a:blip r:embed="rId3" cstate="print"/>
          <a:srcRect/>
          <a:stretch>
            <a:fillRect/>
          </a:stretch>
        </p:blipFill>
        <p:spPr bwMode="auto">
          <a:xfrm>
            <a:off x="1676400" y="2590800"/>
            <a:ext cx="5715000" cy="2952750"/>
          </a:xfrm>
          <a:prstGeom prst="rect">
            <a:avLst/>
          </a:prstGeom>
          <a:noFill/>
        </p:spPr>
      </p:pic>
    </p:spTree>
    <p:extLst>
      <p:ext uri="{BB962C8B-B14F-4D97-AF65-F5344CB8AC3E}">
        <p14:creationId xmlns:p14="http://schemas.microsoft.com/office/powerpoint/2010/main" val="331140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does early attachment predict future mental health?</a:t>
            </a:r>
          </a:p>
          <a:p>
            <a:r>
              <a:rPr lang="en-US" dirty="0" smtClean="0"/>
              <a:t>Few studies have looked at the effects of mother-child and father-child attachment on children’s outcomes</a:t>
            </a:r>
          </a:p>
          <a:p>
            <a:r>
              <a:rPr lang="en-US" dirty="0" smtClean="0"/>
              <a:t>Few studies have gathered clinical data directly from children</a:t>
            </a:r>
          </a:p>
          <a:p>
            <a:r>
              <a:rPr lang="en-US" dirty="0" smtClean="0"/>
              <a:t>Children’s self-report of attachment has been linked to:</a:t>
            </a:r>
          </a:p>
          <a:p>
            <a:pPr lvl="1"/>
            <a:r>
              <a:rPr lang="en-US" dirty="0" smtClean="0"/>
              <a:t>emotional health</a:t>
            </a:r>
          </a:p>
          <a:p>
            <a:pPr lvl="1"/>
            <a:r>
              <a:rPr lang="en-US" dirty="0" smtClean="0"/>
              <a:t>behavior regulation </a:t>
            </a:r>
            <a:endParaRPr lang="en-US" dirty="0"/>
          </a:p>
        </p:txBody>
      </p:sp>
    </p:spTree>
    <p:extLst>
      <p:ext uri="{BB962C8B-B14F-4D97-AF65-F5344CB8AC3E}">
        <p14:creationId xmlns:p14="http://schemas.microsoft.com/office/powerpoint/2010/main" val="1709072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Does a secure attachment with one parent buffer the adverse effects of insecurity with the other parent, etc.?</a:t>
            </a:r>
            <a:r>
              <a:rPr lang="en-US" dirty="0"/>
              <a:t> </a:t>
            </a:r>
            <a:endParaRPr lang="en-US" dirty="0" smtClean="0"/>
          </a:p>
          <a:p>
            <a:pPr lvl="1"/>
            <a:r>
              <a:rPr lang="en-US" dirty="0" smtClean="0"/>
              <a:t>Is </a:t>
            </a:r>
            <a:r>
              <a:rPr lang="en-US" dirty="0"/>
              <a:t>there a primary attachment </a:t>
            </a:r>
            <a:r>
              <a:rPr lang="en-US" dirty="0" smtClean="0"/>
              <a:t>relationship?</a:t>
            </a:r>
          </a:p>
          <a:p>
            <a:pPr marL="118872" indent="0">
              <a:buNone/>
            </a:pPr>
            <a:endParaRPr lang="en-US" dirty="0" smtClean="0"/>
          </a:p>
          <a:p>
            <a:r>
              <a:rPr lang="en-US" dirty="0" smtClean="0"/>
              <a:t>What is the relationship between children’s early attachment organization and later behavior problems?</a:t>
            </a:r>
          </a:p>
          <a:p>
            <a:endParaRPr lang="en-US" dirty="0" smtClean="0"/>
          </a:p>
          <a:p>
            <a:r>
              <a:rPr lang="en-US" dirty="0"/>
              <a:t>Does attachment organization matter?</a:t>
            </a:r>
          </a:p>
          <a:p>
            <a:endParaRPr lang="en-US" dirty="0" smtClean="0"/>
          </a:p>
          <a:p>
            <a:pPr marL="118872" indent="0">
              <a:buNone/>
            </a:pPr>
            <a:endParaRPr lang="en-US" dirty="0" smtClean="0"/>
          </a:p>
        </p:txBody>
      </p:sp>
    </p:spTree>
    <p:extLst>
      <p:ext uri="{BB962C8B-B14F-4D97-AF65-F5344CB8AC3E}">
        <p14:creationId xmlns:p14="http://schemas.microsoft.com/office/powerpoint/2010/main" val="45048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lstStyle/>
          <a:p>
            <a:r>
              <a:rPr lang="en-US" dirty="0" smtClean="0"/>
              <a:t>Typically developing infants from traditional two-parent families</a:t>
            </a:r>
          </a:p>
          <a:p>
            <a:endParaRPr lang="en-US" dirty="0"/>
          </a:p>
        </p:txBody>
      </p:sp>
      <p:graphicFrame>
        <p:nvGraphicFramePr>
          <p:cNvPr id="4" name="Chart 3"/>
          <p:cNvGraphicFramePr/>
          <p:nvPr>
            <p:extLst/>
          </p:nvPr>
        </p:nvGraphicFramePr>
        <p:xfrm>
          <a:off x="304800" y="3048000"/>
          <a:ext cx="44958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4648200" y="2971800"/>
          <a:ext cx="4495800" cy="368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3899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lnSpcReduction="10000"/>
          </a:bodyPr>
          <a:lstStyle/>
          <a:p>
            <a:r>
              <a:rPr lang="en-US" dirty="0" smtClean="0"/>
              <a:t>15 month visit</a:t>
            </a:r>
          </a:p>
          <a:p>
            <a:pPr lvl="1"/>
            <a:r>
              <a:rPr lang="en-US" dirty="0" smtClean="0"/>
              <a:t>Strange Situation</a:t>
            </a:r>
          </a:p>
          <a:p>
            <a:r>
              <a:rPr lang="en-US" dirty="0" smtClean="0"/>
              <a:t>6.5 year visit</a:t>
            </a:r>
          </a:p>
          <a:p>
            <a:pPr lvl="1"/>
            <a:r>
              <a:rPr lang="en-US" dirty="0" smtClean="0"/>
              <a:t>Teacher report </a:t>
            </a:r>
            <a:r>
              <a:rPr lang="en-US" dirty="0"/>
              <a:t>of Problem Behavior using the Child Symptom Inventory-4</a:t>
            </a:r>
          </a:p>
          <a:p>
            <a:r>
              <a:rPr lang="en-US" dirty="0" smtClean="0"/>
              <a:t>8 year visit</a:t>
            </a:r>
          </a:p>
          <a:p>
            <a:pPr lvl="1"/>
            <a:r>
              <a:rPr lang="en-US" dirty="0" smtClean="0"/>
              <a:t>Parent report of Problem Behavior using the Child Symptom Inventory-4</a:t>
            </a:r>
          </a:p>
          <a:p>
            <a:pPr lvl="1"/>
            <a:r>
              <a:rPr lang="en-US" dirty="0" smtClean="0"/>
              <a:t>Child report of Problem Behaviors using the Dominic-R</a:t>
            </a:r>
            <a:endParaRPr lang="en-US" dirty="0"/>
          </a:p>
        </p:txBody>
      </p:sp>
    </p:spTree>
    <p:extLst>
      <p:ext uri="{BB962C8B-B14F-4D97-AF65-F5344CB8AC3E}">
        <p14:creationId xmlns:p14="http://schemas.microsoft.com/office/powerpoint/2010/main" val="327425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Autofit/>
          </a:bodyPr>
          <a:lstStyle/>
          <a:p>
            <a:r>
              <a:rPr lang="en-US" sz="3600" dirty="0"/>
              <a:t>Mother </a:t>
            </a:r>
            <a:r>
              <a:rPr lang="en-US" sz="3600" dirty="0" smtClean="0"/>
              <a:t>&amp; father problem </a:t>
            </a:r>
            <a:r>
              <a:rPr lang="en-US" sz="3600" dirty="0"/>
              <a:t>behavior </a:t>
            </a:r>
            <a:r>
              <a:rPr lang="en-US" sz="3600" dirty="0" smtClean="0"/>
              <a:t>report correlate, but not </a:t>
            </a:r>
            <a:r>
              <a:rPr lang="en-US" sz="3600" dirty="0"/>
              <a:t>with teacher </a:t>
            </a:r>
            <a:r>
              <a:rPr lang="en-US" sz="3600" dirty="0" smtClean="0"/>
              <a:t>or child report</a:t>
            </a:r>
            <a:endParaRPr lang="en-US" sz="3600" dirty="0"/>
          </a:p>
        </p:txBody>
      </p:sp>
      <p:pic>
        <p:nvPicPr>
          <p:cNvPr id="8" name="Picture 7"/>
          <p:cNvPicPr>
            <a:picLocks noChangeAspect="1"/>
          </p:cNvPicPr>
          <p:nvPr/>
        </p:nvPicPr>
        <p:blipFill>
          <a:blip r:embed="rId4"/>
          <a:stretch>
            <a:fillRect/>
          </a:stretch>
        </p:blipFill>
        <p:spPr>
          <a:xfrm>
            <a:off x="228600" y="2781300"/>
            <a:ext cx="8566230" cy="4076700"/>
          </a:xfrm>
          <a:prstGeom prst="rect">
            <a:avLst/>
          </a:prstGeom>
        </p:spPr>
      </p:pic>
      <p:sp>
        <p:nvSpPr>
          <p:cNvPr id="9" name="Rectangle 8"/>
          <p:cNvSpPr/>
          <p:nvPr/>
        </p:nvSpPr>
        <p:spPr>
          <a:xfrm>
            <a:off x="2286000" y="4267200"/>
            <a:ext cx="2438400" cy="914400"/>
          </a:xfrm>
          <a:prstGeom prst="rect">
            <a:avLst/>
          </a:prstGeom>
          <a:noFill/>
          <a:ln w="28575" cmpd="sng">
            <a:solidFill>
              <a:schemeClr val="accent3">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a:off x="6248400" y="5486400"/>
            <a:ext cx="2590800" cy="838200"/>
          </a:xfrm>
          <a:prstGeom prst="rect">
            <a:avLst/>
          </a:prstGeom>
          <a:noFill/>
          <a:ln w="28575" cmpd="sng">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426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1 secure relationship act as a buffer?</a:t>
            </a:r>
            <a:endParaRPr lang="en-US" dirty="0"/>
          </a:p>
        </p:txBody>
      </p:sp>
      <p:sp>
        <p:nvSpPr>
          <p:cNvPr id="3" name="Content Placeholder 2"/>
          <p:cNvSpPr>
            <a:spLocks noGrp="1"/>
          </p:cNvSpPr>
          <p:nvPr>
            <p:ph idx="1"/>
          </p:nvPr>
        </p:nvSpPr>
        <p:spPr/>
        <p:txBody>
          <a:bodyPr/>
          <a:lstStyle/>
          <a:p>
            <a:r>
              <a:rPr lang="en-US" dirty="0" smtClean="0"/>
              <a:t>Teachers rated children who were insecurely attached to both parents as having more externalizing behavior problems</a:t>
            </a:r>
          </a:p>
          <a:p>
            <a:r>
              <a:rPr lang="en-US" dirty="0" smtClean="0"/>
              <a:t>Being securely attached to at least one parent has a significant beneficial effect</a:t>
            </a:r>
          </a:p>
          <a:p>
            <a:r>
              <a:rPr lang="en-US" dirty="0" smtClean="0"/>
              <a:t>Teachers perceived children who had insecure attachments with their father at 15- months as having more externalizing behavior problems at 6.5 years old. </a:t>
            </a:r>
          </a:p>
        </p:txBody>
      </p:sp>
    </p:spTree>
    <p:extLst>
      <p:ext uri="{BB962C8B-B14F-4D97-AF65-F5344CB8AC3E}">
        <p14:creationId xmlns:p14="http://schemas.microsoft.com/office/powerpoint/2010/main" val="1057267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sz="quarter"/>
          </p:nvPr>
        </p:nvSpPr>
        <p:spPr/>
        <p:txBody>
          <a:bodyPr/>
          <a:lstStyle/>
          <a:p>
            <a:endParaRPr lang="en-US" altLang="en-US" smtClean="0"/>
          </a:p>
        </p:txBody>
      </p:sp>
      <p:sp>
        <p:nvSpPr>
          <p:cNvPr id="79875" name="Rectangle 3"/>
          <p:cNvSpPr>
            <a:spLocks noGrp="1" noChangeArrowheads="1"/>
          </p:cNvSpPr>
          <p:nvPr>
            <p:ph type="subTitle" sz="quarter" idx="1"/>
          </p:nvPr>
        </p:nvSpPr>
        <p:spPr/>
        <p:txBody>
          <a:bodyPr/>
          <a:lstStyle/>
          <a:p>
            <a:endParaRPr lang="en-US" altLang="en-US" smtClean="0"/>
          </a:p>
          <a:p>
            <a:endParaRPr lang="en-US" altLang="en-US" smtClean="0"/>
          </a:p>
        </p:txBody>
      </p:sp>
      <p:sp>
        <p:nvSpPr>
          <p:cNvPr id="79876" name="Rectangle 104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ea typeface="MS PGothic" panose="020B0600070205080204" pitchFamily="34" charset="-128"/>
              </a:rPr>
              <a:t>Bichay</a:t>
            </a:r>
          </a:p>
        </p:txBody>
      </p:sp>
      <p:sp>
        <p:nvSpPr>
          <p:cNvPr id="79877" name="Rectangle 104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62F84A-0A91-4CE1-B346-11ECEC5F3922}" type="slidenum">
              <a:rPr lang="en-US" altLang="en-US" sz="1400" smtClean="0">
                <a:ea typeface="MS PGothic" panose="020B0600070205080204" pitchFamily="34" charset="-128"/>
              </a:rPr>
              <a:pPr>
                <a:spcBef>
                  <a:spcPct val="0"/>
                </a:spcBef>
                <a:buClrTx/>
                <a:buSzTx/>
                <a:buFontTx/>
                <a:buNone/>
              </a:pPr>
              <a:t>2</a:t>
            </a:fld>
            <a:endParaRPr lang="en-US" altLang="en-US" sz="1400" smtClean="0">
              <a:ea typeface="MS PGothic" panose="020B0600070205080204" pitchFamily="34" charset="-128"/>
            </a:endParaRPr>
          </a:p>
        </p:txBody>
      </p:sp>
      <p:pic>
        <p:nvPicPr>
          <p:cNvPr id="7987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931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490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0163" y="342900"/>
            <a:ext cx="9113837" cy="1104900"/>
          </a:xfrm>
        </p:spPr>
        <p:txBody>
          <a:bodyPr>
            <a:normAutofit/>
          </a:bodyPr>
          <a:lstStyle/>
          <a:p>
            <a:pPr algn="ctr"/>
            <a:r>
              <a:rPr lang="en-US" altLang="en-US" sz="4000" dirty="0" smtClean="0"/>
              <a:t>Double insecurity </a:t>
            </a:r>
            <a:r>
              <a:rPr lang="en-US" altLang="en-US" sz="4000" dirty="0" smtClean="0">
                <a:sym typeface="Wingdings" panose="05000000000000000000" pitchFamily="2" charset="2"/>
              </a:rPr>
              <a:t> Behavior problems</a:t>
            </a:r>
            <a:endParaRPr lang="en-US" altLang="en-US" sz="4000" dirty="0" smtClean="0"/>
          </a:p>
        </p:txBody>
      </p:sp>
      <p:sp>
        <p:nvSpPr>
          <p:cNvPr id="1003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56399C3-1E51-4A05-8FC4-971EEBB65C9D}" type="slidenum">
              <a:rPr lang="en-US" altLang="en-US" sz="1400" smtClean="0"/>
              <a:pPr>
                <a:spcBef>
                  <a:spcPct val="0"/>
                </a:spcBef>
                <a:buClrTx/>
                <a:buSzTx/>
                <a:buFontTx/>
                <a:buNone/>
              </a:pPr>
              <a:t>20</a:t>
            </a:fld>
            <a:endParaRPr lang="en-US" altLang="en-US" sz="1400" smtClean="0"/>
          </a:p>
        </p:txBody>
      </p:sp>
      <p:pic>
        <p:nvPicPr>
          <p:cNvPr id="100357" name="Picture 2"/>
          <p:cNvPicPr>
            <a:picLocks noChangeAspect="1" noChangeArrowheads="1"/>
          </p:cNvPicPr>
          <p:nvPr/>
        </p:nvPicPr>
        <p:blipFill>
          <a:blip r:embed="rId3">
            <a:extLst>
              <a:ext uri="{28A0092B-C50C-407E-A947-70E740481C1C}">
                <a14:useLocalDpi xmlns:a14="http://schemas.microsoft.com/office/drawing/2010/main" val="0"/>
              </a:ext>
            </a:extLst>
          </a:blip>
          <a:srcRect l="13806" t="4318" r="19054" b="20305"/>
          <a:stretch>
            <a:fillRect/>
          </a:stretch>
        </p:blipFill>
        <p:spPr bwMode="auto">
          <a:xfrm>
            <a:off x="1103313" y="1770063"/>
            <a:ext cx="6965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867400"/>
            <a:ext cx="2505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879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insecure attachments…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p:cNvPicPr>
            <a:picLocks noChangeAspect="1"/>
          </p:cNvPicPr>
          <p:nvPr/>
        </p:nvPicPr>
        <p:blipFill>
          <a:blip r:embed="rId4"/>
          <a:stretch>
            <a:fillRect/>
          </a:stretch>
        </p:blipFill>
        <p:spPr>
          <a:xfrm>
            <a:off x="152400" y="1524000"/>
            <a:ext cx="4622800" cy="3073400"/>
          </a:xfrm>
          <a:prstGeom prst="rect">
            <a:avLst/>
          </a:prstGeom>
        </p:spPr>
      </p:pic>
      <p:pic>
        <p:nvPicPr>
          <p:cNvPr id="5" name="Picture 4"/>
          <p:cNvPicPr>
            <a:picLocks noChangeAspect="1"/>
          </p:cNvPicPr>
          <p:nvPr/>
        </p:nvPicPr>
        <p:blipFill>
          <a:blip r:embed="rId5"/>
          <a:stretch>
            <a:fillRect/>
          </a:stretch>
        </p:blipFill>
        <p:spPr>
          <a:xfrm>
            <a:off x="4419600" y="3505200"/>
            <a:ext cx="4546600" cy="3035300"/>
          </a:xfrm>
          <a:prstGeom prst="rect">
            <a:avLst/>
          </a:prstGeom>
        </p:spPr>
      </p:pic>
      <p:sp>
        <p:nvSpPr>
          <p:cNvPr id="6" name="Rectangle 5"/>
          <p:cNvSpPr/>
          <p:nvPr/>
        </p:nvSpPr>
        <p:spPr>
          <a:xfrm rot="18724806">
            <a:off x="2146730" y="1551560"/>
            <a:ext cx="382214" cy="2669229"/>
          </a:xfrm>
          <a:prstGeom prst="rect">
            <a:avLst/>
          </a:prstGeom>
          <a:noFill/>
          <a:ln w="1905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8724806">
            <a:off x="6413931" y="3664044"/>
            <a:ext cx="382214" cy="2669229"/>
          </a:xfrm>
          <a:prstGeom prst="rect">
            <a:avLst/>
          </a:prstGeom>
          <a:noFill/>
          <a:ln w="190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580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 of resistance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Disorganized attachment with dad at 15 months predicts children’s higher externalizing behavior problems</a:t>
            </a:r>
          </a:p>
          <a:p>
            <a:r>
              <a:rPr lang="en-US" dirty="0" smtClean="0"/>
              <a:t>Child’s resistance with mother and father predicted higher teacher-rated externalizing behavior problems.</a:t>
            </a:r>
          </a:p>
          <a:p>
            <a:r>
              <a:rPr lang="en-US" dirty="0" smtClean="0"/>
              <a:t>Even when children showed high resistance with their father, if the child demonstrated low resistance with mom it served as a protective factor</a:t>
            </a:r>
          </a:p>
          <a:p>
            <a:r>
              <a:rPr lang="en-US" dirty="0" smtClean="0"/>
              <a:t>Low resistance with dad also predicted lower teacher reported behavior problems despite level of resistance with mom</a:t>
            </a:r>
            <a:endParaRPr lang="en-US" dirty="0"/>
          </a:p>
        </p:txBody>
      </p:sp>
      <p:pic>
        <p:nvPicPr>
          <p:cNvPr id="4" name="Picture 3"/>
          <p:cNvPicPr>
            <a:picLocks noChangeAspect="1"/>
          </p:cNvPicPr>
          <p:nvPr/>
        </p:nvPicPr>
        <p:blipFill>
          <a:blip r:embed="rId4"/>
          <a:stretch>
            <a:fillRect/>
          </a:stretch>
        </p:blipFill>
        <p:spPr>
          <a:xfrm>
            <a:off x="381000" y="1555677"/>
            <a:ext cx="8382000" cy="5279152"/>
          </a:xfrm>
          <a:prstGeom prst="rect">
            <a:avLst/>
          </a:prstGeom>
        </p:spPr>
      </p:pic>
      <p:sp>
        <p:nvSpPr>
          <p:cNvPr id="8" name="Rectangle 7"/>
          <p:cNvSpPr/>
          <p:nvPr/>
        </p:nvSpPr>
        <p:spPr>
          <a:xfrm rot="3015228">
            <a:off x="4070398" y="1015649"/>
            <a:ext cx="533400" cy="6080949"/>
          </a:xfrm>
          <a:prstGeom prst="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0171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29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BC88E659-5FDB-4EFA-BA30-F844A027FF84}" type="slidenum">
              <a:rPr lang="en-US" altLang="en-US" sz="1050">
                <a:solidFill>
                  <a:srgbClr val="000000"/>
                </a:solidFill>
              </a:rPr>
              <a:pPr>
                <a:spcBef>
                  <a:spcPct val="0"/>
                </a:spcBef>
                <a:buClrTx/>
                <a:buSzTx/>
                <a:buFontTx/>
                <a:buNone/>
              </a:pPr>
              <a:t>23</a:t>
            </a:fld>
            <a:endParaRPr lang="en-US" altLang="en-US" sz="1050">
              <a:solidFill>
                <a:srgbClr val="000000"/>
              </a:solidFill>
            </a:endParaRPr>
          </a:p>
        </p:txBody>
      </p:sp>
      <p:sp>
        <p:nvSpPr>
          <p:cNvPr id="129028" name="Rectangle 1026"/>
          <p:cNvSpPr>
            <a:spLocks noGrp="1" noChangeArrowheads="1"/>
          </p:cNvSpPr>
          <p:nvPr>
            <p:ph type="title"/>
          </p:nvPr>
        </p:nvSpPr>
        <p:spPr/>
        <p:txBody>
          <a:bodyPr/>
          <a:lstStyle/>
          <a:p>
            <a:r>
              <a:rPr lang="en-US" altLang="en-US" smtClean="0"/>
              <a:t>The Big Question</a:t>
            </a:r>
          </a:p>
        </p:txBody>
      </p:sp>
      <p:sp>
        <p:nvSpPr>
          <p:cNvPr id="129029" name="Rectangle 1027"/>
          <p:cNvSpPr>
            <a:spLocks noGrp="1" noChangeArrowheads="1"/>
          </p:cNvSpPr>
          <p:nvPr>
            <p:ph type="body" idx="1"/>
          </p:nvPr>
        </p:nvSpPr>
        <p:spPr/>
        <p:txBody>
          <a:bodyPr/>
          <a:lstStyle/>
          <a:p>
            <a:r>
              <a:rPr lang="en-US" altLang="en-US" smtClean="0"/>
              <a:t>How do early experiences of attachment relationships impact later relationships?</a:t>
            </a:r>
          </a:p>
          <a:p>
            <a:pPr lvl="1"/>
            <a:r>
              <a:rPr lang="en-US" altLang="en-US" smtClean="0"/>
              <a:t>Early infancy to later infancy</a:t>
            </a:r>
            <a:endParaRPr lang="en-US" altLang="en-US" b="1" smtClean="0"/>
          </a:p>
          <a:p>
            <a:pPr lvl="1"/>
            <a:r>
              <a:rPr lang="en-US" altLang="en-US" smtClean="0"/>
              <a:t>Infancy to adulthood</a:t>
            </a:r>
            <a:endParaRPr lang="en-US" altLang="en-US" b="1" smtClean="0"/>
          </a:p>
          <a:p>
            <a:pPr lvl="1"/>
            <a:r>
              <a:rPr lang="en-US" altLang="en-US" smtClean="0"/>
              <a:t>Infancy to childhood</a:t>
            </a:r>
          </a:p>
          <a:p>
            <a:pPr lvl="1"/>
            <a:r>
              <a:rPr lang="en-US" altLang="en-US" b="1" smtClean="0"/>
              <a:t>Infancy to parenthood</a:t>
            </a:r>
            <a:endParaRPr lang="en-US" altLang="en-US" smtClean="0">
              <a:cs typeface="Times New Roman" panose="02020603050405020304" pitchFamily="18" charset="0"/>
            </a:endParaRPr>
          </a:p>
        </p:txBody>
      </p:sp>
    </p:spTree>
    <p:extLst>
      <p:ext uri="{BB962C8B-B14F-4D97-AF65-F5344CB8AC3E}">
        <p14:creationId xmlns:p14="http://schemas.microsoft.com/office/powerpoint/2010/main" val="3487781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31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D8F2AB99-C702-4786-A520-876FA5D01EBD}" type="slidenum">
              <a:rPr lang="en-US" altLang="en-US" sz="1050">
                <a:solidFill>
                  <a:srgbClr val="000000"/>
                </a:solidFill>
              </a:rPr>
              <a:pPr>
                <a:spcBef>
                  <a:spcPct val="0"/>
                </a:spcBef>
                <a:buClrTx/>
                <a:buSzTx/>
                <a:buFontTx/>
                <a:buNone/>
              </a:pPr>
              <a:t>24</a:t>
            </a:fld>
            <a:endParaRPr lang="en-US" altLang="en-US" sz="1050">
              <a:solidFill>
                <a:srgbClr val="000000"/>
              </a:solidFill>
            </a:endParaRPr>
          </a:p>
        </p:txBody>
      </p:sp>
      <p:sp>
        <p:nvSpPr>
          <p:cNvPr id="131076" name="Rectangle 2"/>
          <p:cNvSpPr>
            <a:spLocks noGrp="1" noChangeArrowheads="1"/>
          </p:cNvSpPr>
          <p:nvPr>
            <p:ph type="title"/>
          </p:nvPr>
        </p:nvSpPr>
        <p:spPr/>
        <p:txBody>
          <a:bodyPr/>
          <a:lstStyle/>
          <a:p>
            <a:r>
              <a:rPr lang="en-US" altLang="en-US" smtClean="0"/>
              <a:t>Overview</a:t>
            </a:r>
          </a:p>
        </p:txBody>
      </p:sp>
      <p:sp>
        <p:nvSpPr>
          <p:cNvPr id="131077" name="Rectangle 3"/>
          <p:cNvSpPr>
            <a:spLocks noGrp="1" noChangeArrowheads="1"/>
          </p:cNvSpPr>
          <p:nvPr>
            <p:ph type="body" idx="1"/>
          </p:nvPr>
        </p:nvSpPr>
        <p:spPr/>
        <p:txBody>
          <a:bodyPr/>
          <a:lstStyle/>
          <a:p>
            <a:r>
              <a:rPr lang="en-US" altLang="en-US" smtClean="0"/>
              <a:t>Introduction to the Adult Attachment Interview (AAI)</a:t>
            </a:r>
          </a:p>
          <a:p>
            <a:r>
              <a:rPr lang="en-US" altLang="en-US" smtClean="0"/>
              <a:t>Correspondence between parents’ security of attachment (from AAI) and their children’s security of attachment</a:t>
            </a:r>
          </a:p>
          <a:p>
            <a:r>
              <a:rPr lang="en-US" altLang="en-US" smtClean="0"/>
              <a:t>Practice the Adult Attachment Interview (AAI)</a:t>
            </a:r>
          </a:p>
        </p:txBody>
      </p:sp>
    </p:spTree>
    <p:extLst>
      <p:ext uri="{BB962C8B-B14F-4D97-AF65-F5344CB8AC3E}">
        <p14:creationId xmlns:p14="http://schemas.microsoft.com/office/powerpoint/2010/main" val="451787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33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8704383C-99DA-483A-82B4-7EBD10632537}" type="slidenum">
              <a:rPr lang="en-US" altLang="en-US" sz="1050">
                <a:solidFill>
                  <a:srgbClr val="000000"/>
                </a:solidFill>
              </a:rPr>
              <a:pPr>
                <a:spcBef>
                  <a:spcPct val="0"/>
                </a:spcBef>
                <a:buClrTx/>
                <a:buSzTx/>
                <a:buFontTx/>
                <a:buNone/>
              </a:pPr>
              <a:t>25</a:t>
            </a:fld>
            <a:endParaRPr lang="en-US" altLang="en-US" sz="1050">
              <a:solidFill>
                <a:srgbClr val="000000"/>
              </a:solidFill>
            </a:endParaRPr>
          </a:p>
        </p:txBody>
      </p:sp>
      <p:sp>
        <p:nvSpPr>
          <p:cNvPr id="133124" name="Rectangle 2"/>
          <p:cNvSpPr>
            <a:spLocks noGrp="1" noChangeArrowheads="1"/>
          </p:cNvSpPr>
          <p:nvPr>
            <p:ph type="title"/>
          </p:nvPr>
        </p:nvSpPr>
        <p:spPr/>
        <p:txBody>
          <a:bodyPr/>
          <a:lstStyle/>
          <a:p>
            <a:r>
              <a:rPr lang="en-US" altLang="en-US" smtClean="0"/>
              <a:t>A Big Question</a:t>
            </a:r>
          </a:p>
        </p:txBody>
      </p:sp>
      <p:sp>
        <p:nvSpPr>
          <p:cNvPr id="133125" name="Rectangle 3"/>
          <p:cNvSpPr>
            <a:spLocks noGrp="1" noChangeArrowheads="1"/>
          </p:cNvSpPr>
          <p:nvPr>
            <p:ph type="body" idx="1"/>
          </p:nvPr>
        </p:nvSpPr>
        <p:spPr/>
        <p:txBody>
          <a:bodyPr/>
          <a:lstStyle/>
          <a:p>
            <a:r>
              <a:rPr lang="en-US" altLang="en-US" sz="2100"/>
              <a:t>Do parents’ representation of their own attachment experiences relate – presumably through their own parenting behaviors – to the attachment classification of their children in the next generation?</a:t>
            </a:r>
          </a:p>
          <a:p>
            <a:endParaRPr lang="en-US" altLang="en-US" sz="2100"/>
          </a:p>
          <a:p>
            <a:endParaRPr lang="en-US" altLang="en-US" sz="2100"/>
          </a:p>
          <a:p>
            <a:pPr algn="r">
              <a:buClr>
                <a:schemeClr val="tx1"/>
              </a:buClr>
              <a:buFontTx/>
              <a:buChar char=" "/>
            </a:pPr>
            <a:r>
              <a:rPr lang="en-US" altLang="en-US" sz="1800" i="1"/>
              <a:t>To answer such questions, attachment theory has moved to the level of representation.</a:t>
            </a:r>
            <a:endParaRPr lang="en-US" altLang="en-US" sz="2100"/>
          </a:p>
        </p:txBody>
      </p:sp>
    </p:spTree>
    <p:extLst>
      <p:ext uri="{BB962C8B-B14F-4D97-AF65-F5344CB8AC3E}">
        <p14:creationId xmlns:p14="http://schemas.microsoft.com/office/powerpoint/2010/main" val="4258079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35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0739246D-B0A7-4140-88CC-CF8A09D5FB31}" type="slidenum">
              <a:rPr lang="en-US" altLang="en-US" sz="1050">
                <a:solidFill>
                  <a:srgbClr val="000000"/>
                </a:solidFill>
              </a:rPr>
              <a:pPr>
                <a:spcBef>
                  <a:spcPct val="0"/>
                </a:spcBef>
                <a:buClrTx/>
                <a:buSzTx/>
                <a:buFontTx/>
                <a:buNone/>
              </a:pPr>
              <a:t>26</a:t>
            </a:fld>
            <a:endParaRPr lang="en-US" altLang="en-US" sz="1050">
              <a:solidFill>
                <a:srgbClr val="000000"/>
              </a:solidFill>
            </a:endParaRPr>
          </a:p>
        </p:txBody>
      </p:sp>
      <p:sp>
        <p:nvSpPr>
          <p:cNvPr id="135172" name="Rectangle 2"/>
          <p:cNvSpPr>
            <a:spLocks noGrp="1" noChangeArrowheads="1"/>
          </p:cNvSpPr>
          <p:nvPr>
            <p:ph type="title"/>
          </p:nvPr>
        </p:nvSpPr>
        <p:spPr/>
        <p:txBody>
          <a:bodyPr/>
          <a:lstStyle/>
          <a:p>
            <a:r>
              <a:rPr lang="en-US" altLang="en-US" smtClean="0"/>
              <a:t>In adulthood</a:t>
            </a:r>
          </a:p>
        </p:txBody>
      </p:sp>
      <p:sp>
        <p:nvSpPr>
          <p:cNvPr id="135173" name="Rectangle 3"/>
          <p:cNvSpPr>
            <a:spLocks noGrp="1" noChangeArrowheads="1"/>
          </p:cNvSpPr>
          <p:nvPr>
            <p:ph type="body" idx="1"/>
          </p:nvPr>
        </p:nvSpPr>
        <p:spPr/>
        <p:txBody>
          <a:bodyPr/>
          <a:lstStyle/>
          <a:p>
            <a:r>
              <a:rPr lang="en-US" altLang="en-US" smtClean="0"/>
              <a:t>Internal working models impact attachment behavior</a:t>
            </a:r>
          </a:p>
          <a:p>
            <a:pPr lvl="1"/>
            <a:r>
              <a:rPr lang="en-US" altLang="en-US" smtClean="0"/>
              <a:t>Mental representations of the availability of the attachment figure </a:t>
            </a:r>
          </a:p>
          <a:p>
            <a:pPr lvl="1"/>
            <a:r>
              <a:rPr lang="en-US" altLang="en-US" smtClean="0"/>
              <a:t>What to do when the attachment system is activated</a:t>
            </a:r>
          </a:p>
          <a:p>
            <a:r>
              <a:rPr lang="en-US" altLang="en-US" smtClean="0"/>
              <a:t>Purpose of the Adult Attachment Interview is to classify these internal working models.</a:t>
            </a:r>
          </a:p>
        </p:txBody>
      </p:sp>
    </p:spTree>
    <p:extLst>
      <p:ext uri="{BB962C8B-B14F-4D97-AF65-F5344CB8AC3E}">
        <p14:creationId xmlns:p14="http://schemas.microsoft.com/office/powerpoint/2010/main" val="2585221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37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96773235-3DC8-4908-8F64-2B5F69B83858}" type="slidenum">
              <a:rPr lang="en-US" altLang="en-US" sz="1050">
                <a:solidFill>
                  <a:srgbClr val="000000"/>
                </a:solidFill>
              </a:rPr>
              <a:pPr>
                <a:spcBef>
                  <a:spcPct val="0"/>
                </a:spcBef>
                <a:buClrTx/>
                <a:buSzTx/>
                <a:buFontTx/>
                <a:buNone/>
              </a:pPr>
              <a:t>27</a:t>
            </a:fld>
            <a:endParaRPr lang="en-US" altLang="en-US" sz="1050">
              <a:solidFill>
                <a:srgbClr val="000000"/>
              </a:solidFill>
            </a:endParaRPr>
          </a:p>
        </p:txBody>
      </p:sp>
      <p:sp>
        <p:nvSpPr>
          <p:cNvPr id="137220" name="Rectangle 2"/>
          <p:cNvSpPr>
            <a:spLocks noGrp="1" noChangeArrowheads="1"/>
          </p:cNvSpPr>
          <p:nvPr>
            <p:ph type="title"/>
          </p:nvPr>
        </p:nvSpPr>
        <p:spPr/>
        <p:txBody>
          <a:bodyPr/>
          <a:lstStyle/>
          <a:p>
            <a:r>
              <a:rPr lang="en-US" altLang="en-US" smtClean="0"/>
              <a:t>Interview</a:t>
            </a:r>
          </a:p>
        </p:txBody>
      </p:sp>
      <p:sp>
        <p:nvSpPr>
          <p:cNvPr id="137221" name="Rectangle 3"/>
          <p:cNvSpPr>
            <a:spLocks noGrp="1" noChangeArrowheads="1"/>
          </p:cNvSpPr>
          <p:nvPr>
            <p:ph type="body" idx="1"/>
          </p:nvPr>
        </p:nvSpPr>
        <p:spPr/>
        <p:txBody>
          <a:bodyPr/>
          <a:lstStyle/>
          <a:p>
            <a:pPr>
              <a:lnSpc>
                <a:spcPct val="90000"/>
              </a:lnSpc>
            </a:pPr>
            <a:r>
              <a:rPr lang="en-US" altLang="en-US" smtClean="0"/>
              <a:t>18 questions with follow-up probes, semi-structured, hour-long, transcribed verbatim</a:t>
            </a:r>
          </a:p>
          <a:p>
            <a:pPr lvl="1">
              <a:lnSpc>
                <a:spcPct val="90000"/>
              </a:lnSpc>
            </a:pPr>
            <a:r>
              <a:rPr lang="en-US" altLang="en-US" smtClean="0"/>
              <a:t>5 adjectives describing each parent with  supporting (or contradicting) memories</a:t>
            </a:r>
          </a:p>
          <a:p>
            <a:pPr lvl="1">
              <a:lnSpc>
                <a:spcPct val="90000"/>
              </a:lnSpc>
            </a:pPr>
            <a:r>
              <a:rPr lang="en-US" altLang="en-US" smtClean="0"/>
              <a:t>what occurred when upset (when the attachment system was activated)</a:t>
            </a:r>
          </a:p>
          <a:p>
            <a:pPr lvl="1">
              <a:lnSpc>
                <a:spcPct val="90000"/>
              </a:lnSpc>
            </a:pPr>
            <a:r>
              <a:rPr lang="en-US" altLang="en-US" smtClean="0"/>
              <a:t>impact of those experience on current functioning</a:t>
            </a:r>
          </a:p>
          <a:p>
            <a:pPr lvl="1">
              <a:lnSpc>
                <a:spcPct val="90000"/>
              </a:lnSpc>
            </a:pPr>
            <a:r>
              <a:rPr lang="en-US" altLang="en-US" smtClean="0"/>
              <a:t>current relationship with parents</a:t>
            </a:r>
          </a:p>
        </p:txBody>
      </p:sp>
    </p:spTree>
    <p:extLst>
      <p:ext uri="{BB962C8B-B14F-4D97-AF65-F5344CB8AC3E}">
        <p14:creationId xmlns:p14="http://schemas.microsoft.com/office/powerpoint/2010/main" val="44669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392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35B5AD97-F89C-45E2-ABE1-0768B2BAF758}" type="slidenum">
              <a:rPr lang="en-US" altLang="en-US" sz="1050">
                <a:solidFill>
                  <a:srgbClr val="000000"/>
                </a:solidFill>
              </a:rPr>
              <a:pPr>
                <a:spcBef>
                  <a:spcPct val="0"/>
                </a:spcBef>
                <a:buClrTx/>
                <a:buSzTx/>
                <a:buFontTx/>
                <a:buNone/>
              </a:pPr>
              <a:t>28</a:t>
            </a:fld>
            <a:endParaRPr lang="en-US" altLang="en-US" sz="1050">
              <a:solidFill>
                <a:srgbClr val="000000"/>
              </a:solidFill>
            </a:endParaRPr>
          </a:p>
        </p:txBody>
      </p:sp>
      <p:sp>
        <p:nvSpPr>
          <p:cNvPr id="139268" name="Rectangle 1026"/>
          <p:cNvSpPr>
            <a:spLocks noGrp="1" noChangeArrowheads="1"/>
          </p:cNvSpPr>
          <p:nvPr>
            <p:ph type="title"/>
          </p:nvPr>
        </p:nvSpPr>
        <p:spPr/>
        <p:txBody>
          <a:bodyPr/>
          <a:lstStyle/>
          <a:p>
            <a:endParaRPr lang="en-US" altLang="en-US" smtClean="0"/>
          </a:p>
        </p:txBody>
      </p:sp>
      <p:graphicFrame>
        <p:nvGraphicFramePr>
          <p:cNvPr id="139269" name="Object 1024"/>
          <p:cNvGraphicFramePr>
            <a:graphicFrameLocks noChangeAspect="1"/>
          </p:cNvGraphicFramePr>
          <p:nvPr/>
        </p:nvGraphicFramePr>
        <p:xfrm>
          <a:off x="1143000" y="857250"/>
          <a:ext cx="6696075" cy="5129213"/>
        </p:xfrm>
        <a:graphic>
          <a:graphicData uri="http://schemas.openxmlformats.org/presentationml/2006/ole">
            <mc:AlternateContent xmlns:mc="http://schemas.openxmlformats.org/markup-compatibility/2006">
              <mc:Choice xmlns:v="urn:schemas-microsoft-com:vml" Requires="v">
                <p:oleObj spid="_x0000_s1026" name="Bitmap Image" r:id="rId4" imgW="24285714" imgH="23095238" progId="Paint.Picture">
                  <p:embed/>
                </p:oleObj>
              </mc:Choice>
              <mc:Fallback>
                <p:oleObj name="Bitmap Image" r:id="rId4" imgW="24285714" imgH="230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7718" t="31160" r="3766"/>
                      <a:stretch>
                        <a:fillRect/>
                      </a:stretch>
                    </p:blipFill>
                    <p:spPr bwMode="auto">
                      <a:xfrm>
                        <a:off x="1143000" y="857250"/>
                        <a:ext cx="6696075"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0" name="Text Box 1028"/>
          <p:cNvSpPr txBox="1">
            <a:spLocks noChangeArrowheads="1"/>
          </p:cNvSpPr>
          <p:nvPr/>
        </p:nvSpPr>
        <p:spPr bwMode="auto">
          <a:xfrm>
            <a:off x="3200401" y="-434579"/>
            <a:ext cx="3633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FontTx/>
              <a:buNone/>
            </a:pPr>
            <a:r>
              <a:rPr lang="en-US" altLang="en-US" sz="2400">
                <a:solidFill>
                  <a:srgbClr val="000000"/>
                </a:solidFill>
              </a:rPr>
              <a:t>Adult Attachment Interview</a:t>
            </a:r>
          </a:p>
        </p:txBody>
      </p:sp>
    </p:spTree>
    <p:extLst>
      <p:ext uri="{BB962C8B-B14F-4D97-AF65-F5344CB8AC3E}">
        <p14:creationId xmlns:p14="http://schemas.microsoft.com/office/powerpoint/2010/main" val="3044928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41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6CE61419-3114-4A02-8F60-ABB4233B715B}" type="slidenum">
              <a:rPr lang="en-US" altLang="en-US" sz="1050">
                <a:solidFill>
                  <a:srgbClr val="000000"/>
                </a:solidFill>
              </a:rPr>
              <a:pPr>
                <a:spcBef>
                  <a:spcPct val="0"/>
                </a:spcBef>
                <a:buClrTx/>
                <a:buSzTx/>
                <a:buFontTx/>
                <a:buNone/>
              </a:pPr>
              <a:t>29</a:t>
            </a:fld>
            <a:endParaRPr lang="en-US" altLang="en-US" sz="1050">
              <a:solidFill>
                <a:srgbClr val="000000"/>
              </a:solidFill>
            </a:endParaRPr>
          </a:p>
        </p:txBody>
      </p:sp>
      <p:sp>
        <p:nvSpPr>
          <p:cNvPr id="141316" name="Rectangle 2"/>
          <p:cNvSpPr>
            <a:spLocks noGrp="1" noChangeArrowheads="1"/>
          </p:cNvSpPr>
          <p:nvPr>
            <p:ph type="title"/>
          </p:nvPr>
        </p:nvSpPr>
        <p:spPr/>
        <p:txBody>
          <a:bodyPr/>
          <a:lstStyle/>
          <a:p>
            <a:r>
              <a:rPr lang="en-US" altLang="en-US" smtClean="0"/>
              <a:t>How Speakers are Categorized</a:t>
            </a:r>
          </a:p>
        </p:txBody>
      </p:sp>
      <p:sp>
        <p:nvSpPr>
          <p:cNvPr id="141317" name="Rectangle 3"/>
          <p:cNvSpPr>
            <a:spLocks noGrp="1" noChangeArrowheads="1"/>
          </p:cNvSpPr>
          <p:nvPr>
            <p:ph type="body" idx="1"/>
          </p:nvPr>
        </p:nvSpPr>
        <p:spPr/>
        <p:txBody>
          <a:bodyPr/>
          <a:lstStyle/>
          <a:p>
            <a:r>
              <a:rPr lang="en-US" altLang="en-US" sz="2100"/>
              <a:t>As Autonomous (secure), Dismissing (avoidant), or Preoccupied (resistant)</a:t>
            </a:r>
          </a:p>
          <a:p>
            <a:pPr lvl="1"/>
            <a:r>
              <a:rPr lang="en-US" altLang="en-US" sz="1800"/>
              <a:t>And, independently, as Unresolved/Disorganized </a:t>
            </a:r>
          </a:p>
          <a:p>
            <a:r>
              <a:rPr lang="en-US" altLang="en-US" sz="2100"/>
              <a:t>Not based on experiences themselves </a:t>
            </a:r>
          </a:p>
          <a:p>
            <a:r>
              <a:rPr lang="en-US" altLang="en-US" sz="2100"/>
              <a:t>But on speaker’s current relationship to the experiences</a:t>
            </a:r>
          </a:p>
          <a:p>
            <a:pPr lvl="1"/>
            <a:r>
              <a:rPr lang="en-US" altLang="en-US" sz="1800"/>
              <a:t>how they’ve processed their past</a:t>
            </a:r>
          </a:p>
          <a:p>
            <a:r>
              <a:rPr lang="en-US" altLang="en-US" sz="2100"/>
              <a:t>Based on the coherence of their discourse</a:t>
            </a:r>
          </a:p>
        </p:txBody>
      </p:sp>
    </p:spTree>
    <p:extLst>
      <p:ext uri="{BB962C8B-B14F-4D97-AF65-F5344CB8AC3E}">
        <p14:creationId xmlns:p14="http://schemas.microsoft.com/office/powerpoint/2010/main" val="122940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Results</a:t>
            </a:r>
          </a:p>
        </p:txBody>
      </p:sp>
      <p:sp>
        <p:nvSpPr>
          <p:cNvPr id="86019" name="Content Placeholder 2"/>
          <p:cNvSpPr>
            <a:spLocks noGrp="1"/>
          </p:cNvSpPr>
          <p:nvPr>
            <p:ph idx="1"/>
          </p:nvPr>
        </p:nvSpPr>
        <p:spPr/>
        <p:txBody>
          <a:bodyPr/>
          <a:lstStyle/>
          <a:p>
            <a:r>
              <a:rPr lang="en-US" altLang="en-US" smtClean="0"/>
              <a:t>Attachment of Adolescents  </a:t>
            </a:r>
          </a:p>
          <a:p>
            <a:pPr lvl="1"/>
            <a:r>
              <a:rPr lang="en-US" altLang="en-US" smtClean="0"/>
              <a:t>39% showed secure, 61% showed insecure</a:t>
            </a:r>
          </a:p>
          <a:p>
            <a:r>
              <a:rPr lang="en-US" altLang="en-US" smtClean="0"/>
              <a:t>Sensitive Support</a:t>
            </a:r>
          </a:p>
          <a:p>
            <a:pPr lvl="1"/>
            <a:r>
              <a:rPr lang="en-US" altLang="en-US" smtClean="0"/>
              <a:t>Mothers of secure adolescents showed more sensitive support at 14 years </a:t>
            </a:r>
          </a:p>
          <a:p>
            <a:r>
              <a:rPr lang="en-US" altLang="en-US" smtClean="0"/>
              <a:t> Continuity of Attachment was not significant</a:t>
            </a:r>
          </a:p>
          <a:p>
            <a:pPr lvl="1"/>
            <a:endParaRPr lang="en-US" altLang="en-US" smtClean="0"/>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ea typeface="MS PGothic" panose="020B0600070205080204" pitchFamily="34" charset="-128"/>
              </a:rPr>
              <a:t>Bichay</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E4470A2-DB68-4307-910F-EB5F16894194}" type="slidenum">
              <a:rPr lang="en-US" altLang="en-US" sz="1400" smtClean="0">
                <a:ea typeface="MS PGothic" panose="020B0600070205080204" pitchFamily="34" charset="-128"/>
              </a:rPr>
              <a:pPr>
                <a:spcBef>
                  <a:spcPct val="0"/>
                </a:spcBef>
                <a:buClrTx/>
                <a:buSzTx/>
                <a:buFontTx/>
                <a:buNone/>
              </a:pPr>
              <a:t>3</a:t>
            </a:fld>
            <a:endParaRPr lang="en-US" altLang="en-US" sz="1400" smtClean="0">
              <a:ea typeface="MS PGothic" panose="020B0600070205080204" pitchFamily="34" charset="-128"/>
            </a:endParaRPr>
          </a:p>
        </p:txBody>
      </p:sp>
    </p:spTree>
    <p:extLst>
      <p:ext uri="{BB962C8B-B14F-4D97-AF65-F5344CB8AC3E}">
        <p14:creationId xmlns:p14="http://schemas.microsoft.com/office/powerpoint/2010/main" val="4167829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43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D851413B-D099-44F4-BE95-93537695286E}" type="slidenum">
              <a:rPr lang="en-US" altLang="en-US" sz="1050">
                <a:solidFill>
                  <a:srgbClr val="000000"/>
                </a:solidFill>
              </a:rPr>
              <a:pPr>
                <a:spcBef>
                  <a:spcPct val="0"/>
                </a:spcBef>
                <a:buClrTx/>
                <a:buSzTx/>
                <a:buFontTx/>
                <a:buNone/>
              </a:pPr>
              <a:t>30</a:t>
            </a:fld>
            <a:endParaRPr lang="en-US" altLang="en-US" sz="1050">
              <a:solidFill>
                <a:srgbClr val="000000"/>
              </a:solidFill>
            </a:endParaRPr>
          </a:p>
        </p:txBody>
      </p:sp>
      <p:sp>
        <p:nvSpPr>
          <p:cNvPr id="143364" name="Rectangle 2"/>
          <p:cNvSpPr>
            <a:spLocks noGrp="1" noChangeArrowheads="1"/>
          </p:cNvSpPr>
          <p:nvPr>
            <p:ph type="title"/>
          </p:nvPr>
        </p:nvSpPr>
        <p:spPr/>
        <p:txBody>
          <a:bodyPr/>
          <a:lstStyle/>
          <a:p>
            <a:r>
              <a:rPr lang="en-US" altLang="en-US" smtClean="0"/>
              <a:t>Discourse coherence</a:t>
            </a:r>
          </a:p>
        </p:txBody>
      </p:sp>
      <p:sp>
        <p:nvSpPr>
          <p:cNvPr id="143365" name="Rectangle 3"/>
          <p:cNvSpPr>
            <a:spLocks noGrp="1" noChangeArrowheads="1"/>
          </p:cNvSpPr>
          <p:nvPr>
            <p:ph type="body" idx="1"/>
          </p:nvPr>
        </p:nvSpPr>
        <p:spPr/>
        <p:txBody>
          <a:bodyPr/>
          <a:lstStyle/>
          <a:p>
            <a:pPr>
              <a:lnSpc>
                <a:spcPct val="90000"/>
              </a:lnSpc>
            </a:pPr>
            <a:r>
              <a:rPr lang="en-US" altLang="en-US" sz="2100"/>
              <a:t>Adherence or violation of Grice’s maxims of coherent discourse</a:t>
            </a:r>
          </a:p>
          <a:p>
            <a:pPr lvl="1">
              <a:lnSpc>
                <a:spcPct val="90000"/>
              </a:lnSpc>
            </a:pPr>
            <a:r>
              <a:rPr lang="en-US" altLang="en-US" sz="1800"/>
              <a:t>Quality: Have evidence for what you say.</a:t>
            </a:r>
          </a:p>
          <a:p>
            <a:pPr lvl="1">
              <a:lnSpc>
                <a:spcPct val="90000"/>
              </a:lnSpc>
            </a:pPr>
            <a:r>
              <a:rPr lang="en-US" altLang="en-US" sz="1800"/>
              <a:t>Quantity: Be succinct but complete. </a:t>
            </a:r>
          </a:p>
          <a:p>
            <a:pPr lvl="1">
              <a:lnSpc>
                <a:spcPct val="90000"/>
              </a:lnSpc>
            </a:pPr>
            <a:r>
              <a:rPr lang="en-US" altLang="en-US" sz="1800"/>
              <a:t>Relation: Be relevant.</a:t>
            </a:r>
          </a:p>
          <a:p>
            <a:pPr lvl="1">
              <a:lnSpc>
                <a:spcPct val="90000"/>
              </a:lnSpc>
            </a:pPr>
            <a:r>
              <a:rPr lang="en-US" altLang="en-US" sz="1800"/>
              <a:t>Manner: Be clear and orderly.</a:t>
            </a:r>
          </a:p>
          <a:p>
            <a:pPr>
              <a:lnSpc>
                <a:spcPct val="90000"/>
              </a:lnSpc>
            </a:pPr>
            <a:r>
              <a:rPr lang="en-US" altLang="en-US" sz="2100"/>
              <a:t>Helps categorize speakers as autonomous, dismissing, or preoccupied</a:t>
            </a:r>
          </a:p>
          <a:p>
            <a:pPr lvl="1">
              <a:lnSpc>
                <a:spcPct val="90000"/>
              </a:lnSpc>
            </a:pPr>
            <a:r>
              <a:rPr lang="en-US" altLang="en-US" sz="1800"/>
              <a:t>Disorganized categorized in 3 main categories</a:t>
            </a:r>
          </a:p>
        </p:txBody>
      </p:sp>
    </p:spTree>
    <p:extLst>
      <p:ext uri="{BB962C8B-B14F-4D97-AF65-F5344CB8AC3E}">
        <p14:creationId xmlns:p14="http://schemas.microsoft.com/office/powerpoint/2010/main" val="425526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45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04DBABE1-0E73-4801-8D36-2B85F01D49A6}" type="slidenum">
              <a:rPr lang="en-US" altLang="en-US" sz="1050">
                <a:solidFill>
                  <a:srgbClr val="000000"/>
                </a:solidFill>
              </a:rPr>
              <a:pPr>
                <a:spcBef>
                  <a:spcPct val="0"/>
                </a:spcBef>
                <a:buClrTx/>
                <a:buSzTx/>
                <a:buFontTx/>
                <a:buNone/>
              </a:pPr>
              <a:t>31</a:t>
            </a:fld>
            <a:endParaRPr lang="en-US" altLang="en-US" sz="1050">
              <a:solidFill>
                <a:srgbClr val="000000"/>
              </a:solidFill>
            </a:endParaRPr>
          </a:p>
        </p:txBody>
      </p:sp>
      <p:sp>
        <p:nvSpPr>
          <p:cNvPr id="145412" name="Rectangle 2"/>
          <p:cNvSpPr>
            <a:spLocks noGrp="1" noChangeArrowheads="1"/>
          </p:cNvSpPr>
          <p:nvPr>
            <p:ph type="title"/>
          </p:nvPr>
        </p:nvSpPr>
        <p:spPr>
          <a:xfrm>
            <a:off x="1428750" y="1314450"/>
            <a:ext cx="6229350" cy="857250"/>
          </a:xfrm>
        </p:spPr>
        <p:txBody>
          <a:bodyPr>
            <a:normAutofit fontScale="90000"/>
          </a:bodyPr>
          <a:lstStyle/>
          <a:p>
            <a:r>
              <a:rPr lang="en-US" altLang="en-US" smtClean="0"/>
              <a:t>Specifics of the Hypothesized Link </a:t>
            </a:r>
          </a:p>
        </p:txBody>
      </p:sp>
      <p:sp>
        <p:nvSpPr>
          <p:cNvPr id="145413" name="Rectangle 3"/>
          <p:cNvSpPr>
            <a:spLocks noGrp="1" noChangeArrowheads="1"/>
          </p:cNvSpPr>
          <p:nvPr>
            <p:ph type="body" idx="1"/>
          </p:nvPr>
        </p:nvSpPr>
        <p:spPr>
          <a:xfrm>
            <a:off x="1657350" y="2171700"/>
            <a:ext cx="5829300" cy="3086100"/>
          </a:xfrm>
        </p:spPr>
        <p:txBody>
          <a:bodyPr>
            <a:normAutofit lnSpcReduction="10000"/>
          </a:bodyPr>
          <a:lstStyle/>
          <a:p>
            <a:r>
              <a:rPr lang="en-US" altLang="en-US" sz="2100"/>
              <a:t>Autonomous parents are sensitively responsive and promote security</a:t>
            </a:r>
          </a:p>
          <a:p>
            <a:r>
              <a:rPr lang="en-US" altLang="en-US" sz="2100"/>
              <a:t>Dismissive parents avoid acknowledging attachment needs of infants </a:t>
            </a:r>
          </a:p>
          <a:p>
            <a:pPr lvl="1"/>
            <a:r>
              <a:rPr lang="en-US" altLang="en-US" sz="1800"/>
              <a:t>who respond by minimizing attachment needs and becoming avoidant</a:t>
            </a:r>
          </a:p>
          <a:p>
            <a:r>
              <a:rPr lang="en-US" altLang="en-US" sz="2100"/>
              <a:t>Preoccupied parents do not respond to infant attachment needs predictably</a:t>
            </a:r>
          </a:p>
          <a:p>
            <a:pPr lvl="1"/>
            <a:r>
              <a:rPr lang="en-US" altLang="en-US" sz="1800"/>
              <a:t>Who respond by chronic attempts to achieve security</a:t>
            </a:r>
          </a:p>
        </p:txBody>
      </p:sp>
    </p:spTree>
    <p:extLst>
      <p:ext uri="{BB962C8B-B14F-4D97-AF65-F5344CB8AC3E}">
        <p14:creationId xmlns:p14="http://schemas.microsoft.com/office/powerpoint/2010/main" val="309558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474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FB94D40F-12EF-4113-8E08-5A40FBC3E52C}" type="slidenum">
              <a:rPr lang="en-US" altLang="en-US" sz="1050">
                <a:solidFill>
                  <a:srgbClr val="000000"/>
                </a:solidFill>
              </a:rPr>
              <a:pPr>
                <a:spcBef>
                  <a:spcPct val="0"/>
                </a:spcBef>
                <a:buClrTx/>
                <a:buSzTx/>
                <a:buFontTx/>
                <a:buNone/>
              </a:pPr>
              <a:t>32</a:t>
            </a:fld>
            <a:endParaRPr lang="en-US" altLang="en-US" sz="1050">
              <a:solidFill>
                <a:srgbClr val="000000"/>
              </a:solidFill>
            </a:endParaRPr>
          </a:p>
        </p:txBody>
      </p:sp>
      <p:sp>
        <p:nvSpPr>
          <p:cNvPr id="147460" name="Rectangle 2"/>
          <p:cNvSpPr>
            <a:spLocks noGrp="1" noChangeArrowheads="1"/>
          </p:cNvSpPr>
          <p:nvPr>
            <p:ph type="title"/>
          </p:nvPr>
        </p:nvSpPr>
        <p:spPr>
          <a:xfrm>
            <a:off x="1657350" y="1200150"/>
            <a:ext cx="6000750" cy="857250"/>
          </a:xfrm>
        </p:spPr>
        <p:txBody>
          <a:bodyPr>
            <a:normAutofit fontScale="90000"/>
          </a:bodyPr>
          <a:lstStyle/>
          <a:p>
            <a:r>
              <a:rPr lang="en-US" altLang="en-US" sz="3000"/>
              <a:t>Correspondence</a:t>
            </a:r>
            <a:r>
              <a:rPr lang="en-US" altLang="en-US" sz="2700"/>
              <a:t/>
            </a:r>
            <a:br>
              <a:rPr lang="en-US" altLang="en-US" sz="2700"/>
            </a:br>
            <a:r>
              <a:rPr lang="en-US" altLang="en-US" sz="2700"/>
              <a:t>Adult state of mind </a:t>
            </a:r>
            <a:r>
              <a:rPr lang="en-US" altLang="en-US" sz="3600"/>
              <a:t> </a:t>
            </a:r>
            <a:r>
              <a:rPr lang="en-US" altLang="en-US" sz="2700"/>
              <a:t>   Infant SS behavior</a:t>
            </a:r>
            <a:endParaRPr lang="en-US" altLang="en-US" smtClean="0"/>
          </a:p>
        </p:txBody>
      </p:sp>
      <p:sp>
        <p:nvSpPr>
          <p:cNvPr id="147461" name="Rectangle 3"/>
          <p:cNvSpPr>
            <a:spLocks noGrp="1" noChangeArrowheads="1"/>
          </p:cNvSpPr>
          <p:nvPr>
            <p:ph type="body" sz="half" idx="1"/>
          </p:nvPr>
        </p:nvSpPr>
        <p:spPr>
          <a:xfrm>
            <a:off x="1657350" y="2114550"/>
            <a:ext cx="2857500" cy="3086100"/>
          </a:xfrm>
        </p:spPr>
        <p:txBody>
          <a:bodyPr/>
          <a:lstStyle/>
          <a:p>
            <a:r>
              <a:rPr lang="en-US" altLang="en-US" sz="1800"/>
              <a:t>Autonomous</a:t>
            </a:r>
          </a:p>
          <a:p>
            <a:pPr lvl="1"/>
            <a:r>
              <a:rPr lang="en-US" altLang="en-US" sz="1500"/>
              <a:t>Coherent narrative</a:t>
            </a:r>
          </a:p>
          <a:p>
            <a:r>
              <a:rPr lang="en-US" altLang="en-US" sz="1800"/>
              <a:t>Dismissing </a:t>
            </a:r>
          </a:p>
          <a:p>
            <a:pPr lvl="1"/>
            <a:r>
              <a:rPr lang="en-US" altLang="en-US" sz="1500"/>
              <a:t>Generalized normalizing without specific examples</a:t>
            </a:r>
          </a:p>
          <a:p>
            <a:r>
              <a:rPr lang="en-US" altLang="en-US" sz="1800"/>
              <a:t>Preoccupied</a:t>
            </a:r>
          </a:p>
          <a:p>
            <a:pPr lvl="1"/>
            <a:r>
              <a:rPr lang="en-US" altLang="en-US" sz="1500"/>
              <a:t>Long, entangled narratives</a:t>
            </a:r>
          </a:p>
          <a:p>
            <a:r>
              <a:rPr lang="en-US" altLang="en-US" sz="1800"/>
              <a:t>Unresolved</a:t>
            </a:r>
          </a:p>
          <a:p>
            <a:pPr lvl="1"/>
            <a:r>
              <a:rPr lang="en-US" altLang="en-US" sz="1500"/>
              <a:t>Lapses in reasoning</a:t>
            </a:r>
          </a:p>
        </p:txBody>
      </p:sp>
      <p:sp>
        <p:nvSpPr>
          <p:cNvPr id="147462" name="Rectangle 4"/>
          <p:cNvSpPr>
            <a:spLocks noGrp="1" noChangeArrowheads="1"/>
          </p:cNvSpPr>
          <p:nvPr>
            <p:ph type="body" sz="half" idx="2"/>
          </p:nvPr>
        </p:nvSpPr>
        <p:spPr>
          <a:xfrm>
            <a:off x="4629150" y="2114550"/>
            <a:ext cx="3543300" cy="3086100"/>
          </a:xfrm>
        </p:spPr>
        <p:txBody>
          <a:bodyPr/>
          <a:lstStyle/>
          <a:p>
            <a:r>
              <a:rPr lang="en-US" altLang="en-US" sz="1800"/>
              <a:t>Secure - </a:t>
            </a:r>
          </a:p>
          <a:p>
            <a:pPr lvl="1"/>
            <a:r>
              <a:rPr lang="en-US" altLang="en-US" sz="1500"/>
              <a:t>Soothed by parent</a:t>
            </a:r>
          </a:p>
          <a:p>
            <a:r>
              <a:rPr lang="en-US" altLang="en-US" sz="1800"/>
              <a:t>Avoidant </a:t>
            </a:r>
          </a:p>
          <a:p>
            <a:pPr lvl="1"/>
            <a:r>
              <a:rPr lang="en-US" altLang="en-US" sz="1500"/>
              <a:t>Does not make contact with parent or express attachment needs</a:t>
            </a:r>
          </a:p>
          <a:p>
            <a:r>
              <a:rPr lang="en-US" altLang="en-US" sz="1800"/>
              <a:t>Resistant </a:t>
            </a:r>
          </a:p>
          <a:p>
            <a:pPr lvl="1"/>
            <a:r>
              <a:rPr lang="en-US" altLang="en-US" sz="1500"/>
              <a:t>Not comforted by parent</a:t>
            </a:r>
          </a:p>
          <a:p>
            <a:r>
              <a:rPr lang="en-US" altLang="en-US" sz="1800"/>
              <a:t>Disorganized</a:t>
            </a:r>
          </a:p>
          <a:p>
            <a:pPr lvl="1"/>
            <a:r>
              <a:rPr lang="en-US" altLang="en-US" sz="1500"/>
              <a:t>No coherent strategy</a:t>
            </a:r>
          </a:p>
        </p:txBody>
      </p:sp>
    </p:spTree>
    <p:extLst>
      <p:ext uri="{BB962C8B-B14F-4D97-AF65-F5344CB8AC3E}">
        <p14:creationId xmlns:p14="http://schemas.microsoft.com/office/powerpoint/2010/main" val="2127549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49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1EF729FA-780E-44DA-ABA2-743199E7B05C}" type="slidenum">
              <a:rPr lang="en-US" altLang="en-US" sz="1050">
                <a:solidFill>
                  <a:srgbClr val="000000"/>
                </a:solidFill>
              </a:rPr>
              <a:pPr>
                <a:spcBef>
                  <a:spcPct val="0"/>
                </a:spcBef>
                <a:buClrTx/>
                <a:buSzTx/>
                <a:buFontTx/>
                <a:buNone/>
              </a:pPr>
              <a:t>33</a:t>
            </a:fld>
            <a:endParaRPr lang="en-US" altLang="en-US" sz="1050">
              <a:solidFill>
                <a:srgbClr val="000000"/>
              </a:solidFill>
            </a:endParaRPr>
          </a:p>
        </p:txBody>
      </p:sp>
      <p:sp>
        <p:nvSpPr>
          <p:cNvPr id="149508" name="Rectangle 2"/>
          <p:cNvSpPr>
            <a:spLocks noGrp="1" noChangeArrowheads="1"/>
          </p:cNvSpPr>
          <p:nvPr>
            <p:ph type="title"/>
          </p:nvPr>
        </p:nvSpPr>
        <p:spPr/>
        <p:txBody>
          <a:bodyPr/>
          <a:lstStyle/>
          <a:p>
            <a:r>
              <a:rPr lang="en-US" altLang="en-US" smtClean="0"/>
              <a:t>Autonomous (secure)</a:t>
            </a:r>
          </a:p>
        </p:txBody>
      </p:sp>
      <p:sp>
        <p:nvSpPr>
          <p:cNvPr id="149509" name="Rectangle 3"/>
          <p:cNvSpPr>
            <a:spLocks noGrp="1" noChangeArrowheads="1"/>
          </p:cNvSpPr>
          <p:nvPr>
            <p:ph type="body" idx="1"/>
          </p:nvPr>
        </p:nvSpPr>
        <p:spPr/>
        <p:txBody>
          <a:bodyPr/>
          <a:lstStyle/>
          <a:p>
            <a:r>
              <a:rPr lang="en-US" altLang="en-US" smtClean="0"/>
              <a:t>“Presentation and evaluation of attachment-related experiences is coherent and consistent and their responses are clear, relevant, and reasonably succinct” </a:t>
            </a:r>
            <a:r>
              <a:rPr lang="en-US" altLang="en-US" i="1" smtClean="0"/>
              <a:t>whether or not </a:t>
            </a:r>
            <a:r>
              <a:rPr lang="en-US" altLang="en-US" smtClean="0"/>
              <a:t>experiences themselves were positive or negative. </a:t>
            </a:r>
          </a:p>
          <a:p>
            <a:pPr lvl="4" algn="r"/>
            <a:r>
              <a:rPr lang="en-US" altLang="en-US" smtClean="0"/>
              <a:t>(van IJzendoorn, 1995, p. 388) </a:t>
            </a:r>
          </a:p>
        </p:txBody>
      </p:sp>
    </p:spTree>
    <p:extLst>
      <p:ext uri="{BB962C8B-B14F-4D97-AF65-F5344CB8AC3E}">
        <p14:creationId xmlns:p14="http://schemas.microsoft.com/office/powerpoint/2010/main" val="1540501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51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6C77B3A1-B2DA-45A7-99E8-4B52DA31AD3D}" type="slidenum">
              <a:rPr lang="en-US" altLang="en-US" sz="1050">
                <a:solidFill>
                  <a:srgbClr val="000000"/>
                </a:solidFill>
              </a:rPr>
              <a:pPr>
                <a:spcBef>
                  <a:spcPct val="0"/>
                </a:spcBef>
                <a:buClrTx/>
                <a:buSzTx/>
                <a:buFontTx/>
                <a:buNone/>
              </a:pPr>
              <a:t>34</a:t>
            </a:fld>
            <a:endParaRPr lang="en-US" altLang="en-US" sz="1050">
              <a:solidFill>
                <a:srgbClr val="000000"/>
              </a:solidFill>
            </a:endParaRPr>
          </a:p>
        </p:txBody>
      </p:sp>
      <p:sp>
        <p:nvSpPr>
          <p:cNvPr id="151556" name="Rectangle 2"/>
          <p:cNvSpPr>
            <a:spLocks noGrp="1" noChangeArrowheads="1"/>
          </p:cNvSpPr>
          <p:nvPr>
            <p:ph type="title"/>
          </p:nvPr>
        </p:nvSpPr>
        <p:spPr/>
        <p:txBody>
          <a:bodyPr/>
          <a:lstStyle/>
          <a:p>
            <a:r>
              <a:rPr lang="en-US" altLang="en-US" smtClean="0"/>
              <a:t>Dismissing (Avoidant)</a:t>
            </a:r>
          </a:p>
        </p:txBody>
      </p:sp>
      <p:sp>
        <p:nvSpPr>
          <p:cNvPr id="151557" name="Rectangle 3"/>
          <p:cNvSpPr>
            <a:spLocks noGrp="1" noChangeArrowheads="1"/>
          </p:cNvSpPr>
          <p:nvPr>
            <p:ph type="body" idx="1"/>
          </p:nvPr>
        </p:nvSpPr>
        <p:spPr/>
        <p:txBody>
          <a:bodyPr/>
          <a:lstStyle/>
          <a:p>
            <a:r>
              <a:rPr lang="en-US" altLang="en-US" smtClean="0"/>
              <a:t>Minimize attachment-related experiences</a:t>
            </a:r>
          </a:p>
          <a:p>
            <a:pPr lvl="1"/>
            <a:r>
              <a:rPr lang="en-US" altLang="en-US" smtClean="0"/>
              <a:t>Avoid activating attachment system</a:t>
            </a:r>
          </a:p>
          <a:p>
            <a:r>
              <a:rPr lang="en-US" altLang="en-US" smtClean="0"/>
              <a:t>Describe parents with positive adjectives that are unsupported or contradicted by memories that are recounted </a:t>
            </a:r>
          </a:p>
          <a:p>
            <a:pPr lvl="1"/>
            <a:r>
              <a:rPr lang="en-US" altLang="en-US" smtClean="0"/>
              <a:t>Violating the quality maxim</a:t>
            </a:r>
          </a:p>
        </p:txBody>
      </p:sp>
    </p:spTree>
    <p:extLst>
      <p:ext uri="{BB962C8B-B14F-4D97-AF65-F5344CB8AC3E}">
        <p14:creationId xmlns:p14="http://schemas.microsoft.com/office/powerpoint/2010/main" val="3363407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53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ECA2456F-98EC-4D38-B4A1-E44DD9EF547C}" type="slidenum">
              <a:rPr lang="en-US" altLang="en-US" sz="1050">
                <a:solidFill>
                  <a:srgbClr val="000000"/>
                </a:solidFill>
              </a:rPr>
              <a:pPr>
                <a:spcBef>
                  <a:spcPct val="0"/>
                </a:spcBef>
                <a:buClrTx/>
                <a:buSzTx/>
                <a:buFontTx/>
                <a:buNone/>
              </a:pPr>
              <a:t>35</a:t>
            </a:fld>
            <a:endParaRPr lang="en-US" altLang="en-US" sz="1050">
              <a:solidFill>
                <a:srgbClr val="000000"/>
              </a:solidFill>
            </a:endParaRPr>
          </a:p>
        </p:txBody>
      </p:sp>
      <p:sp>
        <p:nvSpPr>
          <p:cNvPr id="153604" name="Rectangle 2"/>
          <p:cNvSpPr>
            <a:spLocks noGrp="1" noChangeArrowheads="1"/>
          </p:cNvSpPr>
          <p:nvPr>
            <p:ph type="title"/>
          </p:nvPr>
        </p:nvSpPr>
        <p:spPr/>
        <p:txBody>
          <a:bodyPr/>
          <a:lstStyle/>
          <a:p>
            <a:r>
              <a:rPr lang="en-US" altLang="en-US" smtClean="0"/>
              <a:t>Preoccupied (Resistant)</a:t>
            </a:r>
          </a:p>
        </p:txBody>
      </p:sp>
      <p:sp>
        <p:nvSpPr>
          <p:cNvPr id="153605" name="Rectangle 3"/>
          <p:cNvSpPr>
            <a:spLocks noGrp="1" noChangeArrowheads="1"/>
          </p:cNvSpPr>
          <p:nvPr>
            <p:ph type="body" idx="1"/>
          </p:nvPr>
        </p:nvSpPr>
        <p:spPr/>
        <p:txBody>
          <a:bodyPr/>
          <a:lstStyle/>
          <a:p>
            <a:r>
              <a:rPr lang="en-US" altLang="en-US" smtClean="0"/>
              <a:t>Preoccupied by attachment figures and attachment-related experiences.</a:t>
            </a:r>
          </a:p>
          <a:p>
            <a:pPr lvl="1"/>
            <a:r>
              <a:rPr lang="en-US" altLang="en-US" smtClean="0"/>
              <a:t>Attachment system chronically activated</a:t>
            </a:r>
          </a:p>
          <a:p>
            <a:r>
              <a:rPr lang="en-US" altLang="en-US" smtClean="0"/>
              <a:t>Transcripts tend to be lengthy and unfocussed</a:t>
            </a:r>
          </a:p>
          <a:p>
            <a:pPr lvl="1"/>
            <a:r>
              <a:rPr lang="en-US" altLang="en-US" smtClean="0"/>
              <a:t>Violating the quantity maxim</a:t>
            </a:r>
          </a:p>
        </p:txBody>
      </p:sp>
    </p:spTree>
    <p:extLst>
      <p:ext uri="{BB962C8B-B14F-4D97-AF65-F5344CB8AC3E}">
        <p14:creationId xmlns:p14="http://schemas.microsoft.com/office/powerpoint/2010/main" val="2329436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55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D09B5754-CE72-42B8-AE79-D427EC42B548}" type="slidenum">
              <a:rPr lang="en-US" altLang="en-US" sz="1050">
                <a:solidFill>
                  <a:srgbClr val="000000"/>
                </a:solidFill>
              </a:rPr>
              <a:pPr>
                <a:spcBef>
                  <a:spcPct val="0"/>
                </a:spcBef>
                <a:buClrTx/>
                <a:buSzTx/>
                <a:buFontTx/>
                <a:buNone/>
              </a:pPr>
              <a:t>36</a:t>
            </a:fld>
            <a:endParaRPr lang="en-US" altLang="en-US" sz="1050">
              <a:solidFill>
                <a:srgbClr val="000000"/>
              </a:solidFill>
            </a:endParaRPr>
          </a:p>
        </p:txBody>
      </p:sp>
      <p:sp>
        <p:nvSpPr>
          <p:cNvPr id="155652" name="Rectangle 2"/>
          <p:cNvSpPr>
            <a:spLocks noGrp="1" noChangeArrowheads="1"/>
          </p:cNvSpPr>
          <p:nvPr>
            <p:ph type="title"/>
          </p:nvPr>
        </p:nvSpPr>
        <p:spPr/>
        <p:txBody>
          <a:bodyPr/>
          <a:lstStyle/>
          <a:p>
            <a:r>
              <a:rPr lang="en-US" altLang="en-US" smtClean="0"/>
              <a:t>Unresolved - Disorganized Link</a:t>
            </a:r>
          </a:p>
        </p:txBody>
      </p:sp>
      <p:sp>
        <p:nvSpPr>
          <p:cNvPr id="155653" name="Rectangle 3"/>
          <p:cNvSpPr>
            <a:spLocks noGrp="1" noChangeArrowheads="1"/>
          </p:cNvSpPr>
          <p:nvPr>
            <p:ph type="body" idx="1"/>
          </p:nvPr>
        </p:nvSpPr>
        <p:spPr/>
        <p:txBody>
          <a:bodyPr/>
          <a:lstStyle/>
          <a:p>
            <a:r>
              <a:rPr lang="en-US" altLang="en-US" smtClean="0"/>
              <a:t>Unresolved parents are frightened or frightening in dealing with attachment issues.</a:t>
            </a:r>
          </a:p>
          <a:p>
            <a:r>
              <a:rPr lang="en-US" altLang="en-US" smtClean="0"/>
              <a:t>Infants often respond to a parent who is  threatening rather than comforting with disorganized attachment behavior</a:t>
            </a:r>
          </a:p>
          <a:p>
            <a:pPr lvl="1"/>
            <a:r>
              <a:rPr lang="en-US" altLang="en-US" smtClean="0"/>
              <a:t>No clear strategy.</a:t>
            </a:r>
          </a:p>
        </p:txBody>
      </p:sp>
    </p:spTree>
    <p:extLst>
      <p:ext uri="{BB962C8B-B14F-4D97-AF65-F5344CB8AC3E}">
        <p14:creationId xmlns:p14="http://schemas.microsoft.com/office/powerpoint/2010/main" val="3783789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57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5F707AFF-03C6-4979-A493-DFB78140B982}" type="slidenum">
              <a:rPr lang="en-US" altLang="en-US" sz="1050">
                <a:solidFill>
                  <a:srgbClr val="000000"/>
                </a:solidFill>
              </a:rPr>
              <a:pPr>
                <a:spcBef>
                  <a:spcPct val="0"/>
                </a:spcBef>
                <a:buClrTx/>
                <a:buSzTx/>
                <a:buFontTx/>
                <a:buNone/>
              </a:pPr>
              <a:t>37</a:t>
            </a:fld>
            <a:endParaRPr lang="en-US" altLang="en-US" sz="1050">
              <a:solidFill>
                <a:srgbClr val="000000"/>
              </a:solidFill>
            </a:endParaRPr>
          </a:p>
        </p:txBody>
      </p:sp>
      <p:sp>
        <p:nvSpPr>
          <p:cNvPr id="157700" name="Rectangle 2"/>
          <p:cNvSpPr>
            <a:spLocks noGrp="1" noChangeArrowheads="1"/>
          </p:cNvSpPr>
          <p:nvPr>
            <p:ph type="title"/>
          </p:nvPr>
        </p:nvSpPr>
        <p:spPr/>
        <p:txBody>
          <a:bodyPr/>
          <a:lstStyle/>
          <a:p>
            <a:r>
              <a:rPr lang="en-US" altLang="en-US" smtClean="0"/>
              <a:t>Validity of AAI</a:t>
            </a:r>
          </a:p>
        </p:txBody>
      </p:sp>
      <p:sp>
        <p:nvSpPr>
          <p:cNvPr id="157701" name="Rectangle 3"/>
          <p:cNvSpPr>
            <a:spLocks noGrp="1" noChangeArrowheads="1"/>
          </p:cNvSpPr>
          <p:nvPr>
            <p:ph type="body" idx="1"/>
          </p:nvPr>
        </p:nvSpPr>
        <p:spPr/>
        <p:txBody>
          <a:bodyPr/>
          <a:lstStyle/>
          <a:p>
            <a:r>
              <a:rPr lang="en-US" altLang="en-US" smtClean="0"/>
              <a:t>Classifications are stable</a:t>
            </a:r>
          </a:p>
          <a:p>
            <a:pPr lvl="1"/>
            <a:r>
              <a:rPr lang="en-US" altLang="en-US" smtClean="0"/>
              <a:t>2 months, 3 months, 1.5 years</a:t>
            </a:r>
          </a:p>
          <a:p>
            <a:r>
              <a:rPr lang="en-US" altLang="en-US" smtClean="0"/>
              <a:t>Not related to IQ measures</a:t>
            </a:r>
          </a:p>
          <a:p>
            <a:pPr lvl="1"/>
            <a:r>
              <a:rPr lang="en-US" altLang="en-US" smtClean="0"/>
              <a:t>6 of 7 studies</a:t>
            </a:r>
          </a:p>
          <a:p>
            <a:r>
              <a:rPr lang="en-US" altLang="en-US" smtClean="0"/>
              <a:t>Discourse style relates to attachment</a:t>
            </a:r>
          </a:p>
          <a:p>
            <a:pPr lvl="1"/>
            <a:r>
              <a:rPr lang="en-US" altLang="en-US" smtClean="0"/>
              <a:t>not interviews about job</a:t>
            </a:r>
          </a:p>
          <a:p>
            <a:r>
              <a:rPr lang="en-US" altLang="en-US" smtClean="0"/>
              <a:t>Machine learning shows some ability to distinguish adult attachment in AAI</a:t>
            </a:r>
          </a:p>
        </p:txBody>
      </p:sp>
    </p:spTree>
    <p:extLst>
      <p:ext uri="{BB962C8B-B14F-4D97-AF65-F5344CB8AC3E}">
        <p14:creationId xmlns:p14="http://schemas.microsoft.com/office/powerpoint/2010/main" val="2126999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59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3D108C69-13CD-4A25-B389-60C85C0826AD}" type="slidenum">
              <a:rPr lang="en-US" altLang="en-US" sz="1050">
                <a:solidFill>
                  <a:srgbClr val="000000"/>
                </a:solidFill>
              </a:rPr>
              <a:pPr>
                <a:spcBef>
                  <a:spcPct val="0"/>
                </a:spcBef>
                <a:buClrTx/>
                <a:buSzTx/>
                <a:buFontTx/>
                <a:buNone/>
              </a:pPr>
              <a:t>38</a:t>
            </a:fld>
            <a:endParaRPr lang="en-US" altLang="en-US" sz="1050">
              <a:solidFill>
                <a:srgbClr val="000000"/>
              </a:solidFill>
            </a:endParaRPr>
          </a:p>
        </p:txBody>
      </p:sp>
      <p:sp>
        <p:nvSpPr>
          <p:cNvPr id="159748" name="Rectangle 2"/>
          <p:cNvSpPr>
            <a:spLocks noGrp="1" noChangeArrowheads="1"/>
          </p:cNvSpPr>
          <p:nvPr>
            <p:ph type="title"/>
          </p:nvPr>
        </p:nvSpPr>
        <p:spPr/>
        <p:txBody>
          <a:bodyPr>
            <a:normAutofit fontScale="90000"/>
          </a:bodyPr>
          <a:lstStyle/>
          <a:p>
            <a:r>
              <a:rPr lang="en-US" altLang="en-US" smtClean="0"/>
              <a:t>Parent-Infant </a:t>
            </a:r>
            <a:br>
              <a:rPr lang="en-US" altLang="en-US" smtClean="0"/>
            </a:br>
            <a:r>
              <a:rPr lang="en-US" altLang="en-US" smtClean="0"/>
              <a:t>Attachment Correspondence</a:t>
            </a:r>
          </a:p>
        </p:txBody>
      </p:sp>
      <p:sp>
        <p:nvSpPr>
          <p:cNvPr id="159749" name="Rectangle 3"/>
          <p:cNvSpPr>
            <a:spLocks noGrp="1" noChangeArrowheads="1"/>
          </p:cNvSpPr>
          <p:nvPr>
            <p:ph type="body" idx="1"/>
          </p:nvPr>
        </p:nvSpPr>
        <p:spPr/>
        <p:txBody>
          <a:bodyPr/>
          <a:lstStyle/>
          <a:p>
            <a:pPr>
              <a:lnSpc>
                <a:spcPct val="90000"/>
              </a:lnSpc>
            </a:pPr>
            <a:r>
              <a:rPr lang="en-US" altLang="en-US" sz="2100"/>
              <a:t>Meta-analysis of 13 studies using three major categories</a:t>
            </a:r>
          </a:p>
          <a:p>
            <a:pPr>
              <a:lnSpc>
                <a:spcPct val="90000"/>
              </a:lnSpc>
            </a:pPr>
            <a:r>
              <a:rPr lang="en-US" altLang="en-US" sz="2100"/>
              <a:t>75% secure vs. insecure agreement (K=.49)</a:t>
            </a:r>
          </a:p>
          <a:p>
            <a:pPr>
              <a:lnSpc>
                <a:spcPct val="90000"/>
              </a:lnSpc>
            </a:pPr>
            <a:r>
              <a:rPr lang="en-US" altLang="en-US" sz="2100"/>
              <a:t>70% three-way agreement (K=.46)</a:t>
            </a:r>
          </a:p>
          <a:p>
            <a:pPr lvl="1">
              <a:lnSpc>
                <a:spcPct val="90000"/>
              </a:lnSpc>
            </a:pPr>
            <a:r>
              <a:rPr lang="en-US" altLang="en-US" sz="1800"/>
              <a:t>Prebirth AAI show 69% three-way agreement (K=.44)</a:t>
            </a:r>
          </a:p>
          <a:p>
            <a:pPr lvl="1">
              <a:lnSpc>
                <a:spcPct val="90000"/>
              </a:lnSpc>
            </a:pPr>
            <a:endParaRPr lang="en-US" altLang="en-US" sz="1800"/>
          </a:p>
          <a:p>
            <a:pPr lvl="4">
              <a:lnSpc>
                <a:spcPct val="90000"/>
              </a:lnSpc>
            </a:pPr>
            <a:r>
              <a:rPr lang="en-US" altLang="en-US" sz="1350">
                <a:cs typeface="Times New Roman" panose="02020603050405020304" pitchFamily="18" charset="0"/>
              </a:rPr>
              <a:t>Bakermans-kranenburg, M. J. &amp; Vanijzendoorn, M. H. (1993). A Psychometric Study of the Adult Attachment Interview - Reliability and Discriminant Validity. </a:t>
            </a:r>
            <a:r>
              <a:rPr lang="en-US" altLang="en-US" sz="1350" u="sng">
                <a:cs typeface="Times New Roman" panose="02020603050405020304" pitchFamily="18" charset="0"/>
              </a:rPr>
              <a:t>Developmental Psychology, 29,</a:t>
            </a:r>
            <a:r>
              <a:rPr lang="en-US" altLang="en-US" sz="1350">
                <a:cs typeface="Times New Roman" panose="02020603050405020304" pitchFamily="18" charset="0"/>
              </a:rPr>
              <a:t> 870-879.</a:t>
            </a:r>
            <a:r>
              <a:rPr lang="en-US" altLang="en-US" sz="1350"/>
              <a:t/>
            </a:r>
            <a:br>
              <a:rPr lang="en-US" altLang="en-US" sz="1350"/>
            </a:br>
            <a:endParaRPr lang="en-US" altLang="en-US" sz="1350"/>
          </a:p>
        </p:txBody>
      </p:sp>
    </p:spTree>
    <p:extLst>
      <p:ext uri="{BB962C8B-B14F-4D97-AF65-F5344CB8AC3E}">
        <p14:creationId xmlns:p14="http://schemas.microsoft.com/office/powerpoint/2010/main" val="3251531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1498997" y="971550"/>
            <a:ext cx="6172200" cy="857250"/>
          </a:xfrm>
        </p:spPr>
        <p:txBody>
          <a:bodyPr>
            <a:normAutofit fontScale="90000"/>
          </a:bodyPr>
          <a:lstStyle/>
          <a:p>
            <a:pPr>
              <a:defRPr/>
            </a:pPr>
            <a:r>
              <a:rPr lang="en-US" dirty="0" smtClean="0"/>
              <a:t>3-way classification (18 studies)</a:t>
            </a:r>
            <a:br>
              <a:rPr lang="en-US" dirty="0" smtClean="0"/>
            </a:br>
            <a:r>
              <a:rPr lang="en-US" dirty="0" smtClean="0"/>
              <a:t>Hypothesis 1</a:t>
            </a:r>
            <a:endParaRPr lang="en-US" dirty="0"/>
          </a:p>
        </p:txBody>
      </p:sp>
      <p:sp>
        <p:nvSpPr>
          <p:cNvPr id="161795" name="Content Placeholder 8"/>
          <p:cNvSpPr>
            <a:spLocks noGrp="1"/>
          </p:cNvSpPr>
          <p:nvPr>
            <p:ph idx="1"/>
          </p:nvPr>
        </p:nvSpPr>
        <p:spPr>
          <a:xfrm>
            <a:off x="1498997" y="1885951"/>
            <a:ext cx="6172200" cy="3394472"/>
          </a:xfrm>
        </p:spPr>
        <p:txBody>
          <a:bodyPr/>
          <a:lstStyle/>
          <a:p>
            <a:pPr marL="0" indent="0">
              <a:buNone/>
            </a:pPr>
            <a:r>
              <a:rPr lang="en-US" altLang="en-US" sz="1800"/>
              <a:t>AAI accounted for 22% of variation in children’s attachment.</a:t>
            </a:r>
          </a:p>
        </p:txBody>
      </p:sp>
      <p:pic>
        <p:nvPicPr>
          <p:cNvPr id="161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1" y="2343150"/>
            <a:ext cx="623768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97056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Results cont’d </a:t>
            </a:r>
          </a:p>
        </p:txBody>
      </p:sp>
      <p:sp>
        <p:nvSpPr>
          <p:cNvPr id="88067" name="Content Placeholder 2"/>
          <p:cNvSpPr>
            <a:spLocks noGrp="1"/>
          </p:cNvSpPr>
          <p:nvPr>
            <p:ph idx="1"/>
          </p:nvPr>
        </p:nvSpPr>
        <p:spPr/>
        <p:txBody>
          <a:bodyPr/>
          <a:lstStyle/>
          <a:p>
            <a:r>
              <a:rPr lang="en-US" altLang="en-US" smtClean="0"/>
              <a:t>Secure-secure vs. secure-insecure</a:t>
            </a:r>
          </a:p>
          <a:p>
            <a:pPr lvl="1"/>
            <a:r>
              <a:rPr lang="en-US" altLang="en-US" smtClean="0"/>
              <a:t>Continuously secure participants had more sensitive mothers at 12 months and 14 years old</a:t>
            </a:r>
          </a:p>
          <a:p>
            <a:r>
              <a:rPr lang="en-US" altLang="en-US" smtClean="0"/>
              <a:t>Insecure-insecure vs. insecure-secure</a:t>
            </a:r>
          </a:p>
          <a:p>
            <a:pPr lvl="1"/>
            <a:r>
              <a:rPr lang="en-US" altLang="en-US" smtClean="0"/>
              <a:t>Insecure-secure group had less supportive mothers at 12 months but more supportive mothers at 14 years old </a:t>
            </a:r>
          </a:p>
          <a:p>
            <a:r>
              <a:rPr lang="en-US" altLang="en-US" smtClean="0"/>
              <a:t>Stressful life events and temperament did not predict attachment continuity  </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ea typeface="MS PGothic" panose="020B0600070205080204" pitchFamily="34" charset="-128"/>
              </a:rPr>
              <a:t>Bichay</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DEE123A-8B1C-444A-9FF7-371BB1B35E6C}" type="slidenum">
              <a:rPr lang="en-US" altLang="en-US" sz="1400" smtClean="0">
                <a:ea typeface="MS PGothic" panose="020B0600070205080204" pitchFamily="34" charset="-128"/>
              </a:rPr>
              <a:pPr>
                <a:spcBef>
                  <a:spcPct val="0"/>
                </a:spcBef>
                <a:buClrTx/>
                <a:buSzTx/>
                <a:buFontTx/>
                <a:buNone/>
              </a:pPr>
              <a:t>4</a:t>
            </a:fld>
            <a:endParaRPr lang="en-US" altLang="en-US" sz="1400" smtClean="0">
              <a:ea typeface="MS PGothic" panose="020B0600070205080204" pitchFamily="34" charset="-128"/>
            </a:endParaRPr>
          </a:p>
        </p:txBody>
      </p:sp>
    </p:spTree>
    <p:extLst>
      <p:ext uri="{BB962C8B-B14F-4D97-AF65-F5344CB8AC3E}">
        <p14:creationId xmlns:p14="http://schemas.microsoft.com/office/powerpoint/2010/main" val="2603585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a:t>4</a:t>
            </a:r>
            <a:r>
              <a:rPr lang="en-US" dirty="0" smtClean="0"/>
              <a:t>-way classification (9 studies)</a:t>
            </a:r>
            <a:br>
              <a:rPr lang="en-US" dirty="0" smtClean="0"/>
            </a:br>
            <a:r>
              <a:rPr lang="en-US" dirty="0" smtClean="0"/>
              <a:t>Hypothesis 1</a:t>
            </a:r>
            <a:endParaRPr lang="en-US" dirty="0"/>
          </a:p>
        </p:txBody>
      </p:sp>
      <p:pic>
        <p:nvPicPr>
          <p:cNvPr id="1638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586" y="2457450"/>
            <a:ext cx="6754415" cy="271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9456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Title 1"/>
          <p:cNvSpPr>
            <a:spLocks noGrp="1"/>
          </p:cNvSpPr>
          <p:nvPr>
            <p:ph type="title"/>
          </p:nvPr>
        </p:nvSpPr>
        <p:spPr>
          <a:xfrm>
            <a:off x="1485900" y="857250"/>
            <a:ext cx="6172200" cy="2114550"/>
          </a:xfrm>
        </p:spPr>
        <p:txBody>
          <a:bodyPr>
            <a:normAutofit fontScale="90000"/>
          </a:bodyPr>
          <a:lstStyle/>
          <a:p>
            <a:r>
              <a:rPr lang="en-US" altLang="en-US" smtClean="0"/>
              <a:t>AAI accounted for 12% of variation in </a:t>
            </a:r>
            <a:r>
              <a:rPr lang="en-US" altLang="en-US" i="1" smtClean="0"/>
              <a:t>parental responsiveness</a:t>
            </a:r>
            <a:br>
              <a:rPr lang="en-US" altLang="en-US" i="1" smtClean="0"/>
            </a:br>
            <a:endParaRPr lang="en-US" altLang="en-US" i="1" smtClean="0"/>
          </a:p>
        </p:txBody>
      </p:sp>
      <p:sp>
        <p:nvSpPr>
          <p:cNvPr id="165891" name="Content Placeholder 2"/>
          <p:cNvSpPr>
            <a:spLocks noGrp="1"/>
          </p:cNvSpPr>
          <p:nvPr>
            <p:ph idx="1"/>
          </p:nvPr>
        </p:nvSpPr>
        <p:spPr>
          <a:xfrm>
            <a:off x="4572000" y="2171700"/>
            <a:ext cx="3543300" cy="800100"/>
          </a:xfrm>
        </p:spPr>
        <p:txBody>
          <a:bodyPr/>
          <a:lstStyle/>
          <a:p>
            <a:pPr marL="0" indent="0">
              <a:buNone/>
            </a:pPr>
            <a:r>
              <a:rPr lang="en-US" altLang="en-US" sz="2100"/>
              <a:t>Hypothesis 2 (10 studies)</a:t>
            </a:r>
          </a:p>
        </p:txBody>
      </p:sp>
      <p:pic>
        <p:nvPicPr>
          <p:cNvPr id="165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571751"/>
            <a:ext cx="2807494" cy="312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594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679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C6392695-4FCE-4714-8694-ADF453C9CB25}" type="slidenum">
              <a:rPr lang="en-US" altLang="en-US" sz="1050">
                <a:solidFill>
                  <a:srgbClr val="000000"/>
                </a:solidFill>
              </a:rPr>
              <a:pPr>
                <a:spcBef>
                  <a:spcPct val="0"/>
                </a:spcBef>
                <a:buClrTx/>
                <a:buSzTx/>
                <a:buFontTx/>
                <a:buNone/>
              </a:pPr>
              <a:t>42</a:t>
            </a:fld>
            <a:endParaRPr lang="en-US" altLang="en-US" sz="1050">
              <a:solidFill>
                <a:srgbClr val="000000"/>
              </a:solidFill>
            </a:endParaRPr>
          </a:p>
        </p:txBody>
      </p:sp>
      <p:sp>
        <p:nvSpPr>
          <p:cNvPr id="167940" name="Rectangle 1026"/>
          <p:cNvSpPr>
            <a:spLocks noGrp="1" noChangeArrowheads="1"/>
          </p:cNvSpPr>
          <p:nvPr>
            <p:ph type="title"/>
          </p:nvPr>
        </p:nvSpPr>
        <p:spPr>
          <a:xfrm>
            <a:off x="1657350" y="857250"/>
            <a:ext cx="5829300" cy="857250"/>
          </a:xfrm>
        </p:spPr>
        <p:txBody>
          <a:bodyPr>
            <a:normAutofit fontScale="90000"/>
          </a:bodyPr>
          <a:lstStyle/>
          <a:p>
            <a:r>
              <a:rPr lang="en-US" altLang="en-US" smtClean="0"/>
              <a:t>Parent-Infant Correspondence</a:t>
            </a:r>
          </a:p>
        </p:txBody>
      </p:sp>
      <p:graphicFrame>
        <p:nvGraphicFramePr>
          <p:cNvPr id="167941" name="Object 1027"/>
          <p:cNvGraphicFramePr>
            <a:graphicFrameLocks noChangeAspect="1"/>
          </p:cNvGraphicFramePr>
          <p:nvPr/>
        </p:nvGraphicFramePr>
        <p:xfrm>
          <a:off x="1500188" y="1757363"/>
          <a:ext cx="5886450" cy="4543425"/>
        </p:xfrm>
        <a:graphic>
          <a:graphicData uri="http://schemas.openxmlformats.org/presentationml/2006/ole">
            <mc:AlternateContent xmlns:mc="http://schemas.openxmlformats.org/markup-compatibility/2006">
              <mc:Choice xmlns:v="urn:schemas-microsoft-com:vml" Requires="v">
                <p:oleObj spid="_x0000_s2050" name="Document" r:id="rId4" imgW="7452360" imgH="5824220" progId="Word.Document.8">
                  <p:embed/>
                </p:oleObj>
              </mc:Choice>
              <mc:Fallback>
                <p:oleObj name="Document" r:id="rId4" imgW="7452360" imgH="5824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757363"/>
                        <a:ext cx="58864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4749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1D7894A8-E11E-4FDE-9FDD-1273D8CEA09F}" type="slidenum">
              <a:rPr lang="en-US" altLang="en-US" sz="1050">
                <a:solidFill>
                  <a:srgbClr val="000000"/>
                </a:solidFill>
              </a:rPr>
              <a:pPr>
                <a:spcBef>
                  <a:spcPct val="0"/>
                </a:spcBef>
                <a:buClrTx/>
                <a:buSzTx/>
                <a:buFontTx/>
                <a:buNone/>
              </a:pPr>
              <a:t>43</a:t>
            </a:fld>
            <a:endParaRPr lang="en-US" altLang="en-US" sz="1050">
              <a:solidFill>
                <a:srgbClr val="000000"/>
              </a:solidFill>
            </a:endParaRPr>
          </a:p>
        </p:txBody>
      </p:sp>
      <p:sp>
        <p:nvSpPr>
          <p:cNvPr id="169988" name="Rectangle 2050"/>
          <p:cNvSpPr>
            <a:spLocks noGrp="1" noChangeArrowheads="1"/>
          </p:cNvSpPr>
          <p:nvPr>
            <p:ph type="title"/>
          </p:nvPr>
        </p:nvSpPr>
        <p:spPr/>
        <p:txBody>
          <a:bodyPr>
            <a:normAutofit fontScale="90000"/>
          </a:bodyPr>
          <a:lstStyle/>
          <a:p>
            <a:r>
              <a:rPr lang="en-US" altLang="en-US" smtClean="0"/>
              <a:t>Parent-Infant </a:t>
            </a:r>
            <a:br>
              <a:rPr lang="en-US" altLang="en-US" smtClean="0"/>
            </a:br>
            <a:r>
              <a:rPr lang="en-US" altLang="en-US" smtClean="0"/>
              <a:t>Attachment Correspondence</a:t>
            </a:r>
          </a:p>
        </p:txBody>
      </p:sp>
      <p:sp>
        <p:nvSpPr>
          <p:cNvPr id="169989" name="Rectangle 2051"/>
          <p:cNvSpPr>
            <a:spLocks noGrp="1" noChangeArrowheads="1"/>
          </p:cNvSpPr>
          <p:nvPr>
            <p:ph type="body" idx="1"/>
          </p:nvPr>
        </p:nvSpPr>
        <p:spPr/>
        <p:txBody>
          <a:bodyPr/>
          <a:lstStyle/>
          <a:p>
            <a:r>
              <a:rPr lang="en-US" altLang="en-US" smtClean="0"/>
              <a:t>Meta-analysis of 9 studies (k=9, n=548) using four major categories </a:t>
            </a:r>
          </a:p>
          <a:p>
            <a:r>
              <a:rPr lang="en-US" altLang="en-US" smtClean="0"/>
              <a:t>Secure versus insecure, 74%</a:t>
            </a:r>
          </a:p>
          <a:p>
            <a:r>
              <a:rPr lang="en-US" altLang="en-US" smtClean="0"/>
              <a:t>Four-way agreement, 63% </a:t>
            </a:r>
          </a:p>
          <a:p>
            <a:pPr lvl="1"/>
            <a:r>
              <a:rPr lang="en-US" altLang="en-US" smtClean="0"/>
              <a:t>Prebirth AAI show 65% four-way agreement</a:t>
            </a:r>
          </a:p>
          <a:p>
            <a:pPr lvl="1"/>
            <a:endParaRPr lang="en-US" altLang="en-US" smtClean="0"/>
          </a:p>
          <a:p>
            <a:pPr lvl="4"/>
            <a:r>
              <a:rPr lang="en-US" altLang="en-US" smtClean="0"/>
              <a:t>Which parent category is not so strong a predictor of infant category?</a:t>
            </a:r>
          </a:p>
        </p:txBody>
      </p:sp>
    </p:spTree>
    <p:extLst>
      <p:ext uri="{BB962C8B-B14F-4D97-AF65-F5344CB8AC3E}">
        <p14:creationId xmlns:p14="http://schemas.microsoft.com/office/powerpoint/2010/main" val="2303398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720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C3DAC22A-4999-490A-8F94-62B96F1FFCA2}" type="slidenum">
              <a:rPr lang="en-US" altLang="en-US" sz="1050">
                <a:solidFill>
                  <a:srgbClr val="000000"/>
                </a:solidFill>
              </a:rPr>
              <a:pPr>
                <a:spcBef>
                  <a:spcPct val="0"/>
                </a:spcBef>
                <a:buClrTx/>
                <a:buSzTx/>
                <a:buFontTx/>
                <a:buNone/>
              </a:pPr>
              <a:t>44</a:t>
            </a:fld>
            <a:endParaRPr lang="en-US" altLang="en-US" sz="1050">
              <a:solidFill>
                <a:srgbClr val="000000"/>
              </a:solidFill>
            </a:endParaRPr>
          </a:p>
        </p:txBody>
      </p:sp>
      <p:sp>
        <p:nvSpPr>
          <p:cNvPr id="172036" name="Rectangle 2"/>
          <p:cNvSpPr>
            <a:spLocks noGrp="1" noChangeArrowheads="1"/>
          </p:cNvSpPr>
          <p:nvPr>
            <p:ph type="title"/>
          </p:nvPr>
        </p:nvSpPr>
        <p:spPr>
          <a:xfrm>
            <a:off x="1771650" y="1428750"/>
            <a:ext cx="5829300" cy="828675"/>
          </a:xfrm>
        </p:spPr>
        <p:txBody>
          <a:bodyPr>
            <a:normAutofit fontScale="90000"/>
          </a:bodyPr>
          <a:lstStyle/>
          <a:p>
            <a:r>
              <a:rPr lang="en-US" altLang="en-US" smtClean="0"/>
              <a:t>Parent-Infant Correspondence</a:t>
            </a:r>
          </a:p>
        </p:txBody>
      </p:sp>
      <p:graphicFrame>
        <p:nvGraphicFramePr>
          <p:cNvPr id="172037" name="Object 1024"/>
          <p:cNvGraphicFramePr>
            <a:graphicFrameLocks noChangeAspect="1"/>
          </p:cNvGraphicFramePr>
          <p:nvPr/>
        </p:nvGraphicFramePr>
        <p:xfrm>
          <a:off x="1143000" y="2059781"/>
          <a:ext cx="6858000" cy="4463654"/>
        </p:xfrm>
        <a:graphic>
          <a:graphicData uri="http://schemas.openxmlformats.org/presentationml/2006/ole">
            <mc:AlternateContent xmlns:mc="http://schemas.openxmlformats.org/markup-compatibility/2006">
              <mc:Choice xmlns:v="urn:schemas-microsoft-com:vml" Requires="v">
                <p:oleObj spid="_x0000_s3074" name="Document" r:id="rId4" imgW="7251192" imgH="4425696" progId="Word.Document.8">
                  <p:embed/>
                </p:oleObj>
              </mc:Choice>
              <mc:Fallback>
                <p:oleObj name="Document" r:id="rId4" imgW="7251192" imgH="44256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9781"/>
                        <a:ext cx="6858000" cy="446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8948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CC532396-D7C4-470E-A091-A10E998640AC}" type="slidenum">
              <a:rPr lang="en-US" altLang="en-US" sz="1050">
                <a:solidFill>
                  <a:srgbClr val="000000"/>
                </a:solidFill>
              </a:rPr>
              <a:pPr>
                <a:spcBef>
                  <a:spcPct val="0"/>
                </a:spcBef>
                <a:buClrTx/>
                <a:buSzTx/>
                <a:buFontTx/>
                <a:buNone/>
              </a:pPr>
              <a:t>45</a:t>
            </a:fld>
            <a:endParaRPr lang="en-US" altLang="en-US" sz="1050">
              <a:solidFill>
                <a:srgbClr val="000000"/>
              </a:solidFill>
            </a:endParaRPr>
          </a:p>
        </p:txBody>
      </p:sp>
      <p:sp>
        <p:nvSpPr>
          <p:cNvPr id="174084" name="Rectangle 2"/>
          <p:cNvSpPr>
            <a:spLocks noGrp="1" noChangeArrowheads="1"/>
          </p:cNvSpPr>
          <p:nvPr>
            <p:ph type="title"/>
          </p:nvPr>
        </p:nvSpPr>
        <p:spPr/>
        <p:txBody>
          <a:bodyPr>
            <a:normAutofit fontScale="90000"/>
          </a:bodyPr>
          <a:lstStyle/>
          <a:p>
            <a:r>
              <a:rPr lang="en-US" altLang="en-US" smtClean="0"/>
              <a:t>Parent-Infant </a:t>
            </a:r>
            <a:br>
              <a:rPr lang="en-US" altLang="en-US" smtClean="0"/>
            </a:br>
            <a:r>
              <a:rPr lang="en-US" altLang="en-US" smtClean="0"/>
              <a:t>Attachment Correspondence</a:t>
            </a:r>
            <a:br>
              <a:rPr lang="en-US" altLang="en-US" smtClean="0"/>
            </a:br>
            <a:r>
              <a:rPr lang="en-US" altLang="en-US" smtClean="0"/>
              <a:t>Effect Sizes</a:t>
            </a:r>
          </a:p>
        </p:txBody>
      </p:sp>
      <p:sp>
        <p:nvSpPr>
          <p:cNvPr id="174085" name="Rectangle 3"/>
          <p:cNvSpPr>
            <a:spLocks noGrp="1" noChangeArrowheads="1"/>
          </p:cNvSpPr>
          <p:nvPr>
            <p:ph type="body" idx="1"/>
          </p:nvPr>
        </p:nvSpPr>
        <p:spPr>
          <a:xfrm>
            <a:off x="1657350" y="2514600"/>
            <a:ext cx="5829300" cy="3086100"/>
          </a:xfrm>
        </p:spPr>
        <p:txBody>
          <a:bodyPr>
            <a:normAutofit fontScale="77500" lnSpcReduction="20000"/>
          </a:bodyPr>
          <a:lstStyle/>
          <a:p>
            <a:r>
              <a:rPr lang="en-US" altLang="en-US" smtClean="0"/>
              <a:t>How well does each of four categories predict corresponding infant classification?</a:t>
            </a:r>
          </a:p>
          <a:p>
            <a:r>
              <a:rPr lang="en-US" altLang="en-US" smtClean="0"/>
              <a:t>Secure versus insecure, r = .48</a:t>
            </a:r>
          </a:p>
          <a:p>
            <a:r>
              <a:rPr lang="en-US" altLang="en-US" smtClean="0"/>
              <a:t>Dismiss versus not dismiss, r = .42</a:t>
            </a:r>
          </a:p>
          <a:p>
            <a:r>
              <a:rPr lang="en-US" altLang="en-US" smtClean="0"/>
              <a:t>Preoccupied versus not preoccupied, r = .19</a:t>
            </a:r>
          </a:p>
          <a:p>
            <a:r>
              <a:rPr lang="en-US" altLang="en-US" smtClean="0"/>
              <a:t>Unresolved versus not unresolved, r = .31</a:t>
            </a:r>
          </a:p>
        </p:txBody>
      </p:sp>
    </p:spTree>
    <p:extLst>
      <p:ext uri="{BB962C8B-B14F-4D97-AF65-F5344CB8AC3E}">
        <p14:creationId xmlns:p14="http://schemas.microsoft.com/office/powerpoint/2010/main" val="367704234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76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646E5B5C-C5E0-4EDC-A206-31BBD1D170DF}" type="slidenum">
              <a:rPr lang="en-US" altLang="en-US" sz="1050">
                <a:solidFill>
                  <a:srgbClr val="000000"/>
                </a:solidFill>
              </a:rPr>
              <a:pPr>
                <a:spcBef>
                  <a:spcPct val="0"/>
                </a:spcBef>
                <a:buClrTx/>
                <a:buSzTx/>
                <a:buFontTx/>
                <a:buNone/>
              </a:pPr>
              <a:t>46</a:t>
            </a:fld>
            <a:endParaRPr lang="en-US" altLang="en-US" sz="1050">
              <a:solidFill>
                <a:srgbClr val="000000"/>
              </a:solidFill>
            </a:endParaRPr>
          </a:p>
        </p:txBody>
      </p:sp>
      <p:sp>
        <p:nvSpPr>
          <p:cNvPr id="176132" name="Rectangle 2"/>
          <p:cNvSpPr>
            <a:spLocks noGrp="1" noChangeArrowheads="1"/>
          </p:cNvSpPr>
          <p:nvPr>
            <p:ph type="title"/>
          </p:nvPr>
        </p:nvSpPr>
        <p:spPr/>
        <p:txBody>
          <a:bodyPr/>
          <a:lstStyle/>
          <a:p>
            <a:r>
              <a:rPr lang="en-US" altLang="en-US" smtClean="0"/>
              <a:t>How might link work?</a:t>
            </a:r>
          </a:p>
        </p:txBody>
      </p:sp>
      <p:sp>
        <p:nvSpPr>
          <p:cNvPr id="176133" name="Rectangle 3"/>
          <p:cNvSpPr>
            <a:spLocks noGrp="1" noChangeArrowheads="1"/>
          </p:cNvSpPr>
          <p:nvPr>
            <p:ph type="body" idx="1"/>
          </p:nvPr>
        </p:nvSpPr>
        <p:spPr/>
        <p:txBody>
          <a:bodyPr/>
          <a:lstStyle/>
          <a:p>
            <a:r>
              <a:rPr lang="en-US" altLang="en-US" smtClean="0"/>
              <a:t>Parental attachment accounted for 12% of variation in observed </a:t>
            </a:r>
            <a:r>
              <a:rPr lang="en-US" altLang="en-US" i="1" smtClean="0"/>
              <a:t>parental responsiveness</a:t>
            </a:r>
            <a:endParaRPr lang="en-US" altLang="en-US" smtClean="0"/>
          </a:p>
          <a:p>
            <a:pPr lvl="1"/>
            <a:r>
              <a:rPr lang="en-US" altLang="en-US" smtClean="0"/>
              <a:t>Meta-analysis of 10 studies (r = .34)</a:t>
            </a:r>
          </a:p>
          <a:p>
            <a:endParaRPr lang="en-US" altLang="en-US" smtClean="0"/>
          </a:p>
          <a:p>
            <a:r>
              <a:rPr lang="en-US" altLang="en-US" smtClean="0"/>
              <a:t>Parental sensitive responsiveness is, in turn, associated with infant attachment security</a:t>
            </a:r>
          </a:p>
          <a:p>
            <a:pPr lvl="1"/>
            <a:r>
              <a:rPr lang="en-US" altLang="en-US" smtClean="0"/>
              <a:t>van Ijzendoorn meta-analysis (r = .22)</a:t>
            </a:r>
          </a:p>
        </p:txBody>
      </p:sp>
      <p:pic>
        <p:nvPicPr>
          <p:cNvPr id="1761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2570560"/>
            <a:ext cx="1403747" cy="156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139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781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DE05C4BF-D18D-449D-98F0-3015D652B59D}" type="slidenum">
              <a:rPr lang="en-US" altLang="en-US" sz="1050">
                <a:solidFill>
                  <a:srgbClr val="000000"/>
                </a:solidFill>
              </a:rPr>
              <a:pPr>
                <a:spcBef>
                  <a:spcPct val="0"/>
                </a:spcBef>
                <a:buClrTx/>
                <a:buSzTx/>
                <a:buFontTx/>
                <a:buNone/>
              </a:pPr>
              <a:t>47</a:t>
            </a:fld>
            <a:endParaRPr lang="en-US" altLang="en-US" sz="1050">
              <a:solidFill>
                <a:srgbClr val="000000"/>
              </a:solidFill>
            </a:endParaRPr>
          </a:p>
        </p:txBody>
      </p:sp>
      <p:sp>
        <p:nvSpPr>
          <p:cNvPr id="178180" name="Rectangle 2"/>
          <p:cNvSpPr>
            <a:spLocks noGrp="1" noChangeArrowheads="1"/>
          </p:cNvSpPr>
          <p:nvPr>
            <p:ph type="title"/>
          </p:nvPr>
        </p:nvSpPr>
        <p:spPr/>
        <p:txBody>
          <a:bodyPr/>
          <a:lstStyle/>
          <a:p>
            <a:r>
              <a:rPr lang="en-US" altLang="en-US" smtClean="0"/>
              <a:t>Putting the pieces together</a:t>
            </a:r>
          </a:p>
        </p:txBody>
      </p:sp>
      <p:sp>
        <p:nvSpPr>
          <p:cNvPr id="178181" name="Text Box 3"/>
          <p:cNvSpPr txBox="1">
            <a:spLocks noChangeArrowheads="1"/>
          </p:cNvSpPr>
          <p:nvPr/>
        </p:nvSpPr>
        <p:spPr bwMode="auto">
          <a:xfrm>
            <a:off x="3200400" y="4629151"/>
            <a:ext cx="34082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FontTx/>
              <a:buNone/>
            </a:pPr>
            <a:r>
              <a:rPr lang="en-US" altLang="en-US" sz="1800">
                <a:solidFill>
                  <a:srgbClr val="000000"/>
                </a:solidFill>
              </a:rPr>
              <a:t>Total Observed association, r = .47</a:t>
            </a:r>
          </a:p>
          <a:p>
            <a:pPr eaLnBrk="0" fontAlgn="base" hangingPunct="0">
              <a:spcBef>
                <a:spcPct val="0"/>
              </a:spcBef>
              <a:spcAft>
                <a:spcPct val="0"/>
              </a:spcAft>
              <a:buClrTx/>
              <a:buSzTx/>
              <a:buFontTx/>
              <a:buNone/>
            </a:pPr>
            <a:r>
              <a:rPr lang="en-US" altLang="en-US" sz="1800">
                <a:solidFill>
                  <a:srgbClr val="000000"/>
                </a:solidFill>
              </a:rPr>
              <a:t>(Direct * Direct) + Indirect = Total</a:t>
            </a:r>
          </a:p>
          <a:p>
            <a:pPr eaLnBrk="0" fontAlgn="base" hangingPunct="0">
              <a:spcBef>
                <a:spcPct val="0"/>
              </a:spcBef>
              <a:spcAft>
                <a:spcPct val="0"/>
              </a:spcAft>
              <a:buClrTx/>
              <a:buSzTx/>
              <a:buFontTx/>
              <a:buNone/>
            </a:pPr>
            <a:r>
              <a:rPr lang="en-US" altLang="en-US" sz="1800">
                <a:solidFill>
                  <a:srgbClr val="000000"/>
                </a:solidFill>
              </a:rPr>
              <a:t>(.34 * .22) + .40 = .47</a:t>
            </a:r>
          </a:p>
        </p:txBody>
      </p:sp>
      <p:sp>
        <p:nvSpPr>
          <p:cNvPr id="178182" name="Rectangle 4"/>
          <p:cNvSpPr>
            <a:spLocks noChangeArrowheads="1"/>
          </p:cNvSpPr>
          <p:nvPr/>
        </p:nvSpPr>
        <p:spPr bwMode="auto">
          <a:xfrm>
            <a:off x="1714500" y="2686050"/>
            <a:ext cx="1200150" cy="120015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endParaRPr lang="en-US" altLang="en-US" sz="1800">
              <a:solidFill>
                <a:srgbClr val="000000"/>
              </a:solidFill>
            </a:endParaRPr>
          </a:p>
        </p:txBody>
      </p:sp>
      <p:sp>
        <p:nvSpPr>
          <p:cNvPr id="178183" name="Rectangle 5"/>
          <p:cNvSpPr>
            <a:spLocks noChangeArrowheads="1"/>
          </p:cNvSpPr>
          <p:nvPr/>
        </p:nvSpPr>
        <p:spPr bwMode="auto">
          <a:xfrm>
            <a:off x="4057650" y="2686050"/>
            <a:ext cx="1200150" cy="120015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endParaRPr lang="en-US" altLang="en-US" sz="1800">
              <a:solidFill>
                <a:srgbClr val="000000"/>
              </a:solidFill>
            </a:endParaRPr>
          </a:p>
        </p:txBody>
      </p:sp>
      <p:sp>
        <p:nvSpPr>
          <p:cNvPr id="178184" name="Rectangle 6"/>
          <p:cNvSpPr>
            <a:spLocks noChangeArrowheads="1"/>
          </p:cNvSpPr>
          <p:nvPr/>
        </p:nvSpPr>
        <p:spPr bwMode="auto">
          <a:xfrm>
            <a:off x="6286500" y="2686050"/>
            <a:ext cx="1200150" cy="120015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endParaRPr lang="en-US" altLang="en-US" sz="1800">
              <a:solidFill>
                <a:srgbClr val="000000"/>
              </a:solidFill>
            </a:endParaRPr>
          </a:p>
        </p:txBody>
      </p:sp>
      <p:sp>
        <p:nvSpPr>
          <p:cNvPr id="178185" name="Text Box 7"/>
          <p:cNvSpPr txBox="1">
            <a:spLocks noChangeArrowheads="1"/>
          </p:cNvSpPr>
          <p:nvPr/>
        </p:nvSpPr>
        <p:spPr bwMode="auto">
          <a:xfrm>
            <a:off x="1810391" y="2703820"/>
            <a:ext cx="986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Parent </a:t>
            </a:r>
          </a:p>
          <a:p>
            <a:pPr algn="ctr" eaLnBrk="0" fontAlgn="base" hangingPunct="0">
              <a:spcBef>
                <a:spcPct val="0"/>
              </a:spcBef>
              <a:spcAft>
                <a:spcPct val="0"/>
              </a:spcAft>
              <a:buClrTx/>
              <a:buSzTx/>
              <a:buFontTx/>
              <a:buNone/>
            </a:pPr>
            <a:r>
              <a:rPr lang="en-US" altLang="en-US" sz="1800">
                <a:solidFill>
                  <a:srgbClr val="000000"/>
                </a:solidFill>
              </a:rPr>
              <a:t>Internal</a:t>
            </a:r>
          </a:p>
          <a:p>
            <a:pPr algn="ctr" eaLnBrk="0" fontAlgn="base" hangingPunct="0">
              <a:spcBef>
                <a:spcPct val="0"/>
              </a:spcBef>
              <a:spcAft>
                <a:spcPct val="0"/>
              </a:spcAft>
              <a:buClrTx/>
              <a:buSzTx/>
              <a:buFontTx/>
              <a:buNone/>
            </a:pPr>
            <a:r>
              <a:rPr lang="en-US" altLang="en-US" sz="1800">
                <a:solidFill>
                  <a:srgbClr val="000000"/>
                </a:solidFill>
              </a:rPr>
              <a:t>Working</a:t>
            </a:r>
          </a:p>
          <a:p>
            <a:pPr algn="ctr" eaLnBrk="0" fontAlgn="base" hangingPunct="0">
              <a:spcBef>
                <a:spcPct val="0"/>
              </a:spcBef>
              <a:spcAft>
                <a:spcPct val="0"/>
              </a:spcAft>
              <a:buClrTx/>
              <a:buSzTx/>
              <a:buFontTx/>
              <a:buNone/>
            </a:pPr>
            <a:r>
              <a:rPr lang="en-US" altLang="en-US" sz="1800">
                <a:solidFill>
                  <a:srgbClr val="000000"/>
                </a:solidFill>
              </a:rPr>
              <a:t>Model</a:t>
            </a:r>
          </a:p>
        </p:txBody>
      </p:sp>
      <p:sp>
        <p:nvSpPr>
          <p:cNvPr id="178186" name="Text Box 8"/>
          <p:cNvSpPr txBox="1">
            <a:spLocks noChangeArrowheads="1"/>
          </p:cNvSpPr>
          <p:nvPr/>
        </p:nvSpPr>
        <p:spPr bwMode="auto">
          <a:xfrm>
            <a:off x="4140414" y="2807792"/>
            <a:ext cx="10310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Sensitive</a:t>
            </a:r>
          </a:p>
          <a:p>
            <a:pPr algn="ctr" eaLnBrk="0" fontAlgn="base" hangingPunct="0">
              <a:spcBef>
                <a:spcPct val="0"/>
              </a:spcBef>
              <a:spcAft>
                <a:spcPct val="0"/>
              </a:spcAft>
              <a:buClrTx/>
              <a:buSzTx/>
              <a:buFontTx/>
              <a:buNone/>
            </a:pPr>
            <a:r>
              <a:rPr lang="en-US" altLang="en-US" sz="1800">
                <a:solidFill>
                  <a:srgbClr val="000000"/>
                </a:solidFill>
              </a:rPr>
              <a:t>Respon-</a:t>
            </a:r>
          </a:p>
          <a:p>
            <a:pPr algn="ctr" eaLnBrk="0" fontAlgn="base" hangingPunct="0">
              <a:spcBef>
                <a:spcPct val="0"/>
              </a:spcBef>
              <a:spcAft>
                <a:spcPct val="0"/>
              </a:spcAft>
              <a:buClrTx/>
              <a:buSzTx/>
              <a:buFontTx/>
              <a:buNone/>
            </a:pPr>
            <a:r>
              <a:rPr lang="en-US" altLang="en-US" sz="1800">
                <a:solidFill>
                  <a:srgbClr val="000000"/>
                </a:solidFill>
              </a:rPr>
              <a:t>siveness</a:t>
            </a:r>
          </a:p>
        </p:txBody>
      </p:sp>
      <p:sp>
        <p:nvSpPr>
          <p:cNvPr id="178187" name="Text Box 9"/>
          <p:cNvSpPr txBox="1">
            <a:spLocks noChangeArrowheads="1"/>
          </p:cNvSpPr>
          <p:nvPr/>
        </p:nvSpPr>
        <p:spPr bwMode="auto">
          <a:xfrm>
            <a:off x="6311314" y="2957008"/>
            <a:ext cx="13195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Attachment </a:t>
            </a:r>
          </a:p>
          <a:p>
            <a:pPr algn="ctr" eaLnBrk="0" fontAlgn="base" hangingPunct="0">
              <a:spcBef>
                <a:spcPct val="0"/>
              </a:spcBef>
              <a:spcAft>
                <a:spcPct val="0"/>
              </a:spcAft>
              <a:buClrTx/>
              <a:buSzTx/>
              <a:buFontTx/>
              <a:buNone/>
            </a:pPr>
            <a:r>
              <a:rPr lang="en-US" altLang="en-US" sz="1800">
                <a:solidFill>
                  <a:srgbClr val="000000"/>
                </a:solidFill>
              </a:rPr>
              <a:t>Security</a:t>
            </a:r>
          </a:p>
        </p:txBody>
      </p:sp>
      <p:sp>
        <p:nvSpPr>
          <p:cNvPr id="178188" name="Line 10"/>
          <p:cNvSpPr>
            <a:spLocks noChangeShapeType="1"/>
          </p:cNvSpPr>
          <p:nvPr/>
        </p:nvSpPr>
        <p:spPr bwMode="auto">
          <a:xfrm>
            <a:off x="3028950" y="3314700"/>
            <a:ext cx="9144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8189" name="Line 11"/>
          <p:cNvSpPr>
            <a:spLocks noChangeShapeType="1"/>
          </p:cNvSpPr>
          <p:nvPr/>
        </p:nvSpPr>
        <p:spPr bwMode="auto">
          <a:xfrm>
            <a:off x="5314950" y="3314700"/>
            <a:ext cx="9144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8190" name="Text Box 12"/>
          <p:cNvSpPr txBox="1">
            <a:spLocks noChangeArrowheads="1"/>
          </p:cNvSpPr>
          <p:nvPr/>
        </p:nvSpPr>
        <p:spPr bwMode="auto">
          <a:xfrm>
            <a:off x="3059591" y="2958585"/>
            <a:ext cx="853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 r = .34</a:t>
            </a:r>
          </a:p>
        </p:txBody>
      </p:sp>
      <p:sp>
        <p:nvSpPr>
          <p:cNvPr id="178191" name="Text Box 13"/>
          <p:cNvSpPr txBox="1">
            <a:spLocks noChangeArrowheads="1"/>
          </p:cNvSpPr>
          <p:nvPr/>
        </p:nvSpPr>
        <p:spPr bwMode="auto">
          <a:xfrm>
            <a:off x="5288441" y="2958585"/>
            <a:ext cx="853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 r = .22</a:t>
            </a:r>
          </a:p>
        </p:txBody>
      </p:sp>
      <p:sp>
        <p:nvSpPr>
          <p:cNvPr id="178192" name="Line 14"/>
          <p:cNvSpPr>
            <a:spLocks noChangeShapeType="1"/>
          </p:cNvSpPr>
          <p:nvPr/>
        </p:nvSpPr>
        <p:spPr bwMode="auto">
          <a:xfrm>
            <a:off x="2286000" y="3886200"/>
            <a:ext cx="0" cy="628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8193" name="Line 15"/>
          <p:cNvSpPr>
            <a:spLocks noChangeShapeType="1"/>
          </p:cNvSpPr>
          <p:nvPr/>
        </p:nvSpPr>
        <p:spPr bwMode="auto">
          <a:xfrm>
            <a:off x="2286000" y="4514850"/>
            <a:ext cx="46863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8194" name="Line 16"/>
          <p:cNvSpPr>
            <a:spLocks noChangeShapeType="1"/>
          </p:cNvSpPr>
          <p:nvPr/>
        </p:nvSpPr>
        <p:spPr bwMode="auto">
          <a:xfrm flipV="1">
            <a:off x="6972300" y="3943350"/>
            <a:ext cx="0" cy="571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8195" name="Text Box 17"/>
          <p:cNvSpPr txBox="1">
            <a:spLocks noChangeArrowheads="1"/>
          </p:cNvSpPr>
          <p:nvPr/>
        </p:nvSpPr>
        <p:spPr bwMode="auto">
          <a:xfrm>
            <a:off x="4278248" y="4158735"/>
            <a:ext cx="473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FontTx/>
              <a:buNone/>
            </a:pPr>
            <a:r>
              <a:rPr lang="en-US" altLang="en-US" sz="1800">
                <a:solidFill>
                  <a:srgbClr val="000000"/>
                </a:solidFill>
              </a:rPr>
              <a:t>.40</a:t>
            </a:r>
          </a:p>
        </p:txBody>
      </p:sp>
    </p:spTree>
    <p:extLst>
      <p:ext uri="{BB962C8B-B14F-4D97-AF65-F5344CB8AC3E}">
        <p14:creationId xmlns:p14="http://schemas.microsoft.com/office/powerpoint/2010/main" val="390160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80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C2D52604-181E-4E4F-9BDB-FDA46074BA6E}" type="slidenum">
              <a:rPr lang="en-US" altLang="en-US" sz="1050">
                <a:solidFill>
                  <a:srgbClr val="000000"/>
                </a:solidFill>
              </a:rPr>
              <a:pPr>
                <a:spcBef>
                  <a:spcPct val="0"/>
                </a:spcBef>
                <a:buClrTx/>
                <a:buSzTx/>
                <a:buFontTx/>
                <a:buNone/>
              </a:pPr>
              <a:t>48</a:t>
            </a:fld>
            <a:endParaRPr lang="en-US" altLang="en-US" sz="1050">
              <a:solidFill>
                <a:srgbClr val="000000"/>
              </a:solidFill>
            </a:endParaRPr>
          </a:p>
        </p:txBody>
      </p:sp>
      <p:sp>
        <p:nvSpPr>
          <p:cNvPr id="180228" name="Rectangle 1026"/>
          <p:cNvSpPr>
            <a:spLocks noGrp="1" noChangeArrowheads="1"/>
          </p:cNvSpPr>
          <p:nvPr>
            <p:ph type="title"/>
          </p:nvPr>
        </p:nvSpPr>
        <p:spPr/>
        <p:txBody>
          <a:bodyPr/>
          <a:lstStyle/>
          <a:p>
            <a:r>
              <a:rPr lang="en-US" altLang="en-US" smtClean="0"/>
              <a:t>Breaking the Link</a:t>
            </a:r>
          </a:p>
        </p:txBody>
      </p:sp>
      <p:sp>
        <p:nvSpPr>
          <p:cNvPr id="180229" name="Rectangle 1027"/>
          <p:cNvSpPr>
            <a:spLocks noGrp="1" noChangeArrowheads="1"/>
          </p:cNvSpPr>
          <p:nvPr>
            <p:ph type="body" idx="1"/>
          </p:nvPr>
        </p:nvSpPr>
        <p:spPr/>
        <p:txBody>
          <a:bodyPr/>
          <a:lstStyle/>
          <a:p>
            <a:r>
              <a:rPr lang="en-US" altLang="en-US" smtClean="0"/>
              <a:t>Parental attachment is not formed by past experiences but by current orientation to past.</a:t>
            </a:r>
          </a:p>
          <a:p>
            <a:r>
              <a:rPr lang="en-US" altLang="en-US" smtClean="0"/>
              <a:t>Supportive experiences with a partner, friend or therapist can allow for earned autonomy in the face of experiences that would otherwise be associated with insecurity.</a:t>
            </a:r>
          </a:p>
        </p:txBody>
      </p:sp>
    </p:spTree>
    <p:extLst>
      <p:ext uri="{BB962C8B-B14F-4D97-AF65-F5344CB8AC3E}">
        <p14:creationId xmlns:p14="http://schemas.microsoft.com/office/powerpoint/2010/main" val="25171381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82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4F1CFD3D-0613-4D34-AA97-89F1A9E98EF9}" type="slidenum">
              <a:rPr lang="en-US" altLang="en-US" sz="1050">
                <a:solidFill>
                  <a:srgbClr val="000000"/>
                </a:solidFill>
              </a:rPr>
              <a:pPr>
                <a:spcBef>
                  <a:spcPct val="0"/>
                </a:spcBef>
                <a:buClrTx/>
                <a:buSzTx/>
                <a:buFontTx/>
                <a:buNone/>
              </a:pPr>
              <a:t>49</a:t>
            </a:fld>
            <a:endParaRPr lang="en-US" altLang="en-US" sz="1050">
              <a:solidFill>
                <a:srgbClr val="000000"/>
              </a:solidFill>
            </a:endParaRPr>
          </a:p>
        </p:txBody>
      </p:sp>
      <p:sp>
        <p:nvSpPr>
          <p:cNvPr id="182276" name="Rectangle 2"/>
          <p:cNvSpPr>
            <a:spLocks noGrp="1" noChangeArrowheads="1"/>
          </p:cNvSpPr>
          <p:nvPr>
            <p:ph type="title"/>
          </p:nvPr>
        </p:nvSpPr>
        <p:spPr/>
        <p:txBody>
          <a:bodyPr/>
          <a:lstStyle/>
          <a:p>
            <a:r>
              <a:rPr lang="en-US" altLang="en-US" smtClean="0"/>
              <a:t>Interview</a:t>
            </a:r>
          </a:p>
        </p:txBody>
      </p:sp>
      <p:sp>
        <p:nvSpPr>
          <p:cNvPr id="182277" name="Rectangle 3"/>
          <p:cNvSpPr>
            <a:spLocks noGrp="1" noChangeArrowheads="1"/>
          </p:cNvSpPr>
          <p:nvPr>
            <p:ph type="body" idx="1"/>
          </p:nvPr>
        </p:nvSpPr>
        <p:spPr/>
        <p:txBody>
          <a:bodyPr/>
          <a:lstStyle/>
          <a:p>
            <a:r>
              <a:rPr lang="en-US" altLang="en-US" smtClean="0"/>
              <a:t>Interview a partner about one attachment figure focusing on questions 2 through 4</a:t>
            </a:r>
          </a:p>
          <a:p>
            <a:r>
              <a:rPr lang="en-US" altLang="en-US" smtClean="0"/>
              <a:t>Each person analyzes their </a:t>
            </a:r>
            <a:r>
              <a:rPr lang="en-US" altLang="en-US" i="1" smtClean="0"/>
              <a:t>own</a:t>
            </a:r>
            <a:r>
              <a:rPr lang="en-US" altLang="en-US" smtClean="0"/>
              <a:t> responses</a:t>
            </a:r>
          </a:p>
          <a:p>
            <a:pPr lvl="1"/>
            <a:r>
              <a:rPr lang="en-US" altLang="en-US" b="1" smtClean="0"/>
              <a:t>no comments form partner</a:t>
            </a:r>
            <a:endParaRPr lang="en-US" altLang="en-US" smtClean="0"/>
          </a:p>
          <a:p>
            <a:r>
              <a:rPr lang="en-US" altLang="en-US" smtClean="0"/>
              <a:t>Only share what you want to share</a:t>
            </a:r>
          </a:p>
        </p:txBody>
      </p:sp>
    </p:spTree>
    <p:extLst>
      <p:ext uri="{BB962C8B-B14F-4D97-AF65-F5344CB8AC3E}">
        <p14:creationId xmlns:p14="http://schemas.microsoft.com/office/powerpoint/2010/main" val="295624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Discussion</a:t>
            </a:r>
          </a:p>
        </p:txBody>
      </p:sp>
      <p:sp>
        <p:nvSpPr>
          <p:cNvPr id="90115" name="Content Placeholder 2"/>
          <p:cNvSpPr>
            <a:spLocks noGrp="1"/>
          </p:cNvSpPr>
          <p:nvPr>
            <p:ph idx="1"/>
          </p:nvPr>
        </p:nvSpPr>
        <p:spPr/>
        <p:txBody>
          <a:bodyPr/>
          <a:lstStyle/>
          <a:p>
            <a:r>
              <a:rPr lang="en-US" altLang="en-US" smtClean="0"/>
              <a:t>Overall, in adoptive families, continuity of attachment is dependent on continuity of child rearing context </a:t>
            </a:r>
          </a:p>
          <a:p>
            <a:r>
              <a:rPr lang="en-US" altLang="en-US" smtClean="0"/>
              <a:t>Effect of attachment based intervention?</a:t>
            </a:r>
          </a:p>
          <a:p>
            <a:r>
              <a:rPr lang="en-US" altLang="en-US" smtClean="0"/>
              <a:t>Different effects if considered disorganized attachment style? </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ea typeface="MS PGothic" panose="020B0600070205080204" pitchFamily="34" charset="-128"/>
              </a:rPr>
              <a:t>Bichay</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AC1161-56C6-4AEB-9B9E-B39E221926F7}" type="slidenum">
              <a:rPr lang="en-US" altLang="en-US" sz="1400" smtClean="0">
                <a:ea typeface="MS PGothic" panose="020B0600070205080204" pitchFamily="34" charset="-128"/>
              </a:rPr>
              <a:pPr>
                <a:spcBef>
                  <a:spcPct val="0"/>
                </a:spcBef>
                <a:buClrTx/>
                <a:buSzTx/>
                <a:buFontTx/>
                <a:buNone/>
              </a:pPr>
              <a:t>5</a:t>
            </a:fld>
            <a:endParaRPr lang="en-US" altLang="en-US" sz="1400" smtClean="0">
              <a:ea typeface="MS PGothic" panose="020B0600070205080204" pitchFamily="34" charset="-128"/>
            </a:endParaRPr>
          </a:p>
        </p:txBody>
      </p:sp>
    </p:spTree>
    <p:extLst>
      <p:ext uri="{BB962C8B-B14F-4D97-AF65-F5344CB8AC3E}">
        <p14:creationId xmlns:p14="http://schemas.microsoft.com/office/powerpoint/2010/main" val="3133321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843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80820378-4497-49AB-91AF-EE3E83E632F8}" type="slidenum">
              <a:rPr lang="en-US" altLang="en-US" sz="1050">
                <a:solidFill>
                  <a:srgbClr val="000000"/>
                </a:solidFill>
              </a:rPr>
              <a:pPr>
                <a:spcBef>
                  <a:spcPct val="0"/>
                </a:spcBef>
                <a:buClrTx/>
                <a:buSzTx/>
                <a:buFontTx/>
                <a:buNone/>
              </a:pPr>
              <a:t>50</a:t>
            </a:fld>
            <a:endParaRPr lang="en-US" altLang="en-US" sz="1050">
              <a:solidFill>
                <a:srgbClr val="000000"/>
              </a:solidFill>
            </a:endParaRPr>
          </a:p>
        </p:txBody>
      </p:sp>
      <p:sp>
        <p:nvSpPr>
          <p:cNvPr id="184324" name="Rectangle 1026"/>
          <p:cNvSpPr>
            <a:spLocks noGrp="1" noChangeArrowheads="1"/>
          </p:cNvSpPr>
          <p:nvPr>
            <p:ph type="title"/>
          </p:nvPr>
        </p:nvSpPr>
        <p:spPr/>
        <p:txBody>
          <a:bodyPr/>
          <a:lstStyle/>
          <a:p>
            <a:endParaRPr lang="en-US" altLang="en-US" smtClean="0"/>
          </a:p>
        </p:txBody>
      </p:sp>
      <p:graphicFrame>
        <p:nvGraphicFramePr>
          <p:cNvPr id="184325" name="Object 1027"/>
          <p:cNvGraphicFramePr>
            <a:graphicFrameLocks noChangeAspect="1"/>
          </p:cNvGraphicFramePr>
          <p:nvPr/>
        </p:nvGraphicFramePr>
        <p:xfrm>
          <a:off x="514350" y="-300037"/>
          <a:ext cx="7943850" cy="6198394"/>
        </p:xfrm>
        <a:graphic>
          <a:graphicData uri="http://schemas.openxmlformats.org/presentationml/2006/ole">
            <mc:AlternateContent xmlns:mc="http://schemas.openxmlformats.org/markup-compatibility/2006">
              <mc:Choice xmlns:v="urn:schemas-microsoft-com:vml" Requires="v">
                <p:oleObj spid="_x0000_s4098" name="Bitmap Image" r:id="rId4" imgW="19432684" imgH="18480102" progId="Paint.Picture">
                  <p:embed/>
                </p:oleObj>
              </mc:Choice>
              <mc:Fallback>
                <p:oleObj name="Bitmap Image" r:id="rId4" imgW="19432684" imgH="1848010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300037"/>
                        <a:ext cx="7943850" cy="61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6" name="Text Box 1028"/>
          <p:cNvSpPr txBox="1">
            <a:spLocks noChangeArrowheads="1"/>
          </p:cNvSpPr>
          <p:nvPr/>
        </p:nvSpPr>
        <p:spPr bwMode="auto">
          <a:xfrm>
            <a:off x="2971801" y="1314450"/>
            <a:ext cx="3633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FontTx/>
              <a:buNone/>
            </a:pPr>
            <a:r>
              <a:rPr lang="en-US" altLang="en-US" sz="2400">
                <a:solidFill>
                  <a:srgbClr val="000000"/>
                </a:solidFill>
              </a:rPr>
              <a:t>Adult Attachment Interview</a:t>
            </a:r>
          </a:p>
        </p:txBody>
      </p:sp>
    </p:spTree>
    <p:extLst>
      <p:ext uri="{BB962C8B-B14F-4D97-AF65-F5344CB8AC3E}">
        <p14:creationId xmlns:p14="http://schemas.microsoft.com/office/powerpoint/2010/main" val="1102873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86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92505C2C-4101-4482-A731-82EBA986D185}" type="slidenum">
              <a:rPr lang="en-US" altLang="en-US" sz="1050">
                <a:solidFill>
                  <a:srgbClr val="000000"/>
                </a:solidFill>
              </a:rPr>
              <a:pPr>
                <a:spcBef>
                  <a:spcPct val="0"/>
                </a:spcBef>
                <a:buClrTx/>
                <a:buSzTx/>
                <a:buFontTx/>
                <a:buNone/>
              </a:pPr>
              <a:t>51</a:t>
            </a:fld>
            <a:endParaRPr lang="en-US" altLang="en-US" sz="1050">
              <a:solidFill>
                <a:srgbClr val="000000"/>
              </a:solidFill>
            </a:endParaRPr>
          </a:p>
        </p:txBody>
      </p:sp>
      <p:sp>
        <p:nvSpPr>
          <p:cNvPr id="186372" name="Rectangle 1026"/>
          <p:cNvSpPr>
            <a:spLocks noGrp="1" noChangeArrowheads="1"/>
          </p:cNvSpPr>
          <p:nvPr>
            <p:ph type="title"/>
          </p:nvPr>
        </p:nvSpPr>
        <p:spPr/>
        <p:txBody>
          <a:bodyPr>
            <a:normAutofit fontScale="90000"/>
          </a:bodyPr>
          <a:lstStyle/>
          <a:p>
            <a:r>
              <a:rPr lang="en-US" altLang="en-US" smtClean="0"/>
              <a:t>How to Think About What You’ve Said</a:t>
            </a:r>
          </a:p>
        </p:txBody>
      </p:sp>
      <p:sp>
        <p:nvSpPr>
          <p:cNvPr id="186373" name="Rectangle 1027"/>
          <p:cNvSpPr>
            <a:spLocks noGrp="1" noChangeArrowheads="1"/>
          </p:cNvSpPr>
          <p:nvPr>
            <p:ph type="body" idx="1"/>
          </p:nvPr>
        </p:nvSpPr>
        <p:spPr/>
        <p:txBody>
          <a:bodyPr/>
          <a:lstStyle/>
          <a:p>
            <a:r>
              <a:rPr lang="en-US" altLang="en-US" sz="2100"/>
              <a:t>Scales associated with autonomous category</a:t>
            </a:r>
          </a:p>
          <a:p>
            <a:pPr lvl="1"/>
            <a:r>
              <a:rPr lang="en-US" altLang="en-US" sz="1800"/>
              <a:t>coherence, metacognitive monitoring</a:t>
            </a:r>
          </a:p>
          <a:p>
            <a:r>
              <a:rPr lang="en-US" altLang="en-US" sz="2100"/>
              <a:t>Scales associated with dismissing category</a:t>
            </a:r>
          </a:p>
          <a:p>
            <a:pPr lvl="1"/>
            <a:r>
              <a:rPr lang="en-US" altLang="en-US" sz="1800"/>
              <a:t>Idealization of attachment figures, insistence on lack of memory for childhood, dismissal of attachment-related experience/relationships</a:t>
            </a:r>
          </a:p>
          <a:p>
            <a:r>
              <a:rPr lang="en-US" altLang="en-US" sz="2100"/>
              <a:t>Scales associated with preoccupied category</a:t>
            </a:r>
          </a:p>
          <a:p>
            <a:pPr lvl="1"/>
            <a:r>
              <a:rPr lang="en-US" altLang="en-US" sz="1800"/>
              <a:t>anger expressed toward attachment figure, passivity/vagueness in discourse</a:t>
            </a:r>
          </a:p>
        </p:txBody>
      </p:sp>
    </p:spTree>
    <p:extLst>
      <p:ext uri="{BB962C8B-B14F-4D97-AF65-F5344CB8AC3E}">
        <p14:creationId xmlns:p14="http://schemas.microsoft.com/office/powerpoint/2010/main" val="3864875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normAutofit fontScale="90000"/>
          </a:bodyPr>
          <a:lstStyle/>
          <a:p>
            <a:r>
              <a:rPr lang="en-US" altLang="en-US" smtClean="0"/>
              <a:t>Longitudinal predictors of adult attachment</a:t>
            </a:r>
          </a:p>
        </p:txBody>
      </p:sp>
      <p:sp>
        <p:nvSpPr>
          <p:cNvPr id="3" name="Content Placeholder 2"/>
          <p:cNvSpPr>
            <a:spLocks noGrp="1"/>
          </p:cNvSpPr>
          <p:nvPr>
            <p:ph idx="1"/>
          </p:nvPr>
        </p:nvSpPr>
        <p:spPr/>
        <p:txBody>
          <a:bodyPr/>
          <a:lstStyle/>
          <a:p>
            <a:pPr>
              <a:defRPr/>
            </a:pPr>
            <a:r>
              <a:rPr lang="en-US" dirty="0" smtClean="0"/>
              <a:t>Ongoing environmental impacts</a:t>
            </a:r>
          </a:p>
          <a:p>
            <a:pPr lvl="1">
              <a:defRPr/>
            </a:pPr>
            <a:r>
              <a:rPr lang="en-US" dirty="0" smtClean="0"/>
              <a:t>continued parental sensitivity</a:t>
            </a:r>
          </a:p>
          <a:p>
            <a:pPr lvl="1">
              <a:defRPr/>
            </a:pPr>
            <a:r>
              <a:rPr lang="en-US" dirty="0" smtClean="0"/>
              <a:t>social functioning</a:t>
            </a:r>
          </a:p>
          <a:p>
            <a:pPr lvl="1">
              <a:defRPr/>
            </a:pPr>
            <a:r>
              <a:rPr lang="en-US" dirty="0" smtClean="0"/>
              <a:t>friendship</a:t>
            </a:r>
          </a:p>
          <a:p>
            <a:pPr marL="0" indent="0">
              <a:buNone/>
              <a:defRPr/>
            </a:pPr>
            <a:endParaRPr lang="en-US" dirty="0"/>
          </a:p>
        </p:txBody>
      </p:sp>
      <p:sp>
        <p:nvSpPr>
          <p:cNvPr id="188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r>
              <a:rPr lang="en-US" altLang="en-US" sz="1050">
                <a:solidFill>
                  <a:srgbClr val="000000"/>
                </a:solidFill>
              </a:rPr>
              <a:t>Messinger</a:t>
            </a:r>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1pPr>
            <a:lvl2pPr marL="557213" indent="-214313">
              <a:spcBef>
                <a:spcPct val="20000"/>
              </a:spcBef>
              <a:buClr>
                <a:schemeClr val="bg2"/>
              </a:buClr>
              <a:buSzPct val="75000"/>
              <a:buChar char="–"/>
              <a:defRPr sz="2100">
                <a:solidFill>
                  <a:schemeClr val="tx1"/>
                </a:solidFill>
                <a:latin typeface="Times New Roman" panose="02020603050405020304" pitchFamily="18" charset="0"/>
              </a:defRPr>
            </a:lvl2pPr>
            <a:lvl3pPr marL="857250" indent="-171450">
              <a:spcBef>
                <a:spcPct val="20000"/>
              </a:spcBef>
              <a:buClr>
                <a:schemeClr val="bg2"/>
              </a:buClr>
              <a:buSzPct val="75000"/>
              <a:buFont typeface="Monotype Sorts" pitchFamily="2" charset="2"/>
              <a:buChar char="n"/>
              <a:defRPr sz="1800">
                <a:solidFill>
                  <a:schemeClr val="tx1"/>
                </a:solidFill>
                <a:latin typeface="Times New Roman" panose="02020603050405020304" pitchFamily="18" charset="0"/>
              </a:defRPr>
            </a:lvl3pPr>
            <a:lvl4pPr marL="1200150" indent="-171450">
              <a:spcBef>
                <a:spcPct val="20000"/>
              </a:spcBef>
              <a:buClr>
                <a:schemeClr val="bg2"/>
              </a:buClr>
              <a:buSzPct val="75000"/>
              <a:buChar char="–"/>
              <a:defRPr sz="1500">
                <a:solidFill>
                  <a:schemeClr val="tx1"/>
                </a:solidFill>
                <a:latin typeface="Times New Roman" panose="02020603050405020304" pitchFamily="18" charset="0"/>
              </a:defRPr>
            </a:lvl4pPr>
            <a:lvl5pPr marL="1543050" indent="-171450">
              <a:spcBef>
                <a:spcPct val="20000"/>
              </a:spcBef>
              <a:buClr>
                <a:schemeClr val="bg2"/>
              </a:buClr>
              <a:buSzPct val="75000"/>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lr>
                <a:schemeClr val="bg2"/>
              </a:buClr>
              <a:buSzPct val="75000"/>
              <a:buChar char="•"/>
              <a:defRPr sz="1500">
                <a:solidFill>
                  <a:schemeClr val="tx1"/>
                </a:solidFill>
                <a:latin typeface="Times New Roman" panose="02020603050405020304" pitchFamily="18" charset="0"/>
              </a:defRPr>
            </a:lvl9pPr>
          </a:lstStyle>
          <a:p>
            <a:pPr>
              <a:spcBef>
                <a:spcPct val="0"/>
              </a:spcBef>
              <a:buClrTx/>
              <a:buSzTx/>
              <a:buFontTx/>
              <a:buNone/>
            </a:pPr>
            <a:fld id="{6FC37384-A057-4D21-9379-5B3B6A4CFE20}" type="slidenum">
              <a:rPr lang="en-US" altLang="en-US" sz="1050">
                <a:solidFill>
                  <a:srgbClr val="000000"/>
                </a:solidFill>
              </a:rPr>
              <a:pPr>
                <a:spcBef>
                  <a:spcPct val="0"/>
                </a:spcBef>
                <a:buClrTx/>
                <a:buSzTx/>
                <a:buFontTx/>
                <a:buNone/>
              </a:pPr>
              <a:t>52</a:t>
            </a:fld>
            <a:endParaRPr lang="en-US" altLang="en-US" sz="1050">
              <a:solidFill>
                <a:srgbClr val="000000"/>
              </a:solidFill>
            </a:endParaRPr>
          </a:p>
        </p:txBody>
      </p:sp>
    </p:spTree>
    <p:extLst>
      <p:ext uri="{BB962C8B-B14F-4D97-AF65-F5344CB8AC3E}">
        <p14:creationId xmlns:p14="http://schemas.microsoft.com/office/powerpoint/2010/main" val="3683833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1BFFFA8-90CD-4A4C-8C73-1CC8D408E275}" type="slidenum">
              <a:rPr lang="en-US" altLang="en-US" sz="1400" smtClean="0"/>
              <a:pPr>
                <a:spcBef>
                  <a:spcPct val="0"/>
                </a:spcBef>
                <a:buClrTx/>
                <a:buSzTx/>
                <a:buFontTx/>
                <a:buNone/>
              </a:pPr>
              <a:t>53</a:t>
            </a:fld>
            <a:endParaRPr lang="en-US" altLang="en-US" sz="1400" smtClean="0"/>
          </a:p>
        </p:txBody>
      </p:sp>
      <p:sp>
        <p:nvSpPr>
          <p:cNvPr id="55300" name="Rectangle 2"/>
          <p:cNvSpPr>
            <a:spLocks noGrp="1" noChangeArrowheads="1"/>
          </p:cNvSpPr>
          <p:nvPr>
            <p:ph type="title"/>
          </p:nvPr>
        </p:nvSpPr>
        <p:spPr/>
        <p:txBody>
          <a:bodyPr/>
          <a:lstStyle/>
          <a:p>
            <a:r>
              <a:rPr lang="en-US" altLang="en-US" dirty="0" smtClean="0"/>
              <a:t>Is security a ‘vaccination’?</a:t>
            </a:r>
          </a:p>
        </p:txBody>
      </p:sp>
      <p:sp>
        <p:nvSpPr>
          <p:cNvPr id="15365" name="Rectangle 3"/>
          <p:cNvSpPr>
            <a:spLocks noGrp="1" noChangeArrowheads="1"/>
          </p:cNvSpPr>
          <p:nvPr>
            <p:ph type="body" idx="1"/>
          </p:nvPr>
        </p:nvSpPr>
        <p:spPr/>
        <p:txBody>
          <a:bodyPr/>
          <a:lstStyle/>
          <a:p>
            <a:pPr>
              <a:defRPr/>
            </a:pPr>
            <a:r>
              <a:rPr lang="en-US" dirty="0" smtClean="0"/>
              <a:t>Most competent 3-yr-olds have both secure attachment (at 15 mo) &amp; (relatively) high-sensitive mothering (at 24 mo)</a:t>
            </a:r>
          </a:p>
          <a:p>
            <a:pPr lvl="1">
              <a:defRPr/>
            </a:pPr>
            <a:r>
              <a:rPr lang="en-US" dirty="0" smtClean="0">
                <a:ea typeface="+mn-ea"/>
                <a:cs typeface="+mn-cs"/>
              </a:rPr>
              <a:t>NICHD Study of Early Child Care</a:t>
            </a:r>
          </a:p>
          <a:p>
            <a:pPr marL="342900" lvl="4" indent="-342900">
              <a:buFont typeface="Monotype Sorts" pitchFamily="2" charset="2"/>
              <a:buChar char="n"/>
              <a:defRPr/>
            </a:pPr>
            <a:r>
              <a:rPr lang="en-US" sz="2800" dirty="0" smtClean="0">
                <a:ea typeface="+mn-ea"/>
                <a:cs typeface="+mn-cs"/>
              </a:rPr>
              <a:t>Insecurely attached children who subsequently experienced high-sensitive mothering significantly outperformed secure children who subsequently experienced low-sensitive mothering. </a:t>
            </a:r>
          </a:p>
          <a:p>
            <a:pPr marL="342900" lvl="4" indent="-342900">
              <a:buFont typeface="Monotype Sorts" pitchFamily="2" charset="2"/>
              <a:buChar char="n"/>
              <a:defRPr/>
            </a:pPr>
            <a:r>
              <a:rPr lang="en-US" sz="1100" dirty="0" err="1" smtClean="0">
                <a:ea typeface="+mn-ea"/>
                <a:cs typeface="+mn-cs"/>
              </a:rPr>
              <a:t>Belsky</a:t>
            </a:r>
            <a:r>
              <a:rPr lang="en-US" sz="1100" dirty="0" smtClean="0">
                <a:ea typeface="+mn-ea"/>
                <a:cs typeface="+mn-cs"/>
              </a:rPr>
              <a:t>, J. and R. M. P. </a:t>
            </a:r>
            <a:r>
              <a:rPr lang="en-US" sz="1100" dirty="0" err="1" smtClean="0">
                <a:ea typeface="+mn-ea"/>
                <a:cs typeface="+mn-cs"/>
              </a:rPr>
              <a:t>Fearon</a:t>
            </a:r>
            <a:r>
              <a:rPr lang="en-US" sz="1100" dirty="0" smtClean="0">
                <a:ea typeface="+mn-ea"/>
                <a:cs typeface="+mn-cs"/>
              </a:rPr>
              <a:t> (2002). "Early attachment security, subsequent maternal sensitivity, and later child development: Does continuity in development depend upon continuity of </a:t>
            </a:r>
            <a:r>
              <a:rPr lang="en-US" sz="1100" dirty="0" err="1" smtClean="0">
                <a:ea typeface="+mn-ea"/>
                <a:cs typeface="+mn-cs"/>
              </a:rPr>
              <a:t>caregiving</a:t>
            </a:r>
            <a:r>
              <a:rPr lang="en-US" sz="1100" dirty="0" smtClean="0">
                <a:ea typeface="+mn-ea"/>
                <a:cs typeface="+mn-cs"/>
              </a:rPr>
              <a:t>?" </a:t>
            </a:r>
            <a:r>
              <a:rPr lang="en-US" sz="1100" u="sng" dirty="0" smtClean="0">
                <a:ea typeface="+mn-ea"/>
                <a:cs typeface="+mn-cs"/>
              </a:rPr>
              <a:t>Attachment &amp; Human Development </a:t>
            </a:r>
            <a:r>
              <a:rPr lang="en-US" sz="1100" b="1" u="sng" dirty="0" smtClean="0">
                <a:ea typeface="+mn-ea"/>
                <a:cs typeface="+mn-cs"/>
              </a:rPr>
              <a:t>4(3): 361-387.</a:t>
            </a:r>
          </a:p>
          <a:p>
            <a:pPr>
              <a:defRPr/>
            </a:pPr>
            <a:endParaRPr lang="en-US" dirty="0" smtClean="0"/>
          </a:p>
          <a:p>
            <a:pPr>
              <a:defRPr/>
            </a:pPr>
            <a:endParaRPr lang="en-US"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1699802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dirty="0" err="1" smtClean="0"/>
              <a:t>Sensitivity</a:t>
            </a:r>
            <a:r>
              <a:rPr lang="en-US" altLang="en-US" dirty="0" err="1" smtClean="0">
                <a:sym typeface="Wingdings" panose="05000000000000000000" pitchFamily="2" charset="2"/>
              </a:rPr>
              <a:t>social</a:t>
            </a:r>
            <a:r>
              <a:rPr lang="en-US" altLang="en-US" dirty="0" smtClean="0">
                <a:sym typeface="Wingdings" panose="05000000000000000000" pitchFamily="2" charset="2"/>
              </a:rPr>
              <a:t> competence (beyond attachment)</a:t>
            </a:r>
            <a:endParaRPr lang="en-US" altLang="en-US" dirty="0" smtClean="0"/>
          </a:p>
        </p:txBody>
      </p:sp>
      <p:sp>
        <p:nvSpPr>
          <p:cNvPr id="57347" name="Content Placeholder 2"/>
          <p:cNvSpPr>
            <a:spLocks noGrp="1"/>
          </p:cNvSpPr>
          <p:nvPr>
            <p:ph idx="1"/>
          </p:nvPr>
        </p:nvSpPr>
        <p:spPr/>
        <p:txBody>
          <a:bodyPr/>
          <a:lstStyle/>
          <a:p>
            <a:endParaRPr lang="en-US" altLang="en-US" smtClean="0"/>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793357B-73F3-48E0-BABE-74B7F5462559}" type="slidenum">
              <a:rPr lang="en-US" altLang="en-US" sz="1400" smtClean="0"/>
              <a:pPr>
                <a:spcBef>
                  <a:spcPct val="0"/>
                </a:spcBef>
                <a:buClrTx/>
                <a:buSzTx/>
                <a:buFontTx/>
                <a:buNone/>
              </a:pPr>
              <a:t>54</a:t>
            </a:fld>
            <a:endParaRPr lang="en-US" altLang="en-US" sz="1400" smtClean="0"/>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0038"/>
            <a:ext cx="658495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5"/>
          <p:cNvSpPr>
            <a:spLocks noChangeArrowheads="1"/>
          </p:cNvSpPr>
          <p:nvPr/>
        </p:nvSpPr>
        <p:spPr bwMode="auto">
          <a:xfrm>
            <a:off x="6002338" y="5942013"/>
            <a:ext cx="3200400" cy="938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100"/>
              <a:t>Fraley, R. C., Roisman, G. I., &amp; Haltigan, J. D. (2013). The legacy of early experiences in development: Formalizing alternative models of how early experiences are carried forward over time. </a:t>
            </a:r>
            <a:r>
              <a:rPr lang="en-US" altLang="en-US" sz="1100" i="1"/>
              <a:t>Dev Psychol, 49(1), 109-126. </a:t>
            </a:r>
          </a:p>
        </p:txBody>
      </p:sp>
      <p:sp>
        <p:nvSpPr>
          <p:cNvPr id="57352" name="Rectangle 1"/>
          <p:cNvSpPr>
            <a:spLocks noChangeArrowheads="1"/>
          </p:cNvSpPr>
          <p:nvPr/>
        </p:nvSpPr>
        <p:spPr bwMode="auto">
          <a:xfrm>
            <a:off x="4114800" y="4724400"/>
            <a:ext cx="2938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0000"/>
                </a:solidFill>
                <a:latin typeface="Arial" panose="020B0604020202020204" pitchFamily="34" charset="0"/>
              </a:rPr>
              <a:t>through age 15</a:t>
            </a:r>
            <a:endParaRPr lang="en-US" altLang="en-US"/>
          </a:p>
        </p:txBody>
      </p:sp>
    </p:spTree>
    <p:extLst>
      <p:ext uri="{BB962C8B-B14F-4D97-AF65-F5344CB8AC3E}">
        <p14:creationId xmlns:p14="http://schemas.microsoft.com/office/powerpoint/2010/main" val="3852208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sensitivity</a:t>
            </a:r>
            <a:endParaRPr lang="en-US" dirty="0"/>
          </a:p>
        </p:txBody>
      </p:sp>
      <p:pic>
        <p:nvPicPr>
          <p:cNvPr id="4" name="Content Placeholder 3"/>
          <p:cNvPicPr>
            <a:picLocks noGrp="1" noChangeAspect="1"/>
          </p:cNvPicPr>
          <p:nvPr>
            <p:ph idx="1"/>
          </p:nvPr>
        </p:nvPicPr>
        <p:blipFill>
          <a:blip r:embed="rId3"/>
          <a:stretch>
            <a:fillRect/>
          </a:stretch>
        </p:blipFill>
        <p:spPr>
          <a:xfrm>
            <a:off x="-134267" y="1828800"/>
            <a:ext cx="8842838" cy="3687762"/>
          </a:xfrm>
          <a:prstGeom prst="rect">
            <a:avLst/>
          </a:prstGeom>
        </p:spPr>
      </p:pic>
    </p:spTree>
    <p:extLst>
      <p:ext uri="{BB962C8B-B14F-4D97-AF65-F5344CB8AC3E}">
        <p14:creationId xmlns:p14="http://schemas.microsoft.com/office/powerpoint/2010/main" val="3327682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Are the effects of early relationship experiences on adaptation </a:t>
            </a:r>
            <a:r>
              <a:rPr lang="en-US" i="1" dirty="0" smtClean="0"/>
              <a:t>enduring</a:t>
            </a:r>
            <a:r>
              <a:rPr lang="en-US" dirty="0" smtClean="0"/>
              <a:t> or merely </a:t>
            </a:r>
            <a:r>
              <a:rPr lang="en-US" i="1" dirty="0" smtClean="0"/>
              <a:t>transient</a:t>
            </a:r>
            <a:r>
              <a:rPr lang="en-US" dirty="0" smtClean="0"/>
              <a:t>?</a:t>
            </a:r>
          </a:p>
          <a:p>
            <a:pPr lvl="1"/>
            <a:r>
              <a:rPr lang="en-US" dirty="0" smtClean="0"/>
              <a:t>Two competing theoretical models </a:t>
            </a:r>
          </a:p>
          <a:p>
            <a:pPr marL="971550" lvl="1" indent="-514350">
              <a:buAutoNum type="arabicPeriod"/>
            </a:pPr>
            <a:r>
              <a:rPr lang="en-US" dirty="0" smtClean="0"/>
              <a:t>Enduring Effects</a:t>
            </a:r>
          </a:p>
          <a:p>
            <a:pPr marL="971550" lvl="1" indent="-514350">
              <a:buAutoNum type="arabicPeriod"/>
            </a:pPr>
            <a:r>
              <a:rPr lang="en-US" dirty="0" smtClean="0"/>
              <a:t>Revisionist </a:t>
            </a:r>
          </a:p>
          <a:p>
            <a:pPr lvl="1"/>
            <a:r>
              <a:rPr lang="en-US" dirty="0" smtClean="0"/>
              <a:t>Difference: patterns of association</a:t>
            </a:r>
          </a:p>
          <a:p>
            <a:pPr lvl="2"/>
            <a:r>
              <a:rPr lang="en-US" dirty="0" smtClean="0"/>
              <a:t>Stable across time </a:t>
            </a:r>
          </a:p>
          <a:p>
            <a:pPr lvl="2"/>
            <a:r>
              <a:rPr lang="en-US" dirty="0" smtClean="0"/>
              <a:t>Increasingly smaller association</a:t>
            </a:r>
            <a:endParaRPr lang="en-US" dirty="0"/>
          </a:p>
        </p:txBody>
      </p:sp>
    </p:spTree>
    <p:extLst>
      <p:ext uri="{BB962C8B-B14F-4D97-AF65-F5344CB8AC3E}">
        <p14:creationId xmlns:p14="http://schemas.microsoft.com/office/powerpoint/2010/main" val="4039791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models</a:t>
            </a:r>
            <a:endParaRPr lang="en-US" dirty="0"/>
          </a:p>
        </p:txBody>
      </p:sp>
      <p:sp>
        <p:nvSpPr>
          <p:cNvPr id="3" name="Content Placeholder 2"/>
          <p:cNvSpPr>
            <a:spLocks noGrp="1"/>
          </p:cNvSpPr>
          <p:nvPr>
            <p:ph idx="1"/>
          </p:nvPr>
        </p:nvSpPr>
        <p:spPr/>
        <p:txBody>
          <a:bodyPr/>
          <a:lstStyle/>
          <a:p>
            <a:r>
              <a:rPr lang="en-US" dirty="0" smtClean="0"/>
              <a:t>Enduring Effects Model</a:t>
            </a:r>
          </a:p>
          <a:p>
            <a:pPr lvl="1"/>
            <a:r>
              <a:rPr lang="en-US" dirty="0" smtClean="0"/>
              <a:t>Early relationship experiences organize early developmental adaptation and continue to shape adjustment across development</a:t>
            </a:r>
          </a:p>
          <a:p>
            <a:r>
              <a:rPr lang="en-US" dirty="0" smtClean="0"/>
              <a:t>Revisionist Model</a:t>
            </a:r>
          </a:p>
          <a:p>
            <a:pPr lvl="1"/>
            <a:r>
              <a:rPr lang="en-US" dirty="0" smtClean="0"/>
              <a:t>Early relationship experiences directly effect early childhood development but then only indirectly effect subsequent adaptation</a:t>
            </a:r>
          </a:p>
        </p:txBody>
      </p:sp>
    </p:spTree>
    <p:extLst>
      <p:ext uri="{BB962C8B-B14F-4D97-AF65-F5344CB8AC3E}">
        <p14:creationId xmlns:p14="http://schemas.microsoft.com/office/powerpoint/2010/main" val="4008117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p:txBody>
          <a:bodyPr>
            <a:normAutofit lnSpcReduction="10000"/>
          </a:bodyPr>
          <a:lstStyle/>
          <a:p>
            <a:r>
              <a:rPr lang="en-US" dirty="0" smtClean="0"/>
              <a:t>Duplicate findings of Fraley et al., 2013</a:t>
            </a:r>
          </a:p>
          <a:p>
            <a:pPr lvl="1"/>
            <a:r>
              <a:rPr lang="en-US" dirty="0" smtClean="0"/>
              <a:t>That early maternal sensitivity has lasting effects on children’s social and cognitive development </a:t>
            </a:r>
          </a:p>
          <a:p>
            <a:r>
              <a:rPr lang="en-US" dirty="0" smtClean="0"/>
              <a:t>Extend findings of Fraley et al., 2013</a:t>
            </a:r>
          </a:p>
          <a:p>
            <a:pPr lvl="1"/>
            <a:r>
              <a:rPr lang="en-US" dirty="0" smtClean="0"/>
              <a:t>Does early maternal sensitivity’s effects extend into adulthood?</a:t>
            </a:r>
          </a:p>
          <a:p>
            <a:pPr lvl="1"/>
            <a:r>
              <a:rPr lang="en-US" dirty="0" smtClean="0"/>
              <a:t>Is there a more complex developmental process at work?</a:t>
            </a:r>
          </a:p>
          <a:p>
            <a:pPr lvl="1"/>
            <a:r>
              <a:rPr lang="en-US" dirty="0" smtClean="0"/>
              <a:t>Do covariates account for potential enduring effects?</a:t>
            </a:r>
            <a:endParaRPr lang="en-US" dirty="0"/>
          </a:p>
        </p:txBody>
      </p:sp>
    </p:spTree>
    <p:extLst>
      <p:ext uri="{BB962C8B-B14F-4D97-AF65-F5344CB8AC3E}">
        <p14:creationId xmlns:p14="http://schemas.microsoft.com/office/powerpoint/2010/main" val="2572441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Longitudinal Study of Risk and Adaptation (MLSRA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 </a:t>
            </a:r>
            <a:r>
              <a:rPr lang="en-US" dirty="0" smtClean="0"/>
              <a:t>= 243 </a:t>
            </a:r>
          </a:p>
          <a:p>
            <a:pPr lvl="1"/>
            <a:r>
              <a:rPr lang="en-US" dirty="0" smtClean="0"/>
              <a:t>45% female, 65% White/Non-Hispanic</a:t>
            </a:r>
          </a:p>
          <a:p>
            <a:r>
              <a:rPr lang="en-US" dirty="0"/>
              <a:t>Maternal sensitivity </a:t>
            </a:r>
            <a:endParaRPr lang="en-US" dirty="0" smtClean="0"/>
          </a:p>
          <a:p>
            <a:pPr lvl="1"/>
            <a:r>
              <a:rPr lang="en-US" dirty="0" smtClean="0"/>
              <a:t>Feeding </a:t>
            </a:r>
            <a:r>
              <a:rPr lang="en-US" dirty="0"/>
              <a:t>observations (3 + 6 mo.)</a:t>
            </a:r>
          </a:p>
          <a:p>
            <a:pPr lvl="1"/>
            <a:r>
              <a:rPr lang="en-US" dirty="0"/>
              <a:t>Play interactions (6 mo.)</a:t>
            </a:r>
          </a:p>
          <a:p>
            <a:pPr lvl="1"/>
            <a:r>
              <a:rPr lang="en-US" dirty="0"/>
              <a:t>Problem-solving and Teaching tasks (24 + 42 mo.)</a:t>
            </a:r>
          </a:p>
        </p:txBody>
      </p:sp>
    </p:spTree>
    <p:extLst>
      <p:ext uri="{BB962C8B-B14F-4D97-AF65-F5344CB8AC3E}">
        <p14:creationId xmlns:p14="http://schemas.microsoft.com/office/powerpoint/2010/main" val="3304012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921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4D8C463-F172-4B51-9D5A-6B6577D4F103}" type="slidenum">
              <a:rPr lang="en-US" altLang="en-US" sz="1400" smtClean="0"/>
              <a:pPr>
                <a:spcBef>
                  <a:spcPct val="0"/>
                </a:spcBef>
                <a:buClrTx/>
                <a:buSzTx/>
                <a:buFontTx/>
                <a:buNone/>
              </a:pPr>
              <a:t>6</a:t>
            </a:fld>
            <a:endParaRPr lang="en-US" altLang="en-US" sz="1400" smtClean="0"/>
          </a:p>
        </p:txBody>
      </p:sp>
      <p:sp>
        <p:nvSpPr>
          <p:cNvPr id="92164" name="Rectangle 2"/>
          <p:cNvSpPr>
            <a:spLocks noGrp="1" noChangeArrowheads="1"/>
          </p:cNvSpPr>
          <p:nvPr>
            <p:ph type="title"/>
          </p:nvPr>
        </p:nvSpPr>
        <p:spPr>
          <a:xfrm>
            <a:off x="838200" y="342900"/>
            <a:ext cx="8305800" cy="1104900"/>
          </a:xfrm>
        </p:spPr>
        <p:txBody>
          <a:bodyPr>
            <a:normAutofit fontScale="90000"/>
          </a:bodyPr>
          <a:lstStyle/>
          <a:p>
            <a:r>
              <a:rPr lang="en-US" altLang="en-US" smtClean="0"/>
              <a:t>Attachment &amp; emotional development</a:t>
            </a:r>
          </a:p>
        </p:txBody>
      </p:sp>
      <p:sp>
        <p:nvSpPr>
          <p:cNvPr id="92165" name="Rectangle 3"/>
          <p:cNvSpPr>
            <a:spLocks noGrp="1" noChangeArrowheads="1"/>
          </p:cNvSpPr>
          <p:nvPr>
            <p:ph type="body" idx="1"/>
          </p:nvPr>
        </p:nvSpPr>
        <p:spPr/>
        <p:txBody>
          <a:bodyPr/>
          <a:lstStyle/>
          <a:p>
            <a:pPr>
              <a:lnSpc>
                <a:spcPct val="90000"/>
              </a:lnSpc>
            </a:pPr>
            <a:r>
              <a:rPr lang="en-US" altLang="en-US" sz="2800" smtClean="0"/>
              <a:t>In 2nd and 3rd yrs, secure children </a:t>
            </a:r>
            <a:r>
              <a:rPr lang="en-US" altLang="en-US" sz="2800" smtClean="0">
                <a:sym typeface="Wingdings" panose="05000000000000000000" pitchFamily="2" charset="2"/>
              </a:rPr>
              <a:t> </a:t>
            </a:r>
            <a:r>
              <a:rPr lang="en-US" altLang="en-US" sz="2800" smtClean="0"/>
              <a:t>less angry. </a:t>
            </a:r>
          </a:p>
          <a:p>
            <a:pPr lvl="1">
              <a:lnSpc>
                <a:spcPct val="90000"/>
              </a:lnSpc>
            </a:pPr>
            <a:r>
              <a:rPr lang="en-US" altLang="en-US" sz="2400" smtClean="0"/>
              <a:t>Higher attachment </a:t>
            </a:r>
            <a:r>
              <a:rPr lang="en-US" altLang="en-US" sz="2400" smtClean="0">
                <a:sym typeface="Wingdings" panose="05000000000000000000" pitchFamily="2" charset="2"/>
              </a:rPr>
              <a:t> </a:t>
            </a:r>
            <a:r>
              <a:rPr lang="en-US" altLang="en-US" sz="2400" smtClean="0"/>
              <a:t>less fear and anger at 33 mo</a:t>
            </a:r>
          </a:p>
          <a:p>
            <a:pPr>
              <a:lnSpc>
                <a:spcPct val="90000"/>
              </a:lnSpc>
            </a:pPr>
            <a:r>
              <a:rPr lang="en-US" altLang="en-US" sz="2800" smtClean="0"/>
              <a:t>Insecure children's negative emotions increased:</a:t>
            </a:r>
          </a:p>
          <a:p>
            <a:pPr lvl="1">
              <a:lnSpc>
                <a:spcPct val="90000"/>
              </a:lnSpc>
            </a:pPr>
            <a:r>
              <a:rPr lang="en-US" altLang="en-US" sz="2400" smtClean="0"/>
              <a:t>Avoidant children </a:t>
            </a:r>
            <a:r>
              <a:rPr lang="en-US" altLang="en-US" sz="2400" smtClean="0">
                <a:sym typeface="Wingdings" panose="05000000000000000000" pitchFamily="2" charset="2"/>
              </a:rPr>
              <a:t> </a:t>
            </a:r>
            <a:r>
              <a:rPr lang="en-US" altLang="en-US" sz="2400" smtClean="0"/>
              <a:t>fearful</a:t>
            </a:r>
          </a:p>
          <a:p>
            <a:pPr lvl="1">
              <a:lnSpc>
                <a:spcPct val="90000"/>
              </a:lnSpc>
            </a:pPr>
            <a:r>
              <a:rPr lang="en-US" altLang="en-US" sz="2400" smtClean="0"/>
              <a:t>Resistant children were most fearful / least joyful, </a:t>
            </a:r>
          </a:p>
          <a:p>
            <a:pPr lvl="2">
              <a:lnSpc>
                <a:spcPct val="90000"/>
              </a:lnSpc>
            </a:pPr>
            <a:r>
              <a:rPr lang="en-US" altLang="en-US" sz="2000" smtClean="0"/>
              <a:t>distress even in episodes designed to elicit joy. </a:t>
            </a:r>
          </a:p>
          <a:p>
            <a:pPr lvl="1">
              <a:lnSpc>
                <a:spcPct val="90000"/>
              </a:lnSpc>
            </a:pPr>
            <a:r>
              <a:rPr lang="en-US" altLang="en-US" sz="2400" smtClean="0"/>
              <a:t>Disorganized/ unclassifiable children </a:t>
            </a:r>
            <a:r>
              <a:rPr lang="en-US" altLang="en-US" sz="2400" smtClean="0">
                <a:sym typeface="Wingdings" panose="05000000000000000000" pitchFamily="2" charset="2"/>
              </a:rPr>
              <a:t></a:t>
            </a:r>
            <a:r>
              <a:rPr lang="en-US" altLang="en-US" sz="2400" smtClean="0"/>
              <a:t>more angry. </a:t>
            </a:r>
          </a:p>
          <a:p>
            <a:pPr lvl="4">
              <a:lnSpc>
                <a:spcPct val="90000"/>
              </a:lnSpc>
            </a:pPr>
            <a:r>
              <a:rPr lang="en-US" altLang="en-US" sz="1800" i="1" smtClean="0"/>
              <a:t>Kochanska</a:t>
            </a:r>
            <a:r>
              <a:rPr lang="en-US" altLang="en-US" sz="1800" smtClean="0"/>
              <a:t>, G. Child Development. </a:t>
            </a:r>
            <a:r>
              <a:rPr lang="en-US" altLang="en-US" sz="1800" i="1" smtClean="0"/>
              <a:t>2001, </a:t>
            </a:r>
            <a:r>
              <a:rPr lang="en-US" altLang="en-US" sz="1800" smtClean="0"/>
              <a:t>72 474-490 </a:t>
            </a:r>
          </a:p>
        </p:txBody>
      </p:sp>
    </p:spTree>
    <p:extLst>
      <p:ext uri="{BB962C8B-B14F-4D97-AF65-F5344CB8AC3E}">
        <p14:creationId xmlns:p14="http://schemas.microsoft.com/office/powerpoint/2010/main" val="1987234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Social Competence</a:t>
            </a:r>
          </a:p>
          <a:p>
            <a:pPr lvl="1"/>
            <a:r>
              <a:rPr lang="en-US" dirty="0" smtClean="0"/>
              <a:t>Teacher-rated competence with peers during</a:t>
            </a:r>
          </a:p>
          <a:p>
            <a:pPr lvl="2"/>
            <a:r>
              <a:rPr lang="en-US" dirty="0" smtClean="0"/>
              <a:t>Kindergarten</a:t>
            </a:r>
          </a:p>
          <a:p>
            <a:pPr lvl="2"/>
            <a:r>
              <a:rPr lang="en-US" dirty="0" smtClean="0"/>
              <a:t>Grades 1-3</a:t>
            </a:r>
          </a:p>
          <a:p>
            <a:pPr lvl="2"/>
            <a:r>
              <a:rPr lang="en-US" dirty="0" smtClean="0"/>
              <a:t>Grade 6</a:t>
            </a:r>
          </a:p>
          <a:p>
            <a:pPr lvl="2"/>
            <a:r>
              <a:rPr lang="en-US" dirty="0" smtClean="0"/>
              <a:t>Age 16</a:t>
            </a:r>
          </a:p>
          <a:p>
            <a:r>
              <a:rPr lang="en-US" dirty="0"/>
              <a:t>Academic Competence</a:t>
            </a:r>
          </a:p>
          <a:p>
            <a:pPr lvl="1"/>
            <a:r>
              <a:rPr lang="en-US" dirty="0"/>
              <a:t>Peabody Individual Achievement Test</a:t>
            </a:r>
          </a:p>
          <a:p>
            <a:pPr lvl="2"/>
            <a:r>
              <a:rPr lang="en-US" dirty="0"/>
              <a:t>Grades 1-3 and 6</a:t>
            </a:r>
          </a:p>
          <a:p>
            <a:pPr lvl="1"/>
            <a:r>
              <a:rPr lang="en-US" dirty="0"/>
              <a:t>Woodcock-Johnson Tests of Achievement</a:t>
            </a:r>
          </a:p>
          <a:p>
            <a:pPr lvl="2"/>
            <a:r>
              <a:rPr lang="en-US" dirty="0"/>
              <a:t>Age </a:t>
            </a:r>
            <a:r>
              <a:rPr lang="en-US" dirty="0" smtClean="0"/>
              <a:t>16</a:t>
            </a:r>
          </a:p>
          <a:p>
            <a:pPr lvl="1"/>
            <a:endParaRPr lang="en-US" dirty="0"/>
          </a:p>
        </p:txBody>
      </p:sp>
    </p:spTree>
    <p:extLst>
      <p:ext uri="{BB962C8B-B14F-4D97-AF65-F5344CB8AC3E}">
        <p14:creationId xmlns:p14="http://schemas.microsoft.com/office/powerpoint/2010/main" val="3263218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r>
              <a:rPr lang="en-US" dirty="0" smtClean="0"/>
              <a:t>Competence in Romantic Relationships</a:t>
            </a:r>
          </a:p>
          <a:p>
            <a:pPr lvl="1"/>
            <a:r>
              <a:rPr lang="en-US" dirty="0" smtClean="0"/>
              <a:t>Semi-structured interview regarding recent romantic relationship history</a:t>
            </a:r>
          </a:p>
          <a:p>
            <a:pPr lvl="2"/>
            <a:r>
              <a:rPr lang="en-US" dirty="0" smtClean="0"/>
              <a:t>Ages 23 and 32</a:t>
            </a:r>
            <a:endParaRPr lang="en-US" dirty="0"/>
          </a:p>
        </p:txBody>
      </p:sp>
    </p:spTree>
    <p:extLst>
      <p:ext uri="{BB962C8B-B14F-4D97-AF65-F5344CB8AC3E}">
        <p14:creationId xmlns:p14="http://schemas.microsoft.com/office/powerpoint/2010/main" val="3177805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r>
              <a:rPr lang="en-US" dirty="0" smtClean="0"/>
              <a:t>Educational Attainment</a:t>
            </a:r>
          </a:p>
          <a:p>
            <a:pPr lvl="1"/>
            <a:r>
              <a:rPr lang="en-US" dirty="0" smtClean="0"/>
              <a:t>6-point scale (</a:t>
            </a:r>
            <a:r>
              <a:rPr lang="en-US" i="1" dirty="0" smtClean="0"/>
              <a:t>no GED or high school diploma</a:t>
            </a:r>
            <a:r>
              <a:rPr lang="en-US" dirty="0" smtClean="0"/>
              <a:t> – </a:t>
            </a:r>
            <a:r>
              <a:rPr lang="en-US" i="1" dirty="0" smtClean="0"/>
              <a:t>a post-baccalaureate degree</a:t>
            </a:r>
            <a:r>
              <a:rPr lang="en-US" dirty="0" smtClean="0"/>
              <a:t>)</a:t>
            </a:r>
          </a:p>
          <a:p>
            <a:pPr lvl="2"/>
            <a:r>
              <a:rPr lang="en-US" dirty="0" smtClean="0"/>
              <a:t>Ages 23, 26, 28, and 32</a:t>
            </a:r>
            <a:endParaRPr lang="en-US" dirty="0"/>
          </a:p>
        </p:txBody>
      </p:sp>
    </p:spTree>
    <p:extLst>
      <p:ext uri="{BB962C8B-B14F-4D97-AF65-F5344CB8AC3E}">
        <p14:creationId xmlns:p14="http://schemas.microsoft.com/office/powerpoint/2010/main" val="2145377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57400" y="4419600"/>
            <a:ext cx="304800" cy="369332"/>
          </a:xfrm>
          <a:prstGeom prst="rect">
            <a:avLst/>
          </a:prstGeom>
          <a:noFill/>
        </p:spPr>
        <p:txBody>
          <a:bodyPr wrap="square" rtlCol="0">
            <a:spAutoFit/>
          </a:bodyPr>
          <a:lstStyle/>
          <a:p>
            <a:r>
              <a:rPr lang="en-US" dirty="0" smtClean="0"/>
              <a:t>0</a:t>
            </a:r>
            <a:endParaRPr lang="en-US" dirty="0"/>
          </a:p>
        </p:txBody>
      </p:sp>
      <p:sp>
        <p:nvSpPr>
          <p:cNvPr id="47" name="TextBox 46"/>
          <p:cNvSpPr txBox="1"/>
          <p:nvPr/>
        </p:nvSpPr>
        <p:spPr>
          <a:xfrm>
            <a:off x="2743200" y="4419600"/>
            <a:ext cx="304800" cy="369332"/>
          </a:xfrm>
          <a:prstGeom prst="rect">
            <a:avLst/>
          </a:prstGeom>
          <a:noFill/>
        </p:spPr>
        <p:txBody>
          <a:bodyPr wrap="square" rtlCol="0">
            <a:spAutoFit/>
          </a:bodyPr>
          <a:lstStyle/>
          <a:p>
            <a:r>
              <a:rPr lang="en-US" dirty="0" smtClean="0"/>
              <a:t>0</a:t>
            </a:r>
            <a:endParaRPr lang="en-US" dirty="0"/>
          </a:p>
        </p:txBody>
      </p:sp>
      <p:sp>
        <p:nvSpPr>
          <p:cNvPr id="48" name="TextBox 47"/>
          <p:cNvSpPr txBox="1"/>
          <p:nvPr/>
        </p:nvSpPr>
        <p:spPr>
          <a:xfrm>
            <a:off x="3429000" y="4419600"/>
            <a:ext cx="304800" cy="369332"/>
          </a:xfrm>
          <a:prstGeom prst="rect">
            <a:avLst/>
          </a:prstGeom>
          <a:noFill/>
        </p:spPr>
        <p:txBody>
          <a:bodyPr wrap="square" rtlCol="0">
            <a:spAutoFit/>
          </a:bodyPr>
          <a:lstStyle/>
          <a:p>
            <a:r>
              <a:rPr lang="en-US" dirty="0" smtClean="0"/>
              <a:t>0</a:t>
            </a:r>
            <a:endParaRPr lang="en-US" dirty="0"/>
          </a:p>
        </p:txBody>
      </p:sp>
      <p:sp>
        <p:nvSpPr>
          <p:cNvPr id="49" name="TextBox 48"/>
          <p:cNvSpPr txBox="1"/>
          <p:nvPr/>
        </p:nvSpPr>
        <p:spPr>
          <a:xfrm>
            <a:off x="4038600" y="4419600"/>
            <a:ext cx="304800" cy="369332"/>
          </a:xfrm>
          <a:prstGeom prst="rect">
            <a:avLst/>
          </a:prstGeom>
          <a:noFill/>
        </p:spPr>
        <p:txBody>
          <a:bodyPr wrap="square" rtlCol="0">
            <a:spAutoFit/>
          </a:bodyPr>
          <a:lstStyle/>
          <a:p>
            <a:r>
              <a:rPr lang="en-US" dirty="0" smtClean="0"/>
              <a:t>0</a:t>
            </a:r>
            <a:endParaRPr lang="en-US" dirty="0"/>
          </a:p>
        </p:txBody>
      </p:sp>
      <p:sp>
        <p:nvSpPr>
          <p:cNvPr id="50" name="TextBox 49"/>
          <p:cNvSpPr txBox="1"/>
          <p:nvPr/>
        </p:nvSpPr>
        <p:spPr>
          <a:xfrm>
            <a:off x="4724400" y="4419600"/>
            <a:ext cx="304800" cy="369332"/>
          </a:xfrm>
          <a:prstGeom prst="rect">
            <a:avLst/>
          </a:prstGeom>
          <a:noFill/>
        </p:spPr>
        <p:txBody>
          <a:bodyPr wrap="square" rtlCol="0">
            <a:spAutoFit/>
          </a:bodyPr>
          <a:lstStyle/>
          <a:p>
            <a:r>
              <a:rPr lang="en-US" dirty="0" smtClean="0"/>
              <a:t>0</a:t>
            </a:r>
            <a:endParaRPr lang="en-US" dirty="0"/>
          </a:p>
        </p:txBody>
      </p:sp>
    </p:spTree>
    <p:extLst>
      <p:ext uri="{BB962C8B-B14F-4D97-AF65-F5344CB8AC3E}">
        <p14:creationId xmlns:p14="http://schemas.microsoft.com/office/powerpoint/2010/main" val="687638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Enduring Effects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15000" y="2209800"/>
            <a:ext cx="2819400" cy="1754327"/>
          </a:xfrm>
          <a:prstGeom prst="rect">
            <a:avLst/>
          </a:prstGeom>
          <a:noFill/>
        </p:spPr>
        <p:txBody>
          <a:bodyPr wrap="square" rtlCol="0">
            <a:spAutoFit/>
          </a:bodyPr>
          <a:lstStyle/>
          <a:p>
            <a:r>
              <a:rPr lang="en-US" dirty="0" smtClean="0"/>
              <a:t>Social competence:</a:t>
            </a:r>
          </a:p>
          <a:p>
            <a:r>
              <a:rPr lang="en-US" dirty="0" smtClean="0"/>
              <a:t>Δ</a:t>
            </a:r>
            <a:r>
              <a:rPr lang="en-US" i="1" dirty="0" smtClean="0"/>
              <a:t>Χ</a:t>
            </a:r>
            <a:r>
              <a:rPr lang="en-US" baseline="30000" dirty="0" smtClean="0"/>
              <a:t>2</a:t>
            </a:r>
            <a:r>
              <a:rPr lang="en-US" dirty="0" smtClean="0"/>
              <a:t> = 17.18, </a:t>
            </a:r>
            <a:r>
              <a:rPr lang="en-US" i="1" dirty="0" smtClean="0"/>
              <a:t>p</a:t>
            </a:r>
            <a:r>
              <a:rPr lang="en-US" dirty="0" smtClean="0"/>
              <a:t> &lt;.001</a:t>
            </a:r>
          </a:p>
          <a:p>
            <a:endParaRPr lang="en-US" i="1" dirty="0"/>
          </a:p>
          <a:p>
            <a:r>
              <a:rPr lang="en-US" dirty="0" smtClean="0"/>
              <a:t>Academic Competence:</a:t>
            </a:r>
          </a:p>
          <a:p>
            <a:r>
              <a:rPr lang="en-US" dirty="0"/>
              <a:t>Δ</a:t>
            </a:r>
            <a:r>
              <a:rPr lang="en-US" i="1" dirty="0"/>
              <a:t>Χ</a:t>
            </a:r>
            <a:r>
              <a:rPr lang="en-US" baseline="30000" dirty="0"/>
              <a:t>2</a:t>
            </a:r>
            <a:r>
              <a:rPr lang="en-US" dirty="0"/>
              <a:t> = </a:t>
            </a:r>
            <a:r>
              <a:rPr lang="en-US" dirty="0" smtClean="0"/>
              <a:t>15.03, </a:t>
            </a:r>
            <a:r>
              <a:rPr lang="en-US" i="1" dirty="0"/>
              <a:t>p</a:t>
            </a:r>
            <a:r>
              <a:rPr lang="en-US" dirty="0"/>
              <a:t> &lt;.001</a:t>
            </a:r>
          </a:p>
          <a:p>
            <a:endParaRPr lang="en-US" dirty="0"/>
          </a:p>
        </p:txBody>
      </p:sp>
    </p:spTree>
    <p:extLst>
      <p:ext uri="{BB962C8B-B14F-4D97-AF65-F5344CB8AC3E}">
        <p14:creationId xmlns:p14="http://schemas.microsoft.com/office/powerpoint/2010/main" val="247914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Transactional</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urved Down Arrow 13"/>
          <p:cNvSpPr/>
          <p:nvPr/>
        </p:nvSpPr>
        <p:spPr>
          <a:xfrm>
            <a:off x="19812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32766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4343400" y="49530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2057400" y="4419600"/>
            <a:ext cx="304800" cy="369332"/>
          </a:xfrm>
          <a:prstGeom prst="rect">
            <a:avLst/>
          </a:prstGeom>
          <a:noFill/>
        </p:spPr>
        <p:txBody>
          <a:bodyPr wrap="square" rtlCol="0">
            <a:spAutoFit/>
          </a:bodyPr>
          <a:lstStyle/>
          <a:p>
            <a:r>
              <a:rPr lang="en-US" dirty="0" smtClean="0"/>
              <a:t>0</a:t>
            </a:r>
            <a:endParaRPr lang="en-US" dirty="0"/>
          </a:p>
        </p:txBody>
      </p:sp>
      <p:sp>
        <p:nvSpPr>
          <p:cNvPr id="30" name="TextBox 29"/>
          <p:cNvSpPr txBox="1"/>
          <p:nvPr/>
        </p:nvSpPr>
        <p:spPr>
          <a:xfrm>
            <a:off x="2743200" y="4419600"/>
            <a:ext cx="304800" cy="369332"/>
          </a:xfrm>
          <a:prstGeom prst="rect">
            <a:avLst/>
          </a:prstGeom>
          <a:noFill/>
        </p:spPr>
        <p:txBody>
          <a:bodyPr wrap="square" rtlCol="0">
            <a:spAutoFit/>
          </a:bodyPr>
          <a:lstStyle/>
          <a:p>
            <a:r>
              <a:rPr lang="en-US" dirty="0" smtClean="0"/>
              <a:t>0</a:t>
            </a:r>
            <a:endParaRPr lang="en-US" dirty="0"/>
          </a:p>
        </p:txBody>
      </p:sp>
      <p:sp>
        <p:nvSpPr>
          <p:cNvPr id="32" name="TextBox 31"/>
          <p:cNvSpPr txBox="1"/>
          <p:nvPr/>
        </p:nvSpPr>
        <p:spPr>
          <a:xfrm>
            <a:off x="3429000" y="4419600"/>
            <a:ext cx="304800" cy="369332"/>
          </a:xfrm>
          <a:prstGeom prst="rect">
            <a:avLst/>
          </a:prstGeom>
          <a:noFill/>
        </p:spPr>
        <p:txBody>
          <a:bodyPr wrap="square" rtlCol="0">
            <a:spAutoFit/>
          </a:bodyPr>
          <a:lstStyle/>
          <a:p>
            <a:r>
              <a:rPr lang="en-US" dirty="0" smtClean="0"/>
              <a:t>0</a:t>
            </a:r>
            <a:endParaRPr lang="en-US" dirty="0"/>
          </a:p>
        </p:txBody>
      </p:sp>
      <p:sp>
        <p:nvSpPr>
          <p:cNvPr id="34" name="TextBox 33"/>
          <p:cNvSpPr txBox="1"/>
          <p:nvPr/>
        </p:nvSpPr>
        <p:spPr>
          <a:xfrm>
            <a:off x="4038600" y="4419600"/>
            <a:ext cx="304800" cy="369332"/>
          </a:xfrm>
          <a:prstGeom prst="rect">
            <a:avLst/>
          </a:prstGeom>
          <a:noFill/>
        </p:spPr>
        <p:txBody>
          <a:bodyPr wrap="square" rtlCol="0">
            <a:spAutoFit/>
          </a:bodyPr>
          <a:lstStyle/>
          <a:p>
            <a:r>
              <a:rPr lang="en-US" dirty="0" smtClean="0"/>
              <a:t>0</a:t>
            </a:r>
            <a:endParaRPr lang="en-US" dirty="0"/>
          </a:p>
        </p:txBody>
      </p:sp>
      <p:sp>
        <p:nvSpPr>
          <p:cNvPr id="35" name="TextBox 34"/>
          <p:cNvSpPr txBox="1"/>
          <p:nvPr/>
        </p:nvSpPr>
        <p:spPr>
          <a:xfrm>
            <a:off x="4724400" y="4419600"/>
            <a:ext cx="304800" cy="369332"/>
          </a:xfrm>
          <a:prstGeom prst="rect">
            <a:avLst/>
          </a:prstGeom>
          <a:noFill/>
        </p:spPr>
        <p:txBody>
          <a:bodyPr wrap="square" rtlCol="0">
            <a:spAutoFit/>
          </a:bodyPr>
          <a:lstStyle/>
          <a:p>
            <a:r>
              <a:rPr lang="en-US" dirty="0" smtClean="0"/>
              <a:t>0</a:t>
            </a:r>
            <a:endParaRPr lang="en-US" dirty="0"/>
          </a:p>
        </p:txBody>
      </p:sp>
    </p:spTree>
    <p:extLst>
      <p:ext uri="{BB962C8B-B14F-4D97-AF65-F5344CB8AC3E}">
        <p14:creationId xmlns:p14="http://schemas.microsoft.com/office/powerpoint/2010/main" val="202914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Transactional</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urved Down Arrow 13"/>
          <p:cNvSpPr/>
          <p:nvPr/>
        </p:nvSpPr>
        <p:spPr>
          <a:xfrm>
            <a:off x="19812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32766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4343400" y="49530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5715000" y="2209800"/>
            <a:ext cx="2819400" cy="1754327"/>
          </a:xfrm>
          <a:prstGeom prst="rect">
            <a:avLst/>
          </a:prstGeom>
          <a:noFill/>
        </p:spPr>
        <p:txBody>
          <a:bodyPr wrap="square" rtlCol="0">
            <a:spAutoFit/>
          </a:bodyPr>
          <a:lstStyle/>
          <a:p>
            <a:r>
              <a:rPr lang="en-US" dirty="0" smtClean="0"/>
              <a:t>Social competence:</a:t>
            </a:r>
          </a:p>
          <a:p>
            <a:r>
              <a:rPr lang="en-US" dirty="0" smtClean="0"/>
              <a:t>Δ</a:t>
            </a:r>
            <a:r>
              <a:rPr lang="en-US" i="1" dirty="0" smtClean="0"/>
              <a:t>Χ</a:t>
            </a:r>
            <a:r>
              <a:rPr lang="en-US" baseline="30000" dirty="0" smtClean="0"/>
              <a:t>2</a:t>
            </a:r>
            <a:r>
              <a:rPr lang="en-US" dirty="0" smtClean="0"/>
              <a:t> = 11.54, </a:t>
            </a:r>
            <a:r>
              <a:rPr lang="en-US" i="1" dirty="0" smtClean="0"/>
              <a:t>p</a:t>
            </a:r>
            <a:r>
              <a:rPr lang="en-US" dirty="0" smtClean="0"/>
              <a:t> &lt;.001</a:t>
            </a:r>
          </a:p>
          <a:p>
            <a:endParaRPr lang="en-US" i="1" dirty="0"/>
          </a:p>
          <a:p>
            <a:r>
              <a:rPr lang="en-US" dirty="0" smtClean="0"/>
              <a:t>Academic Competence:</a:t>
            </a:r>
          </a:p>
          <a:p>
            <a:r>
              <a:rPr lang="en-US" dirty="0"/>
              <a:t>Δ</a:t>
            </a:r>
            <a:r>
              <a:rPr lang="en-US" i="1" dirty="0"/>
              <a:t>Χ</a:t>
            </a:r>
            <a:r>
              <a:rPr lang="en-US" baseline="30000" dirty="0"/>
              <a:t>2</a:t>
            </a:r>
            <a:r>
              <a:rPr lang="en-US" dirty="0"/>
              <a:t> = </a:t>
            </a:r>
            <a:r>
              <a:rPr lang="en-US" dirty="0" smtClean="0"/>
              <a:t>9.96, </a:t>
            </a:r>
            <a:r>
              <a:rPr lang="en-US" i="1" dirty="0"/>
              <a:t>p</a:t>
            </a:r>
            <a:r>
              <a:rPr lang="en-US" dirty="0"/>
              <a:t> </a:t>
            </a:r>
            <a:r>
              <a:rPr lang="en-US" dirty="0" smtClean="0"/>
              <a:t>=.002</a:t>
            </a:r>
            <a:endParaRPr lang="en-US" dirty="0"/>
          </a:p>
          <a:p>
            <a:endParaRPr lang="en-US" dirty="0"/>
          </a:p>
        </p:txBody>
      </p:sp>
    </p:spTree>
    <p:extLst>
      <p:ext uri="{BB962C8B-B14F-4D97-AF65-F5344CB8AC3E}">
        <p14:creationId xmlns:p14="http://schemas.microsoft.com/office/powerpoint/2010/main" val="55817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Covariates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76200" y="4114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Covariates</a:t>
            </a:r>
            <a:endParaRPr lang="en-US" sz="1600" dirty="0"/>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133600" y="3581400"/>
            <a:ext cx="304800" cy="369332"/>
          </a:xfrm>
          <a:prstGeom prst="rect">
            <a:avLst/>
          </a:prstGeom>
          <a:noFill/>
        </p:spPr>
        <p:txBody>
          <a:bodyPr wrap="square" rtlCol="0">
            <a:spAutoFit/>
          </a:bodyPr>
          <a:lstStyle/>
          <a:p>
            <a:r>
              <a:rPr lang="en-US" dirty="0" smtClean="0"/>
              <a:t>0</a:t>
            </a:r>
            <a:endParaRPr lang="en-US" dirty="0"/>
          </a:p>
        </p:txBody>
      </p:sp>
      <p:sp>
        <p:nvSpPr>
          <p:cNvPr id="45" name="TextBox 44"/>
          <p:cNvSpPr txBox="1"/>
          <p:nvPr/>
        </p:nvSpPr>
        <p:spPr>
          <a:xfrm>
            <a:off x="2819400" y="3581400"/>
            <a:ext cx="304800" cy="369332"/>
          </a:xfrm>
          <a:prstGeom prst="rect">
            <a:avLst/>
          </a:prstGeom>
          <a:noFill/>
        </p:spPr>
        <p:txBody>
          <a:bodyPr wrap="square" rtlCol="0">
            <a:spAutoFit/>
          </a:bodyPr>
          <a:lstStyle/>
          <a:p>
            <a:r>
              <a:rPr lang="en-US" dirty="0" smtClean="0"/>
              <a:t>0</a:t>
            </a:r>
            <a:endParaRPr lang="en-US" dirty="0"/>
          </a:p>
        </p:txBody>
      </p:sp>
      <p:sp>
        <p:nvSpPr>
          <p:cNvPr id="46" name="TextBox 45"/>
          <p:cNvSpPr txBox="1"/>
          <p:nvPr/>
        </p:nvSpPr>
        <p:spPr>
          <a:xfrm>
            <a:off x="3505200" y="3581400"/>
            <a:ext cx="304800" cy="369332"/>
          </a:xfrm>
          <a:prstGeom prst="rect">
            <a:avLst/>
          </a:prstGeom>
          <a:noFill/>
        </p:spPr>
        <p:txBody>
          <a:bodyPr wrap="square" rtlCol="0">
            <a:spAutoFit/>
          </a:bodyPr>
          <a:lstStyle/>
          <a:p>
            <a:r>
              <a:rPr lang="en-US" dirty="0" smtClean="0"/>
              <a:t>0</a:t>
            </a:r>
            <a:endParaRPr lang="en-US" dirty="0"/>
          </a:p>
        </p:txBody>
      </p:sp>
      <p:sp>
        <p:nvSpPr>
          <p:cNvPr id="47" name="TextBox 46"/>
          <p:cNvSpPr txBox="1"/>
          <p:nvPr/>
        </p:nvSpPr>
        <p:spPr>
          <a:xfrm>
            <a:off x="4114800" y="3581400"/>
            <a:ext cx="304800" cy="369332"/>
          </a:xfrm>
          <a:prstGeom prst="rect">
            <a:avLst/>
          </a:prstGeom>
          <a:noFill/>
        </p:spPr>
        <p:txBody>
          <a:bodyPr wrap="square" rtlCol="0">
            <a:spAutoFit/>
          </a:bodyPr>
          <a:lstStyle/>
          <a:p>
            <a:r>
              <a:rPr lang="en-US" dirty="0" smtClean="0"/>
              <a:t>0</a:t>
            </a:r>
            <a:endParaRPr lang="en-US" dirty="0"/>
          </a:p>
        </p:txBody>
      </p:sp>
      <p:sp>
        <p:nvSpPr>
          <p:cNvPr id="48" name="TextBox 47"/>
          <p:cNvSpPr txBox="1"/>
          <p:nvPr/>
        </p:nvSpPr>
        <p:spPr>
          <a:xfrm>
            <a:off x="4800600" y="3581400"/>
            <a:ext cx="304800" cy="369332"/>
          </a:xfrm>
          <a:prstGeom prst="rect">
            <a:avLst/>
          </a:prstGeom>
          <a:noFill/>
        </p:spPr>
        <p:txBody>
          <a:bodyPr wrap="square" rtlCol="0">
            <a:spAutoFit/>
          </a:bodyPr>
          <a:lstStyle/>
          <a:p>
            <a:r>
              <a:rPr lang="en-US" dirty="0" smtClean="0"/>
              <a:t>0</a:t>
            </a:r>
            <a:endParaRPr lang="en-US" dirty="0"/>
          </a:p>
        </p:txBody>
      </p:sp>
    </p:spTree>
    <p:extLst>
      <p:ext uri="{BB962C8B-B14F-4D97-AF65-F5344CB8AC3E}">
        <p14:creationId xmlns:p14="http://schemas.microsoft.com/office/powerpoint/2010/main" val="413751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competence with </a:t>
            </a:r>
            <a:r>
              <a:rPr lang="en-US" dirty="0" smtClean="0"/>
              <a:t>Covariates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76200" y="4114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Covariates</a:t>
            </a:r>
            <a:endParaRPr lang="en-US" sz="1600" dirty="0"/>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r>
              <a:rPr lang="en-US" dirty="0" smtClean="0"/>
              <a:t>Social competence:</a:t>
            </a:r>
          </a:p>
          <a:p>
            <a:r>
              <a:rPr lang="en-US" dirty="0" smtClean="0"/>
              <a:t>Δ</a:t>
            </a:r>
            <a:r>
              <a:rPr lang="en-US" i="1" dirty="0" smtClean="0"/>
              <a:t>Χ</a:t>
            </a:r>
            <a:r>
              <a:rPr lang="en-US" baseline="30000" dirty="0" smtClean="0"/>
              <a:t>2</a:t>
            </a:r>
            <a:r>
              <a:rPr lang="en-US" dirty="0" smtClean="0"/>
              <a:t> = 1.72, </a:t>
            </a:r>
            <a:r>
              <a:rPr lang="en-US" i="1" dirty="0" smtClean="0"/>
              <a:t>p</a:t>
            </a:r>
            <a:r>
              <a:rPr lang="en-US" dirty="0" smtClean="0"/>
              <a:t> = .19</a:t>
            </a:r>
          </a:p>
          <a:p>
            <a:endParaRPr lang="en-US" i="1" dirty="0"/>
          </a:p>
          <a:p>
            <a:endParaRPr lang="en-US" dirty="0"/>
          </a:p>
        </p:txBody>
      </p:sp>
      <p:cxnSp>
        <p:nvCxnSpPr>
          <p:cNvPr id="12" name="Straight Arrow Connector 11"/>
          <p:cNvCxnSpPr>
            <a:stCxn id="4" idx="4"/>
            <a:endCxn id="5" idx="0"/>
          </p:cNvCxnSpPr>
          <p:nvPr/>
        </p:nvCxnSpPr>
        <p:spPr>
          <a:xfrm>
            <a:off x="1524000" y="335280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019800" y="5106094"/>
            <a:ext cx="2743200" cy="1754327"/>
          </a:xfrm>
          <a:prstGeom prst="rect">
            <a:avLst/>
          </a:prstGeom>
          <a:noFill/>
        </p:spPr>
        <p:txBody>
          <a:bodyPr wrap="square" rtlCol="0">
            <a:spAutoFit/>
          </a:bodyPr>
          <a:lstStyle/>
          <a:p>
            <a:r>
              <a:rPr lang="en-US" dirty="0" smtClean="0"/>
              <a:t>Enduring effects of:</a:t>
            </a:r>
          </a:p>
          <a:p>
            <a:r>
              <a:rPr lang="en-US" dirty="0" smtClean="0"/>
              <a:t>Gender**</a:t>
            </a:r>
          </a:p>
          <a:p>
            <a:r>
              <a:rPr lang="en-US" dirty="0" smtClean="0"/>
              <a:t>Maternal Education**</a:t>
            </a:r>
          </a:p>
          <a:p>
            <a:r>
              <a:rPr lang="en-US" dirty="0" smtClean="0"/>
              <a:t>Socioeconomic Status</a:t>
            </a:r>
          </a:p>
          <a:p>
            <a:r>
              <a:rPr lang="en-US" dirty="0" smtClean="0"/>
              <a:t>Ethnicity</a:t>
            </a:r>
          </a:p>
          <a:p>
            <a:endParaRPr lang="en-US" dirty="0" smtClean="0"/>
          </a:p>
        </p:txBody>
      </p:sp>
    </p:spTree>
    <p:extLst>
      <p:ext uri="{BB962C8B-B14F-4D97-AF65-F5344CB8AC3E}">
        <p14:creationId xmlns:p14="http://schemas.microsoft.com/office/powerpoint/2010/main" val="1733404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dirty="0" smtClean="0"/>
              <a:t>Academic competence with covariates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Covariates</a:t>
            </a:r>
            <a:endParaRPr lang="en-US" sz="1600" dirty="0"/>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smtClean="0"/>
              <a:t>Academic Competence:</a:t>
            </a:r>
          </a:p>
          <a:p>
            <a:r>
              <a:rPr lang="en-US" dirty="0"/>
              <a:t>Δ</a:t>
            </a:r>
            <a:r>
              <a:rPr lang="en-US" i="1" dirty="0"/>
              <a:t>Χ</a:t>
            </a:r>
            <a:r>
              <a:rPr lang="en-US" baseline="30000" dirty="0"/>
              <a:t>2</a:t>
            </a:r>
            <a:r>
              <a:rPr lang="en-US" dirty="0"/>
              <a:t> = </a:t>
            </a:r>
            <a:r>
              <a:rPr lang="en-US" dirty="0" smtClean="0"/>
              <a:t>9.96, </a:t>
            </a:r>
            <a:r>
              <a:rPr lang="en-US" i="1" dirty="0"/>
              <a:t>p</a:t>
            </a:r>
            <a:r>
              <a:rPr lang="en-US" dirty="0"/>
              <a:t> </a:t>
            </a:r>
            <a:r>
              <a:rPr lang="en-US" dirty="0" smtClean="0"/>
              <a:t>=.002</a:t>
            </a:r>
            <a:endParaRPr lang="en-US" dirty="0"/>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smtClean="0"/>
              <a:t>Enduring effects of:</a:t>
            </a:r>
          </a:p>
          <a:p>
            <a:r>
              <a:rPr lang="en-US" dirty="0" smtClean="0"/>
              <a:t>Gender*</a:t>
            </a:r>
          </a:p>
          <a:p>
            <a:r>
              <a:rPr lang="en-US" dirty="0" smtClean="0"/>
              <a:t>Maternal Education*</a:t>
            </a:r>
          </a:p>
          <a:p>
            <a:r>
              <a:rPr lang="en-US" dirty="0" smtClean="0"/>
              <a:t>Socioeconomic Status*</a:t>
            </a:r>
          </a:p>
          <a:p>
            <a:r>
              <a:rPr lang="en-US" dirty="0" smtClean="0"/>
              <a:t>Ethnicity</a:t>
            </a:r>
          </a:p>
          <a:p>
            <a:endParaRPr lang="en-US" dirty="0" smtClean="0"/>
          </a:p>
        </p:txBody>
      </p:sp>
    </p:spTree>
    <p:extLst>
      <p:ext uri="{BB962C8B-B14F-4D97-AF65-F5344CB8AC3E}">
        <p14:creationId xmlns:p14="http://schemas.microsoft.com/office/powerpoint/2010/main" val="4056905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1187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FE32B87-A005-4A05-9F45-67DFB4EF948E}" type="slidenum">
              <a:rPr lang="en-US" altLang="en-US" sz="1400" smtClean="0"/>
              <a:pPr>
                <a:spcBef>
                  <a:spcPct val="0"/>
                </a:spcBef>
                <a:buClrTx/>
                <a:buSzTx/>
                <a:buFontTx/>
                <a:buNone/>
              </a:pPr>
              <a:t>7</a:t>
            </a:fld>
            <a:endParaRPr lang="en-US" altLang="en-US" sz="1400" smtClean="0"/>
          </a:p>
        </p:txBody>
      </p:sp>
      <p:sp>
        <p:nvSpPr>
          <p:cNvPr id="118788" name="Rectangle 2"/>
          <p:cNvSpPr>
            <a:spLocks noGrp="1" noChangeArrowheads="1"/>
          </p:cNvSpPr>
          <p:nvPr>
            <p:ph type="title"/>
          </p:nvPr>
        </p:nvSpPr>
        <p:spPr/>
        <p:txBody>
          <a:bodyPr/>
          <a:lstStyle/>
          <a:p>
            <a:r>
              <a:rPr lang="en-US" altLang="en-US" sz="3200" b="1" smtClean="0"/>
              <a:t>Attachment and Children's Peer Relations</a:t>
            </a:r>
          </a:p>
        </p:txBody>
      </p:sp>
      <p:sp>
        <p:nvSpPr>
          <p:cNvPr id="118789" name="Rectangle 3"/>
          <p:cNvSpPr>
            <a:spLocks noGrp="1" noChangeArrowheads="1"/>
          </p:cNvSpPr>
          <p:nvPr>
            <p:ph type="body" idx="1"/>
          </p:nvPr>
        </p:nvSpPr>
        <p:spPr/>
        <p:txBody>
          <a:bodyPr/>
          <a:lstStyle/>
          <a:p>
            <a:pPr>
              <a:lnSpc>
                <a:spcPct val="90000"/>
              </a:lnSpc>
            </a:pPr>
            <a:r>
              <a:rPr lang="en-US" altLang="en-US" sz="2800" smtClean="0"/>
              <a:t>“Small-to-moderate” association between attachment security to mother and quality of children’s peer relations </a:t>
            </a:r>
          </a:p>
          <a:p>
            <a:pPr lvl="1">
              <a:lnSpc>
                <a:spcPct val="90000"/>
              </a:lnSpc>
            </a:pPr>
            <a:r>
              <a:rPr lang="en-US" altLang="en-US" sz="2400" smtClean="0"/>
              <a:t>meta-analysis of 63 studies indicates </a:t>
            </a:r>
          </a:p>
          <a:p>
            <a:pPr>
              <a:lnSpc>
                <a:spcPct val="90000"/>
              </a:lnSpc>
            </a:pPr>
            <a:r>
              <a:rPr lang="en-US" altLang="en-US" sz="2800" smtClean="0"/>
              <a:t>Effects “higher for studies that focused on children's close friendships rather than on relations with other peers.” </a:t>
            </a:r>
          </a:p>
          <a:p>
            <a:pPr lvl="1">
              <a:lnSpc>
                <a:spcPct val="90000"/>
              </a:lnSpc>
            </a:pPr>
            <a:r>
              <a:rPr lang="en-US" altLang="en-US" sz="2400" smtClean="0"/>
              <a:t>Effects larger after early childhood</a:t>
            </a:r>
          </a:p>
          <a:p>
            <a:pPr lvl="2">
              <a:lnSpc>
                <a:spcPct val="90000"/>
              </a:lnSpc>
            </a:pPr>
            <a:r>
              <a:rPr lang="en-US" altLang="en-US" sz="2000" smtClean="0"/>
              <a:t>“Gender &amp; cultural differences … minimal”</a:t>
            </a:r>
          </a:p>
          <a:p>
            <a:pPr lvl="3">
              <a:lnSpc>
                <a:spcPct val="90000"/>
              </a:lnSpc>
            </a:pPr>
            <a:r>
              <a:rPr lang="en-US" altLang="en-US" sz="1200" smtClean="0"/>
              <a:t>A Quantitative Review (Schneider et al ’2001)</a:t>
            </a:r>
          </a:p>
        </p:txBody>
      </p:sp>
    </p:spTree>
    <p:extLst>
      <p:ext uri="{BB962C8B-B14F-4D97-AF65-F5344CB8AC3E}">
        <p14:creationId xmlns:p14="http://schemas.microsoft.com/office/powerpoint/2010/main" val="2237964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(not significant) with Transactional </a:t>
            </a:r>
            <a:r>
              <a:rPr lang="en-US" dirty="0" smtClean="0"/>
              <a:t>+ Covariates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Covariates</a:t>
            </a:r>
            <a:endParaRPr lang="en-US" sz="1600" dirty="0"/>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smtClean="0"/>
              <a:t>Social Competence:</a:t>
            </a:r>
          </a:p>
          <a:p>
            <a:r>
              <a:rPr lang="en-US" dirty="0"/>
              <a:t>Δ</a:t>
            </a:r>
            <a:r>
              <a:rPr lang="en-US" i="1" dirty="0"/>
              <a:t>Χ</a:t>
            </a:r>
            <a:r>
              <a:rPr lang="en-US" baseline="30000" dirty="0"/>
              <a:t>2</a:t>
            </a:r>
            <a:r>
              <a:rPr lang="en-US" dirty="0"/>
              <a:t> = </a:t>
            </a:r>
            <a:r>
              <a:rPr lang="en-US" dirty="0" smtClean="0"/>
              <a:t>0.82, </a:t>
            </a:r>
            <a:r>
              <a:rPr lang="en-US" i="1" dirty="0"/>
              <a:t>p</a:t>
            </a:r>
            <a:r>
              <a:rPr lang="en-US" dirty="0"/>
              <a:t> </a:t>
            </a:r>
            <a:r>
              <a:rPr lang="en-US" dirty="0" smtClean="0"/>
              <a:t>=.37</a:t>
            </a:r>
            <a:endParaRPr lang="en-US" dirty="0"/>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smtClean="0"/>
              <a:t>Enduring effects of:</a:t>
            </a:r>
          </a:p>
          <a:p>
            <a:r>
              <a:rPr lang="en-US" dirty="0" smtClean="0"/>
              <a:t>Gender**</a:t>
            </a:r>
          </a:p>
          <a:p>
            <a:r>
              <a:rPr lang="en-US" dirty="0" smtClean="0"/>
              <a:t>Maternal Education**</a:t>
            </a:r>
          </a:p>
          <a:p>
            <a:r>
              <a:rPr lang="en-US" dirty="0" smtClean="0"/>
              <a:t>Socioeconomic Status</a:t>
            </a:r>
          </a:p>
          <a:p>
            <a:r>
              <a:rPr lang="en-US" dirty="0" smtClean="0"/>
              <a:t>Ethnicity</a:t>
            </a:r>
          </a:p>
          <a:p>
            <a:endParaRPr lang="en-US" dirty="0" smtClean="0"/>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p:cNvCxnSpPr>
            <a:stCxn id="4" idx="4"/>
            <a:endCxn id="5" idx="0"/>
          </p:cNvCxnSpPr>
          <p:nvPr/>
        </p:nvCxnSpPr>
        <p:spPr>
          <a:xfrm>
            <a:off x="1524000" y="335280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69582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(significant) with </a:t>
            </a:r>
            <a:r>
              <a:rPr lang="en-US" dirty="0"/>
              <a:t>Transactional + Covariates</a:t>
            </a:r>
            <a:endParaRPr lang="en-US" dirty="0"/>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Maternal Sensitivity</a:t>
            </a:r>
            <a:endParaRPr lang="en-US" sz="1600" dirty="0"/>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1</a:t>
            </a:r>
            <a:endParaRPr lang="en-US" sz="1200" dirty="0"/>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2</a:t>
            </a:r>
            <a:endParaRPr lang="en-US" sz="1200" dirty="0"/>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3</a:t>
            </a:r>
            <a:endParaRPr lang="en-US" sz="1200" dirty="0"/>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4</a:t>
            </a:r>
            <a:endParaRPr lang="en-US" sz="1200" dirty="0"/>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5</a:t>
            </a:r>
            <a:endParaRPr lang="en-US" sz="1200" dirty="0"/>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Time 6</a:t>
            </a:r>
            <a:endParaRPr lang="en-US" sz="1200" dirty="0"/>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smtClean="0"/>
              <a:t>Social and Academic Competence at Different Times</a:t>
            </a:r>
            <a:endParaRPr lang="en-US" dirty="0"/>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Covariates</a:t>
            </a:r>
            <a:endParaRPr lang="en-US" sz="1600" dirty="0"/>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smtClean="0"/>
              <a:t>Academic Competence:</a:t>
            </a:r>
          </a:p>
          <a:p>
            <a:r>
              <a:rPr lang="en-US" dirty="0"/>
              <a:t>Δ</a:t>
            </a:r>
            <a:r>
              <a:rPr lang="en-US" i="1" dirty="0"/>
              <a:t>Χ</a:t>
            </a:r>
            <a:r>
              <a:rPr lang="en-US" baseline="30000" dirty="0"/>
              <a:t>2</a:t>
            </a:r>
            <a:r>
              <a:rPr lang="en-US" dirty="0"/>
              <a:t> = </a:t>
            </a:r>
            <a:r>
              <a:rPr lang="en-US" dirty="0" smtClean="0"/>
              <a:t>3.96, </a:t>
            </a:r>
            <a:r>
              <a:rPr lang="en-US" i="1" dirty="0"/>
              <a:t>p</a:t>
            </a:r>
            <a:r>
              <a:rPr lang="en-US" dirty="0"/>
              <a:t> </a:t>
            </a:r>
            <a:r>
              <a:rPr lang="en-US" dirty="0" smtClean="0"/>
              <a:t>&lt;.05</a:t>
            </a:r>
            <a:endParaRPr lang="en-US" dirty="0"/>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smtClean="0"/>
              <a:t>Enduring effects of:</a:t>
            </a:r>
          </a:p>
          <a:p>
            <a:r>
              <a:rPr lang="en-US" dirty="0" smtClean="0"/>
              <a:t>Gender*</a:t>
            </a:r>
          </a:p>
          <a:p>
            <a:r>
              <a:rPr lang="en-US" dirty="0" smtClean="0"/>
              <a:t>Maternal Education*</a:t>
            </a:r>
          </a:p>
          <a:p>
            <a:r>
              <a:rPr lang="en-US" dirty="0" smtClean="0"/>
              <a:t>Socioeconomic Status</a:t>
            </a:r>
          </a:p>
          <a:p>
            <a:r>
              <a:rPr lang="en-US" dirty="0" smtClean="0"/>
              <a:t>Ethnicity</a:t>
            </a:r>
          </a:p>
          <a:p>
            <a:endParaRPr lang="en-US" dirty="0" smtClean="0"/>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1814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The association between early maternal sensitivity and children’s social and academic competence is stable across time </a:t>
            </a:r>
          </a:p>
          <a:p>
            <a:pPr lvl="1"/>
            <a:r>
              <a:rPr lang="en-US" dirty="0" smtClean="0"/>
              <a:t>But this is not fully explained by stability (transactional model)</a:t>
            </a:r>
          </a:p>
          <a:p>
            <a:pPr lvl="1"/>
            <a:r>
              <a:rPr lang="en-US" dirty="0" smtClean="0"/>
              <a:t>Bi-directional relationship between functioning and environment</a:t>
            </a:r>
            <a:endParaRPr lang="en-US" dirty="0"/>
          </a:p>
        </p:txBody>
      </p:sp>
    </p:spTree>
    <p:extLst>
      <p:ext uri="{BB962C8B-B14F-4D97-AF65-F5344CB8AC3E}">
        <p14:creationId xmlns:p14="http://schemas.microsoft.com/office/powerpoint/2010/main" val="22681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Why the continued association with academic competence but not social competence (with the inclusion of covariates)?</a:t>
            </a:r>
          </a:p>
          <a:p>
            <a:pPr lvl="3"/>
            <a:r>
              <a:rPr lang="en-US" dirty="0" smtClean="0"/>
              <a:t>Gender</a:t>
            </a:r>
            <a:r>
              <a:rPr lang="en-US" dirty="0" smtClean="0"/>
              <a:t>, maternal education, and socioeconomic status showed enduring associations with children’s competence</a:t>
            </a:r>
          </a:p>
          <a:p>
            <a:pPr lvl="3"/>
            <a:r>
              <a:rPr lang="en-US" dirty="0" smtClean="0"/>
              <a:t>Early maternal sensitivity continue to predict </a:t>
            </a:r>
            <a:r>
              <a:rPr lang="en-US" i="1" dirty="0" smtClean="0"/>
              <a:t>academic</a:t>
            </a:r>
            <a:r>
              <a:rPr lang="en-US" dirty="0" smtClean="0"/>
              <a:t> competence above these </a:t>
            </a:r>
            <a:r>
              <a:rPr lang="en-US" dirty="0" smtClean="0"/>
              <a:t>covariates</a:t>
            </a:r>
          </a:p>
          <a:p>
            <a:endParaRPr lang="en-US" dirty="0"/>
          </a:p>
        </p:txBody>
      </p:sp>
    </p:spTree>
    <p:extLst>
      <p:ext uri="{BB962C8B-B14F-4D97-AF65-F5344CB8AC3E}">
        <p14:creationId xmlns:p14="http://schemas.microsoft.com/office/powerpoint/2010/main" val="2715843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pPr eaLnBrk="1" hangingPunct="1"/>
            <a:r>
              <a:rPr lang="en-US" altLang="en-US" smtClean="0"/>
              <a:t>FRALEY. Attachment </a:t>
            </a:r>
            <a:r>
              <a:rPr lang="en-US" altLang="en-US" dirty="0" smtClean="0"/>
              <a:t>implications for adult functioning</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endParaRPr lang="en-US" dirty="0" smtClean="0"/>
          </a:p>
          <a:p>
            <a:pPr eaLnBrk="1" fontAlgn="auto" hangingPunct="1">
              <a:spcAft>
                <a:spcPts val="0"/>
              </a:spcAft>
              <a:defRPr/>
            </a:pPr>
            <a:r>
              <a:rPr lang="en-US" dirty="0" smtClean="0"/>
              <a:t>But relies on adult self-reported attachment</a:t>
            </a:r>
          </a:p>
          <a:p>
            <a:pPr lvl="1" eaLnBrk="1" fontAlgn="auto" hangingPunct="1">
              <a:spcAft>
                <a:spcPts val="0"/>
              </a:spcAft>
              <a:defRPr/>
            </a:pPr>
            <a:r>
              <a:rPr lang="en-US" dirty="0" smtClean="0"/>
              <a:t>Untested core assumption of adult attachment</a:t>
            </a:r>
          </a:p>
          <a:p>
            <a:pPr eaLnBrk="1" fontAlgn="auto" hangingPunct="1">
              <a:spcAft>
                <a:spcPts val="0"/>
              </a:spcAft>
              <a:defRPr/>
            </a:pPr>
            <a:r>
              <a:rPr lang="en-US" dirty="0" smtClean="0"/>
              <a:t>Follow up of NICHHD-Early Child Care and Youth Development @ age 18</a:t>
            </a:r>
          </a:p>
          <a:p>
            <a:pPr lvl="1" eaLnBrk="1" fontAlgn="auto" hangingPunct="1">
              <a:spcAft>
                <a:spcPts val="0"/>
              </a:spcAft>
              <a:defRPr/>
            </a:pPr>
            <a:r>
              <a:rPr lang="en-US" dirty="0" smtClean="0"/>
              <a:t>Maternal sensitivity</a:t>
            </a:r>
          </a:p>
          <a:p>
            <a:pPr lvl="1" eaLnBrk="1" fontAlgn="auto" hangingPunct="1">
              <a:spcAft>
                <a:spcPts val="0"/>
              </a:spcAft>
              <a:defRPr/>
            </a:pPr>
            <a:r>
              <a:rPr lang="en-US" dirty="0" smtClean="0"/>
              <a:t>Social competence</a:t>
            </a:r>
          </a:p>
          <a:p>
            <a:pPr lvl="1" eaLnBrk="1" fontAlgn="auto" hangingPunct="1">
              <a:spcAft>
                <a:spcPts val="0"/>
              </a:spcAft>
              <a:defRPr/>
            </a:pPr>
            <a:r>
              <a:rPr lang="en-US" dirty="0" smtClean="0"/>
              <a:t>Quality of peer relationships </a:t>
            </a:r>
          </a:p>
          <a:p>
            <a:pPr lvl="1" eaLnBrk="1" fontAlgn="auto" hangingPunct="1">
              <a:spcAft>
                <a:spcPts val="0"/>
              </a:spcAft>
              <a:defRPr/>
            </a:pPr>
            <a:r>
              <a:rPr lang="en-US" altLang="en-US" dirty="0" smtClean="0"/>
              <a:t>Fraley</a:t>
            </a:r>
            <a:r>
              <a:rPr lang="en-US" altLang="en-US" dirty="0"/>
              <a:t>, et al., </a:t>
            </a:r>
            <a:r>
              <a:rPr lang="en-US" altLang="en-US" dirty="0" smtClean="0"/>
              <a:t>2013</a:t>
            </a:r>
            <a:endParaRPr lang="en-US" dirty="0" smtClean="0"/>
          </a:p>
          <a:p>
            <a:pPr eaLnBrk="1" fontAlgn="auto" hangingPunct="1">
              <a:spcAft>
                <a:spcPts val="0"/>
              </a:spcAft>
              <a:defRPr/>
            </a:pPr>
            <a:endParaRPr lang="en-US" dirty="0"/>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solidFill>
                  <a:srgbClr val="898989"/>
                </a:solidFill>
                <a:latin typeface="Times New Roman" pitchFamily="18" charset="0"/>
              </a:rPr>
              <a:t>Carter</a:t>
            </a:r>
          </a:p>
        </p:txBody>
      </p:sp>
    </p:spTree>
    <p:extLst>
      <p:ext uri="{BB962C8B-B14F-4D97-AF65-F5344CB8AC3E}">
        <p14:creationId xmlns:p14="http://schemas.microsoft.com/office/powerpoint/2010/main" val="1231690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marL="342900" indent="-342900" eaLnBrk="1" hangingPunct="1">
              <a:spcBef>
                <a:spcPct val="20000"/>
              </a:spcBef>
              <a:defRPr/>
            </a:pPr>
            <a:r>
              <a:rPr lang="en-US" dirty="0" smtClean="0"/>
              <a:t>Two-dimensional model</a:t>
            </a:r>
            <a:br>
              <a:rPr lang="en-US" dirty="0" smtClean="0"/>
            </a:br>
            <a:r>
              <a:rPr lang="en-US" sz="2000" dirty="0">
                <a:solidFill>
                  <a:prstClr val="black"/>
                </a:solidFill>
                <a:ea typeface="+mn-ea"/>
                <a:cs typeface="+mn-cs"/>
              </a:rPr>
              <a:t>(Bartholomew and Horowitz, 1991</a:t>
            </a:r>
            <a:r>
              <a:rPr lang="en-US" sz="2000" dirty="0" smtClean="0">
                <a:solidFill>
                  <a:prstClr val="black"/>
                </a:solidFill>
                <a:ea typeface="+mn-ea"/>
                <a:cs typeface="+mn-cs"/>
              </a:rPr>
              <a:t>)</a:t>
            </a:r>
            <a:endParaRPr lang="en-US" dirty="0" smtClean="0"/>
          </a:p>
        </p:txBody>
      </p:sp>
      <p:sp>
        <p:nvSpPr>
          <p:cNvPr id="81923" name="Content Placeholder 2"/>
          <p:cNvSpPr>
            <a:spLocks noGrp="1"/>
          </p:cNvSpPr>
          <p:nvPr>
            <p:ph idx="1"/>
          </p:nvPr>
        </p:nvSpPr>
        <p:spPr/>
        <p:txBody>
          <a:bodyPr>
            <a:normAutofit lnSpcReduction="10000"/>
          </a:bodyPr>
          <a:lstStyle/>
          <a:p>
            <a:pPr lvl="1" eaLnBrk="1" hangingPunct="1"/>
            <a:r>
              <a:rPr lang="en-US" altLang="en-US" smtClean="0"/>
              <a:t>Attachment-related avoidance</a:t>
            </a:r>
          </a:p>
          <a:p>
            <a:pPr lvl="2" eaLnBrk="1" hangingPunct="1"/>
            <a:r>
              <a:rPr lang="en-US" altLang="en-US" smtClean="0"/>
              <a:t>“avoid emotional closeness &amp;intimacy, do not feel comfortable opening up to /depending on partner, are reluctant to ask partner for comfort, advice, or help.” </a:t>
            </a:r>
            <a:r>
              <a:rPr lang="en-US" altLang="en-US" sz="1400" smtClean="0"/>
              <a:t>Picardi, 2010</a:t>
            </a:r>
          </a:p>
          <a:p>
            <a:pPr lvl="1" eaLnBrk="1" hangingPunct="1"/>
            <a:r>
              <a:rPr lang="en-US" altLang="en-US" smtClean="0"/>
              <a:t>Attachment-related anxiety</a:t>
            </a:r>
          </a:p>
          <a:p>
            <a:pPr lvl="2" eaLnBrk="1" hangingPunct="1"/>
            <a:r>
              <a:rPr lang="en-US" altLang="en-US" smtClean="0"/>
              <a:t>preoccupied with romantic relationships, worry about abandonment, desire to be very close to partner, ask the partner for more feeling/commitment.” </a:t>
            </a:r>
            <a:r>
              <a:rPr lang="en-US" altLang="en-US" sz="2000" smtClean="0"/>
              <a:t>Picardi, 2010</a:t>
            </a:r>
          </a:p>
          <a:p>
            <a:pPr eaLnBrk="1" hangingPunct="1"/>
            <a:r>
              <a:rPr lang="en-US" altLang="en-US" smtClean="0"/>
              <a:t>Global vs. Domain specific</a:t>
            </a:r>
          </a:p>
          <a:p>
            <a:pPr lvl="1" eaLnBrk="1" hangingPunct="1"/>
            <a:r>
              <a:rPr lang="en-US" altLang="en-US" smtClean="0"/>
              <a:t>Romantic relationships </a:t>
            </a:r>
          </a:p>
          <a:p>
            <a:pPr lvl="1" eaLnBrk="1" hangingPunct="1"/>
            <a:endParaRPr lang="en-US" altLang="en-US" smtClean="0"/>
          </a:p>
        </p:txBody>
      </p:sp>
      <p:sp>
        <p:nvSpPr>
          <p:cNvPr id="819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solidFill>
                  <a:srgbClr val="898989"/>
                </a:solidFill>
                <a:latin typeface="Times New Roman" pitchFamily="18" charset="0"/>
              </a:rPr>
              <a:t>Carter</a:t>
            </a:r>
          </a:p>
        </p:txBody>
      </p:sp>
    </p:spTree>
    <p:extLst>
      <p:ext uri="{BB962C8B-B14F-4D97-AF65-F5344CB8AC3E}">
        <p14:creationId xmlns:p14="http://schemas.microsoft.com/office/powerpoint/2010/main" val="395103988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Experiences in Close Relationship Scale</a:t>
            </a:r>
          </a:p>
        </p:txBody>
      </p:sp>
      <p:sp>
        <p:nvSpPr>
          <p:cNvPr id="82947" name="Content Placeholder 2"/>
          <p:cNvSpPr>
            <a:spLocks noGrp="1"/>
          </p:cNvSpPr>
          <p:nvPr>
            <p:ph idx="1"/>
          </p:nvPr>
        </p:nvSpPr>
        <p:spPr/>
        <p:txBody>
          <a:bodyPr/>
          <a:lstStyle/>
          <a:p>
            <a:pPr lvl="1" eaLnBrk="1" hangingPunct="1"/>
            <a:r>
              <a:rPr lang="en-US" altLang="en-US" sz="2400" smtClean="0"/>
              <a:t>The ECR (</a:t>
            </a:r>
            <a:r>
              <a:rPr lang="en-US" altLang="en-US" sz="2400" u="sng" smtClean="0">
                <a:hlinkClick r:id="rId4" tooltip="Link to bibliographic citation"/>
              </a:rPr>
              <a:t>Brennan </a:t>
            </a:r>
            <a:r>
              <a:rPr lang="en-US" altLang="en-US" sz="2400" i="1" u="sng" smtClean="0">
                <a:hlinkClick r:id="rId4" tooltip="Link to bibliographic citation"/>
              </a:rPr>
              <a:t>et al.</a:t>
            </a:r>
            <a:r>
              <a:rPr lang="en-US" altLang="en-US" sz="2400" u="sng" smtClean="0">
                <a:hlinkClick r:id="rId4" tooltip="Link to bibliographic citation"/>
              </a:rPr>
              <a:t>, 1998</a:t>
            </a:r>
            <a:r>
              <a:rPr lang="en-US" altLang="en-US" sz="2400" smtClean="0"/>
              <a:t>) 36 5-point items</a:t>
            </a:r>
          </a:p>
          <a:p>
            <a:pPr lvl="1" eaLnBrk="1" hangingPunct="1"/>
            <a:r>
              <a:rPr lang="en-US" altLang="en-US" sz="2400" smtClean="0"/>
              <a:t>“High Avoidance …tend to avoid emotional closeness and intimacy, do not feel comfortable opening up to or depending on their partner, and are reluctant to ask their partner for comfort, advice, or help. </a:t>
            </a:r>
          </a:p>
          <a:p>
            <a:pPr lvl="1" eaLnBrk="1" hangingPunct="1"/>
            <a:r>
              <a:rPr lang="en-US" altLang="en-US" sz="2400" smtClean="0"/>
              <a:t>High Anxiety.. tend to be preoccupied with their romantic relationships, worry about being abandoned, desire to be very close to their partner, and ask the partner for more feeling and commitment. “ </a:t>
            </a:r>
          </a:p>
          <a:p>
            <a:pPr lvl="2" eaLnBrk="1" hangingPunct="1"/>
            <a:r>
              <a:rPr lang="en-US" altLang="en-US" sz="2000" smtClean="0"/>
              <a:t>Picardi, et al. 2010</a:t>
            </a:r>
          </a:p>
          <a:p>
            <a:pPr lvl="1" eaLnBrk="1" hangingPunct="1"/>
            <a:endParaRPr lang="en-US" altLang="en-US" sz="2400" smtClean="0"/>
          </a:p>
        </p:txBody>
      </p:sp>
      <p:sp>
        <p:nvSpPr>
          <p:cNvPr id="4" name="Footer Placeholder 3"/>
          <p:cNvSpPr>
            <a:spLocks noGrp="1"/>
          </p:cNvSpPr>
          <p:nvPr>
            <p:ph type="ftr" sz="quarter" idx="11"/>
          </p:nvPr>
        </p:nvSpPr>
        <p:spPr/>
        <p:txBody>
          <a:bodyPr/>
          <a:lstStyle/>
          <a:p>
            <a:pPr>
              <a:defRPr/>
            </a:pPr>
            <a:r>
              <a:rPr lang="en-US">
                <a:solidFill>
                  <a:schemeClr val="tx1">
                    <a:tint val="75000"/>
                  </a:schemeClr>
                </a:solidFill>
              </a:rPr>
              <a:t>Carter</a:t>
            </a:r>
          </a:p>
        </p:txBody>
      </p:sp>
      <p:pic>
        <p:nvPicPr>
          <p:cNvPr id="829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1981200"/>
            <a:ext cx="71866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07472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3970" name="Title 3"/>
          <p:cNvSpPr>
            <a:spLocks noGrp="1"/>
          </p:cNvSpPr>
          <p:nvPr>
            <p:ph type="title"/>
          </p:nvPr>
        </p:nvSpPr>
        <p:spPr/>
        <p:txBody>
          <a:bodyPr>
            <a:normAutofit fontScale="90000"/>
          </a:bodyPr>
          <a:lstStyle/>
          <a:p>
            <a:pPr eaLnBrk="1" hangingPunct="1"/>
            <a:r>
              <a:rPr lang="en-US" altLang="en-US" smtClean="0"/>
              <a:t>Early care impacts later attachment</a:t>
            </a:r>
          </a:p>
        </p:txBody>
      </p:sp>
      <p:sp>
        <p:nvSpPr>
          <p:cNvPr id="839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solidFill>
                  <a:srgbClr val="898989"/>
                </a:solidFill>
                <a:latin typeface="Times New Roman" pitchFamily="18" charset="0"/>
              </a:rPr>
              <a:t>Carter</a:t>
            </a:r>
          </a:p>
        </p:txBody>
      </p:sp>
      <p:pic>
        <p:nvPicPr>
          <p:cNvPr id="83971" name="Picture 4"/>
          <p:cNvPicPr>
            <a:picLocks noChangeAspect="1" noChangeArrowheads="1"/>
          </p:cNvPicPr>
          <p:nvPr/>
        </p:nvPicPr>
        <p:blipFill>
          <a:blip r:embed="rId4">
            <a:extLst>
              <a:ext uri="{28A0092B-C50C-407E-A947-70E740481C1C}">
                <a14:useLocalDpi xmlns:a14="http://schemas.microsoft.com/office/drawing/2010/main" val="0"/>
              </a:ext>
            </a:extLst>
          </a:blip>
          <a:srcRect l="28285" t="24532" r="25983" b="6119"/>
          <a:stretch>
            <a:fillRect/>
          </a:stretch>
        </p:blipFill>
        <p:spPr bwMode="auto">
          <a:xfrm>
            <a:off x="3048000" y="1524000"/>
            <a:ext cx="5956300" cy="50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3972" name="Group 1"/>
          <p:cNvGrpSpPr>
            <a:grpSpLocks/>
          </p:cNvGrpSpPr>
          <p:nvPr/>
        </p:nvGrpSpPr>
        <p:grpSpPr bwMode="auto">
          <a:xfrm>
            <a:off x="76200" y="2208213"/>
            <a:ext cx="2895600" cy="4192587"/>
            <a:chOff x="-34834" y="1625600"/>
            <a:chExt cx="4302034" cy="5562191"/>
          </a:xfrm>
        </p:grpSpPr>
        <p:pic>
          <p:nvPicPr>
            <p:cNvPr id="83975" name="Picture 2"/>
            <p:cNvPicPr>
              <a:picLocks noChangeAspect="1" noChangeArrowheads="1"/>
            </p:cNvPicPr>
            <p:nvPr/>
          </p:nvPicPr>
          <p:blipFill>
            <a:blip r:embed="rId5">
              <a:extLst>
                <a:ext uri="{28A0092B-C50C-407E-A947-70E740481C1C}">
                  <a14:useLocalDpi xmlns:a14="http://schemas.microsoft.com/office/drawing/2010/main" val="0"/>
                </a:ext>
              </a:extLst>
            </a:blip>
            <a:srcRect l="4082" b="2647"/>
            <a:stretch>
              <a:fillRect/>
            </a:stretch>
          </p:blipFill>
          <p:spPr bwMode="auto">
            <a:xfrm>
              <a:off x="304800" y="1625600"/>
              <a:ext cx="3581400"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stCxn id="83977" idx="3"/>
            </p:cNvCxnSpPr>
            <p:nvPr/>
          </p:nvCxnSpPr>
          <p:spPr>
            <a:xfrm>
              <a:off x="1219926" y="4056031"/>
              <a:ext cx="228782" cy="9477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7" name="TextBox 16"/>
            <p:cNvSpPr txBox="1">
              <a:spLocks noChangeArrowheads="1"/>
            </p:cNvSpPr>
            <p:nvPr/>
          </p:nvSpPr>
          <p:spPr bwMode="auto">
            <a:xfrm>
              <a:off x="-34834" y="3657600"/>
              <a:ext cx="1254033" cy="796296"/>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early sensitivity received</a:t>
              </a:r>
            </a:p>
          </p:txBody>
        </p:sp>
        <p:cxnSp>
          <p:nvCxnSpPr>
            <p:cNvPr id="21" name="Straight Arrow Connector 20"/>
            <p:cNvCxnSpPr>
              <a:stCxn id="83979" idx="1"/>
            </p:cNvCxnSpPr>
            <p:nvPr/>
          </p:nvCxnSpPr>
          <p:spPr>
            <a:xfrm flipH="1" flipV="1">
              <a:off x="2972345" y="4190821"/>
              <a:ext cx="379729" cy="1684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9" name="TextBox 21"/>
            <p:cNvSpPr txBox="1">
              <a:spLocks noChangeArrowheads="1"/>
            </p:cNvSpPr>
            <p:nvPr/>
          </p:nvSpPr>
          <p:spPr bwMode="auto">
            <a:xfrm>
              <a:off x="3352799" y="3697288"/>
              <a:ext cx="914401" cy="1020892"/>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change in qual. of care</a:t>
              </a:r>
            </a:p>
          </p:txBody>
        </p:sp>
        <p:cxnSp>
          <p:nvCxnSpPr>
            <p:cNvPr id="26" name="Straight Connector 25"/>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2" name="TextBox 45"/>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Sensitivity</a:t>
              </a:r>
            </a:p>
          </p:txBody>
        </p:sp>
        <p:cxnSp>
          <p:nvCxnSpPr>
            <p:cNvPr id="50" name="Straight Connector 49"/>
            <p:cNvCxnSpPr/>
            <p:nvPr/>
          </p:nvCxnSpPr>
          <p:spPr>
            <a:xfrm>
              <a:off x="2748280" y="2419596"/>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4" name="TextBox 53"/>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Depression</a:t>
              </a:r>
            </a:p>
          </p:txBody>
        </p:sp>
        <p:cxnSp>
          <p:nvCxnSpPr>
            <p:cNvPr id="55" name="Straight Connector 54"/>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99657" y="240064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43563" y="240064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0" name="TextBox 71"/>
            <p:cNvSpPr txBox="1">
              <a:spLocks noChangeArrowheads="1"/>
            </p:cNvSpPr>
            <p:nvPr/>
          </p:nvSpPr>
          <p:spPr bwMode="auto">
            <a:xfrm>
              <a:off x="1295400" y="6400800"/>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Father Absence</a:t>
              </a:r>
            </a:p>
          </p:txBody>
        </p:sp>
        <p:cxnSp>
          <p:nvCxnSpPr>
            <p:cNvPr id="73" name="Straight Connector 72"/>
            <p:cNvCxnSpPr/>
            <p:nvPr/>
          </p:nvCxnSpPr>
          <p:spPr>
            <a:xfrm>
              <a:off x="686889" y="243855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99657" y="243855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3" name="TextBox 74"/>
            <p:cNvSpPr txBox="1">
              <a:spLocks noChangeArrowheads="1"/>
            </p:cNvSpPr>
            <p:nvPr/>
          </p:nvSpPr>
          <p:spPr bwMode="auto">
            <a:xfrm>
              <a:off x="1219201" y="6400800"/>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(M)</a:t>
              </a:r>
            </a:p>
          </p:txBody>
        </p:sp>
        <p:cxnSp>
          <p:nvCxnSpPr>
            <p:cNvPr id="77" name="Straight Connector 76"/>
            <p:cNvCxnSpPr/>
            <p:nvPr/>
          </p:nvCxnSpPr>
          <p:spPr>
            <a:xfrm>
              <a:off x="686889" y="243855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99657" y="243855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743563" y="243855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6889" y="247646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99657" y="247646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99657" y="2438552"/>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0" name="TextBox 84"/>
            <p:cNvSpPr txBox="1">
              <a:spLocks noChangeArrowheads="1"/>
            </p:cNvSpPr>
            <p:nvPr/>
          </p:nvSpPr>
          <p:spPr bwMode="auto">
            <a:xfrm>
              <a:off x="1219201"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(T)</a:t>
              </a:r>
            </a:p>
          </p:txBody>
        </p:sp>
        <p:cxnSp>
          <p:nvCxnSpPr>
            <p:cNvPr id="86" name="Straight Connector 85"/>
            <p:cNvCxnSpPr/>
            <p:nvPr/>
          </p:nvCxnSpPr>
          <p:spPr>
            <a:xfrm>
              <a:off x="2748280" y="2362733"/>
              <a:ext cx="0"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6889" y="2381687"/>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99657" y="2381687"/>
              <a:ext cx="1143906"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743563" y="2381687"/>
              <a:ext cx="837294"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6889" y="2419596"/>
              <a:ext cx="912768"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599657" y="2419596"/>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599657" y="2381687"/>
              <a:ext cx="1143906" cy="17122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8" name="TextBox 92"/>
            <p:cNvSpPr txBox="1">
              <a:spLocks noChangeArrowheads="1"/>
            </p:cNvSpPr>
            <p:nvPr/>
          </p:nvSpPr>
          <p:spPr bwMode="auto">
            <a:xfrm>
              <a:off x="1143000"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Friendship Quality</a:t>
              </a:r>
            </a:p>
          </p:txBody>
        </p:sp>
        <p:cxnSp>
          <p:nvCxnSpPr>
            <p:cNvPr id="94" name="Straight Connector 93"/>
            <p:cNvCxnSpPr/>
            <p:nvPr/>
          </p:nvCxnSpPr>
          <p:spPr>
            <a:xfrm>
              <a:off x="2748280" y="2343777"/>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6889" y="2362733"/>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99657" y="2362733"/>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599657" y="2362733"/>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3974" name="Rectangle 2"/>
          <p:cNvSpPr>
            <a:spLocks noChangeArrowheads="1"/>
          </p:cNvSpPr>
          <p:nvPr/>
        </p:nvSpPr>
        <p:spPr bwMode="auto">
          <a:xfrm>
            <a:off x="76200" y="1524000"/>
            <a:ext cx="254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lvl="1" eaLnBrk="1" hangingPunct="1"/>
            <a:r>
              <a:rPr lang="en-US" altLang="en-US" sz="2000"/>
              <a:t>Fraley, et al., 2013</a:t>
            </a:r>
          </a:p>
        </p:txBody>
      </p:sp>
    </p:spTree>
    <p:extLst>
      <p:ext uri="{BB962C8B-B14F-4D97-AF65-F5344CB8AC3E}">
        <p14:creationId xmlns:p14="http://schemas.microsoft.com/office/powerpoint/2010/main" val="2669562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Regression Findings</a:t>
            </a:r>
          </a:p>
        </p:txBody>
      </p:sp>
      <p:sp>
        <p:nvSpPr>
          <p:cNvPr id="5" name="Text Placeholder 4"/>
          <p:cNvSpPr>
            <a:spLocks noGrp="1"/>
          </p:cNvSpPr>
          <p:nvPr>
            <p:ph type="body" idx="1"/>
          </p:nvPr>
        </p:nvSpPr>
        <p:spPr/>
        <p:txBody>
          <a:bodyPr rtlCol="0">
            <a:normAutofit fontScale="92500" lnSpcReduction="10000"/>
          </a:bodyPr>
          <a:lstStyle/>
          <a:p>
            <a:pPr eaLnBrk="1" fontAlgn="auto" hangingPunct="1">
              <a:spcAft>
                <a:spcPts val="0"/>
              </a:spcAft>
              <a:defRPr/>
            </a:pPr>
            <a:r>
              <a:rPr lang="en-US" dirty="0" smtClean="0"/>
              <a:t>Attachment-Related Avoidance</a:t>
            </a:r>
            <a:endParaRPr lang="en-US" dirty="0"/>
          </a:p>
        </p:txBody>
      </p:sp>
      <p:sp>
        <p:nvSpPr>
          <p:cNvPr id="6" name="Content Placeholder 5"/>
          <p:cNvSpPr>
            <a:spLocks noGrp="1"/>
          </p:cNvSpPr>
          <p:nvPr>
            <p:ph sz="half" idx="2"/>
          </p:nvPr>
        </p:nvSpPr>
        <p:spPr/>
        <p:txBody>
          <a:bodyPr rtlCol="0">
            <a:normAutofit/>
          </a:bodyPr>
          <a:lstStyle/>
          <a:p>
            <a:pPr marL="0" indent="0" eaLnBrk="1" fontAlgn="auto" hangingPunct="1">
              <a:spcAft>
                <a:spcPts val="0"/>
              </a:spcAft>
              <a:buFont typeface="Arial" pitchFamily="34" charset="0"/>
              <a:buNone/>
              <a:defRPr/>
            </a:pPr>
            <a:r>
              <a:rPr lang="en-US" u="sng" dirty="0" smtClean="0"/>
              <a:t>Global</a:t>
            </a:r>
          </a:p>
          <a:p>
            <a:pPr eaLnBrk="1" fontAlgn="auto" hangingPunct="1">
              <a:spcAft>
                <a:spcPts val="0"/>
              </a:spcAft>
              <a:defRPr/>
            </a:pPr>
            <a:r>
              <a:rPr lang="en-US" dirty="0" smtClean="0"/>
              <a:t>↑ MS = ↓ Avoidant</a:t>
            </a:r>
          </a:p>
          <a:p>
            <a:pPr eaLnBrk="1" fontAlgn="auto" hangingPunct="1">
              <a:spcAft>
                <a:spcPts val="0"/>
              </a:spcAft>
              <a:defRPr/>
            </a:pPr>
            <a:r>
              <a:rPr lang="en-US" dirty="0" smtClean="0"/>
              <a:t>↓ Dad = ↑ Avoidant</a:t>
            </a:r>
          </a:p>
          <a:p>
            <a:pPr eaLnBrk="1" fontAlgn="auto" hangingPunct="1">
              <a:spcAft>
                <a:spcPts val="0"/>
              </a:spcAft>
              <a:defRPr/>
            </a:pPr>
            <a:r>
              <a:rPr lang="en-US" dirty="0" smtClean="0"/>
              <a:t>↑ SC = ↓ Avoidant</a:t>
            </a:r>
          </a:p>
          <a:p>
            <a:pPr eaLnBrk="1" fontAlgn="auto" hangingPunct="1">
              <a:spcAft>
                <a:spcPts val="0"/>
              </a:spcAft>
              <a:defRPr/>
            </a:pPr>
            <a:r>
              <a:rPr lang="en-US" dirty="0" smtClean="0"/>
              <a:t>↑BFF = ↓ Avoidant</a:t>
            </a:r>
          </a:p>
          <a:p>
            <a:pPr marL="0" indent="0" eaLnBrk="1" fontAlgn="auto" hangingPunct="1">
              <a:spcAft>
                <a:spcPts val="0"/>
              </a:spcAft>
              <a:buFont typeface="Arial" pitchFamily="34" charset="0"/>
              <a:buNone/>
              <a:defRPr/>
            </a:pPr>
            <a:r>
              <a:rPr lang="en-US" u="sng" dirty="0" smtClean="0"/>
              <a:t>Romantic</a:t>
            </a:r>
          </a:p>
          <a:p>
            <a:pPr eaLnBrk="1" fontAlgn="auto" hangingPunct="1">
              <a:spcAft>
                <a:spcPts val="0"/>
              </a:spcAft>
              <a:defRPr/>
            </a:pPr>
            <a:r>
              <a:rPr lang="en-US" dirty="0" smtClean="0"/>
              <a:t>↑ Avoidant </a:t>
            </a:r>
          </a:p>
          <a:p>
            <a:pPr lvl="1" eaLnBrk="1" fontAlgn="auto" hangingPunct="1">
              <a:spcAft>
                <a:spcPts val="0"/>
              </a:spcAft>
              <a:defRPr/>
            </a:pPr>
            <a:r>
              <a:rPr lang="en-US" dirty="0" smtClean="0"/>
              <a:t>↓ Parental Sensitivity</a:t>
            </a:r>
          </a:p>
          <a:p>
            <a:pPr lvl="1" eaLnBrk="1" fontAlgn="auto" hangingPunct="1">
              <a:spcAft>
                <a:spcPts val="0"/>
              </a:spcAft>
              <a:defRPr/>
            </a:pPr>
            <a:r>
              <a:rPr lang="en-US" dirty="0" smtClean="0"/>
              <a:t>↓ Social competence</a:t>
            </a:r>
          </a:p>
          <a:p>
            <a:pPr lvl="1" eaLnBrk="1" fontAlgn="auto" hangingPunct="1">
              <a:spcAft>
                <a:spcPts val="0"/>
              </a:spcAft>
              <a:defRPr/>
            </a:pPr>
            <a:r>
              <a:rPr lang="en-US" dirty="0" smtClean="0"/>
              <a:t>↓ BFF’s </a:t>
            </a:r>
          </a:p>
        </p:txBody>
      </p:sp>
      <p:sp>
        <p:nvSpPr>
          <p:cNvPr id="7" name="Text Placeholder 6"/>
          <p:cNvSpPr>
            <a:spLocks noGrp="1"/>
          </p:cNvSpPr>
          <p:nvPr>
            <p:ph type="body" sz="quarter" idx="3"/>
          </p:nvPr>
        </p:nvSpPr>
        <p:spPr/>
        <p:txBody>
          <a:bodyPr>
            <a:normAutofit fontScale="92500" lnSpcReduction="10000"/>
          </a:bodyPr>
          <a:lstStyle/>
          <a:p>
            <a:pPr eaLnBrk="1" hangingPunct="1"/>
            <a:r>
              <a:rPr lang="en-US" altLang="en-US" smtClean="0"/>
              <a:t>Attachment-Related Anxiety </a:t>
            </a:r>
          </a:p>
        </p:txBody>
      </p:sp>
      <p:sp>
        <p:nvSpPr>
          <p:cNvPr id="8" name="Content Placeholder 7"/>
          <p:cNvSpPr>
            <a:spLocks noGrp="1"/>
          </p:cNvSpPr>
          <p:nvPr>
            <p:ph sz="quarter" idx="4"/>
          </p:nvPr>
        </p:nvSpPr>
        <p:spPr/>
        <p:txBody>
          <a:bodyPr rtlCol="0">
            <a:normAutofit/>
          </a:bodyPr>
          <a:lstStyle/>
          <a:p>
            <a:pPr marL="0" indent="0" eaLnBrk="1" fontAlgn="auto" hangingPunct="1">
              <a:spcAft>
                <a:spcPts val="0"/>
              </a:spcAft>
              <a:buFont typeface="Arial" pitchFamily="34" charset="0"/>
              <a:buNone/>
              <a:defRPr/>
            </a:pPr>
            <a:r>
              <a:rPr lang="en-US" u="sng" dirty="0" smtClean="0"/>
              <a:t>Global</a:t>
            </a:r>
          </a:p>
          <a:p>
            <a:pPr eaLnBrk="1" fontAlgn="auto" hangingPunct="1">
              <a:spcAft>
                <a:spcPts val="0"/>
              </a:spcAft>
              <a:defRPr/>
            </a:pPr>
            <a:r>
              <a:rPr lang="en-US" dirty="0" smtClean="0"/>
              <a:t>↑ MD = ↑ Anxiety</a:t>
            </a:r>
          </a:p>
          <a:p>
            <a:pPr eaLnBrk="1" fontAlgn="auto" hangingPunct="1">
              <a:spcAft>
                <a:spcPts val="0"/>
              </a:spcAft>
              <a:defRPr/>
            </a:pPr>
            <a:r>
              <a:rPr lang="en-US" dirty="0" smtClean="0"/>
              <a:t>↑ SC = ↓ Anxiety</a:t>
            </a:r>
          </a:p>
          <a:p>
            <a:pPr marL="0" indent="0" eaLnBrk="1" fontAlgn="auto" hangingPunct="1">
              <a:spcAft>
                <a:spcPts val="0"/>
              </a:spcAft>
              <a:buFont typeface="Arial" pitchFamily="34" charset="0"/>
              <a:buNone/>
              <a:defRPr/>
            </a:pPr>
            <a:endParaRPr lang="en-US" u="sng" dirty="0" smtClean="0"/>
          </a:p>
          <a:p>
            <a:pPr marL="0" indent="0" eaLnBrk="1" fontAlgn="auto" hangingPunct="1">
              <a:spcAft>
                <a:spcPts val="0"/>
              </a:spcAft>
              <a:buFont typeface="Arial" pitchFamily="34" charset="0"/>
              <a:buNone/>
              <a:defRPr/>
            </a:pPr>
            <a:endParaRPr lang="en-US" u="sng" dirty="0"/>
          </a:p>
          <a:p>
            <a:pPr marL="0" indent="0" eaLnBrk="1" fontAlgn="auto" hangingPunct="1">
              <a:spcAft>
                <a:spcPts val="0"/>
              </a:spcAft>
              <a:buFont typeface="Arial" pitchFamily="34" charset="0"/>
              <a:buNone/>
              <a:defRPr/>
            </a:pPr>
            <a:r>
              <a:rPr lang="en-US" u="sng" dirty="0" smtClean="0"/>
              <a:t>Romantic</a:t>
            </a:r>
          </a:p>
          <a:p>
            <a:pPr eaLnBrk="1" fontAlgn="auto" hangingPunct="1">
              <a:spcAft>
                <a:spcPts val="0"/>
              </a:spcAft>
              <a:defRPr/>
            </a:pPr>
            <a:r>
              <a:rPr lang="en-US" dirty="0" smtClean="0"/>
              <a:t>↑ Anxiety</a:t>
            </a:r>
          </a:p>
          <a:p>
            <a:pPr lvl="1" eaLnBrk="1" fontAlgn="auto" hangingPunct="1">
              <a:spcAft>
                <a:spcPts val="0"/>
              </a:spcAft>
              <a:defRPr/>
            </a:pPr>
            <a:r>
              <a:rPr lang="en-US" dirty="0" smtClean="0"/>
              <a:t>↑ Maternal </a:t>
            </a:r>
            <a:r>
              <a:rPr lang="en-US" dirty="0"/>
              <a:t>D</a:t>
            </a:r>
            <a:r>
              <a:rPr lang="en-US" dirty="0" smtClean="0"/>
              <a:t>epression </a:t>
            </a:r>
          </a:p>
          <a:p>
            <a:pPr lvl="1" eaLnBrk="1" fontAlgn="auto" hangingPunct="1">
              <a:spcAft>
                <a:spcPts val="0"/>
              </a:spcAft>
              <a:defRPr/>
            </a:pPr>
            <a:r>
              <a:rPr lang="en-US" dirty="0" smtClean="0"/>
              <a:t>↓ Social competence</a:t>
            </a:r>
          </a:p>
          <a:p>
            <a:pPr lvl="1" eaLnBrk="1" fontAlgn="auto" hangingPunct="1">
              <a:spcAft>
                <a:spcPts val="0"/>
              </a:spcAft>
              <a:defRPr/>
            </a:pPr>
            <a:r>
              <a:rPr lang="en-US" i="1" dirty="0" smtClean="0"/>
              <a:t>↑ BFF’s </a:t>
            </a:r>
          </a:p>
        </p:txBody>
      </p:sp>
      <p:sp>
        <p:nvSpPr>
          <p:cNvPr id="850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solidFill>
                  <a:srgbClr val="898989"/>
                </a:solidFill>
                <a:latin typeface="Times New Roman" pitchFamily="18" charset="0"/>
              </a:rPr>
              <a:t>Carter</a:t>
            </a:r>
          </a:p>
        </p:txBody>
      </p:sp>
      <p:cxnSp>
        <p:nvCxnSpPr>
          <p:cNvPr id="11" name="Straight Arrow Connector 10"/>
          <p:cNvCxnSpPr>
            <a:stCxn id="17" idx="0"/>
          </p:cNvCxnSpPr>
          <p:nvPr/>
        </p:nvCxnSpPr>
        <p:spPr>
          <a:xfrm flipH="1" flipV="1">
            <a:off x="6400800" y="5867400"/>
            <a:ext cx="603250" cy="1635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930876">
            <a:off x="6562725" y="6024563"/>
            <a:ext cx="9810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0000"/>
                </a:solidFill>
              </a:rPr>
              <a:t>Weird!</a:t>
            </a:r>
          </a:p>
        </p:txBody>
      </p:sp>
    </p:spTree>
    <p:extLst>
      <p:ext uri="{BB962C8B-B14F-4D97-AF65-F5344CB8AC3E}">
        <p14:creationId xmlns:p14="http://schemas.microsoft.com/office/powerpoint/2010/main" val="390833489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6018" name="Title 6"/>
          <p:cNvSpPr>
            <a:spLocks noGrp="1"/>
          </p:cNvSpPr>
          <p:nvPr>
            <p:ph type="title"/>
          </p:nvPr>
        </p:nvSpPr>
        <p:spPr/>
        <p:txBody>
          <a:bodyPr>
            <a:normAutofit fontScale="90000"/>
          </a:bodyPr>
          <a:lstStyle/>
          <a:p>
            <a:pPr eaLnBrk="1" hangingPunct="1"/>
            <a:r>
              <a:rPr lang="en-US" altLang="en-US" smtClean="0"/>
              <a:t>Temperamental &amp; Genetic Factors</a:t>
            </a:r>
          </a:p>
        </p:txBody>
      </p:sp>
      <p:sp>
        <p:nvSpPr>
          <p:cNvPr id="86019" name="Text Placeholder 9"/>
          <p:cNvSpPr>
            <a:spLocks noGrp="1"/>
          </p:cNvSpPr>
          <p:nvPr>
            <p:ph type="body" idx="1"/>
          </p:nvPr>
        </p:nvSpPr>
        <p:spPr/>
        <p:txBody>
          <a:bodyPr/>
          <a:lstStyle/>
          <a:p>
            <a:pPr algn="ctr" eaLnBrk="1" hangingPunct="1"/>
            <a:r>
              <a:rPr lang="en-US" altLang="en-US" smtClean="0"/>
              <a:t>Temperament</a:t>
            </a:r>
          </a:p>
        </p:txBody>
      </p:sp>
      <p:sp>
        <p:nvSpPr>
          <p:cNvPr id="86020" name="Content Placeholder 10"/>
          <p:cNvSpPr>
            <a:spLocks noGrp="1"/>
          </p:cNvSpPr>
          <p:nvPr>
            <p:ph sz="half" idx="2"/>
          </p:nvPr>
        </p:nvSpPr>
        <p:spPr/>
        <p:txBody>
          <a:bodyPr/>
          <a:lstStyle/>
          <a:p>
            <a:pPr marL="0" indent="0" algn="ctr" eaLnBrk="1" hangingPunct="1">
              <a:lnSpc>
                <a:spcPct val="200000"/>
              </a:lnSpc>
              <a:buFont typeface="Arial" pitchFamily="34" charset="0"/>
              <a:buNone/>
            </a:pPr>
            <a:r>
              <a:rPr lang="en-US" altLang="en-US" b="1" smtClean="0">
                <a:solidFill>
                  <a:srgbClr val="FF0000"/>
                </a:solidFill>
              </a:rPr>
              <a:t>No statistically significant </a:t>
            </a:r>
            <a:r>
              <a:rPr lang="en-US" altLang="en-US" smtClean="0"/>
              <a:t>temperamental antecedents of adult attachment styles </a:t>
            </a:r>
          </a:p>
        </p:txBody>
      </p:sp>
      <p:sp>
        <p:nvSpPr>
          <p:cNvPr id="86021" name="Text Placeholder 11"/>
          <p:cNvSpPr>
            <a:spLocks noGrp="1"/>
          </p:cNvSpPr>
          <p:nvPr>
            <p:ph type="body" sz="quarter" idx="3"/>
          </p:nvPr>
        </p:nvSpPr>
        <p:spPr/>
        <p:txBody>
          <a:bodyPr>
            <a:normAutofit fontScale="92500"/>
          </a:bodyPr>
          <a:lstStyle/>
          <a:p>
            <a:pPr algn="ctr" eaLnBrk="1" hangingPunct="1"/>
            <a:r>
              <a:rPr lang="en-US" altLang="en-US" smtClean="0"/>
              <a:t>Gene &amp; Gene X Environment</a:t>
            </a:r>
          </a:p>
        </p:txBody>
      </p:sp>
      <p:sp>
        <p:nvSpPr>
          <p:cNvPr id="86022" name="Content Placeholder 12"/>
          <p:cNvSpPr>
            <a:spLocks noGrp="1"/>
          </p:cNvSpPr>
          <p:nvPr>
            <p:ph sz="quarter" idx="4"/>
          </p:nvPr>
        </p:nvSpPr>
        <p:spPr/>
        <p:txBody>
          <a:bodyPr/>
          <a:lstStyle/>
          <a:p>
            <a:pPr marL="0" indent="0" algn="ctr" eaLnBrk="1" hangingPunct="1">
              <a:lnSpc>
                <a:spcPct val="200000"/>
              </a:lnSpc>
              <a:buFont typeface="Arial" pitchFamily="34" charset="0"/>
              <a:buNone/>
            </a:pPr>
            <a:r>
              <a:rPr lang="en-US" altLang="en-US" b="1" smtClean="0">
                <a:solidFill>
                  <a:srgbClr val="FF0000"/>
                </a:solidFill>
              </a:rPr>
              <a:t>No main effects</a:t>
            </a:r>
            <a:r>
              <a:rPr lang="en-US" altLang="en-US" smtClean="0"/>
              <a:t> of genetic variables previously studied </a:t>
            </a:r>
          </a:p>
        </p:txBody>
      </p:sp>
      <p:sp>
        <p:nvSpPr>
          <p:cNvPr id="860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solidFill>
                  <a:srgbClr val="898989"/>
                </a:solidFill>
                <a:latin typeface="Times New Roman" pitchFamily="18" charset="0"/>
              </a:rPr>
              <a:t>Carter</a:t>
            </a:r>
          </a:p>
        </p:txBody>
      </p:sp>
      <p:sp>
        <p:nvSpPr>
          <p:cNvPr id="14" name="Rounded Rectangle 13"/>
          <p:cNvSpPr/>
          <p:nvPr/>
        </p:nvSpPr>
        <p:spPr>
          <a:xfrm>
            <a:off x="4953000" y="2286000"/>
            <a:ext cx="3505200" cy="3657600"/>
          </a:xfrm>
          <a:prstGeom prst="roundRec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TextBox 14"/>
          <p:cNvSpPr txBox="1"/>
          <p:nvPr/>
        </p:nvSpPr>
        <p:spPr>
          <a:xfrm>
            <a:off x="5257800" y="2590800"/>
            <a:ext cx="2819400" cy="2446338"/>
          </a:xfrm>
          <a:prstGeom prst="rect">
            <a:avLst/>
          </a:prstGeom>
          <a:noFill/>
        </p:spPr>
        <p:txBody>
          <a:bodyPr>
            <a:spAutoFit/>
          </a:bodyPr>
          <a:lstStyle/>
          <a:p>
            <a:pPr marL="57150" algn="ctr" eaLnBrk="1" fontAlgn="auto" hangingPunct="1">
              <a:lnSpc>
                <a:spcPct val="150000"/>
              </a:lnSpc>
              <a:spcBef>
                <a:spcPts val="0"/>
              </a:spcBef>
              <a:spcAft>
                <a:spcPts val="0"/>
              </a:spcAft>
              <a:defRPr/>
            </a:pPr>
            <a:r>
              <a:rPr lang="en-US" sz="1800" u="sng" dirty="0">
                <a:solidFill>
                  <a:prstClr val="black"/>
                </a:solidFill>
                <a:latin typeface="Calibri"/>
              </a:rPr>
              <a:t>C allele of HTR2A </a:t>
            </a:r>
            <a:r>
              <a:rPr lang="en-US" sz="1800" dirty="0">
                <a:solidFill>
                  <a:prstClr val="black"/>
                </a:solidFill>
                <a:latin typeface="Calibri"/>
              </a:rPr>
              <a:t>(serotonin receptor gene)</a:t>
            </a:r>
          </a:p>
          <a:p>
            <a:pPr marL="57150" eaLnBrk="1" fontAlgn="auto" hangingPunct="1">
              <a:lnSpc>
                <a:spcPct val="150000"/>
              </a:lnSpc>
              <a:spcBef>
                <a:spcPts val="0"/>
              </a:spcBef>
              <a:spcAft>
                <a:spcPts val="0"/>
              </a:spcAft>
              <a:defRPr/>
            </a:pPr>
            <a:endParaRPr lang="en-US" sz="1800" dirty="0">
              <a:solidFill>
                <a:prstClr val="black"/>
              </a:solidFill>
              <a:latin typeface="Calibri"/>
            </a:endParaRPr>
          </a:p>
          <a:p>
            <a:pPr marL="57150" eaLnBrk="1" fontAlgn="auto" hangingPunct="1">
              <a:lnSpc>
                <a:spcPct val="150000"/>
              </a:lnSpc>
              <a:spcBef>
                <a:spcPts val="0"/>
              </a:spcBef>
              <a:spcAft>
                <a:spcPts val="0"/>
              </a:spcAft>
              <a:defRPr/>
            </a:pPr>
            <a:r>
              <a:rPr lang="en-US" sz="1800" dirty="0">
                <a:solidFill>
                  <a:prstClr val="black"/>
                </a:solidFill>
                <a:latin typeface="Calibri"/>
              </a:rPr>
              <a:t>Homozygous = ↑ global attachment related anxiety</a:t>
            </a:r>
          </a:p>
          <a:p>
            <a:pPr eaLnBrk="1" fontAlgn="auto" hangingPunct="1">
              <a:spcBef>
                <a:spcPts val="0"/>
              </a:spcBef>
              <a:spcAft>
                <a:spcPts val="0"/>
              </a:spcAft>
              <a:defRPr/>
            </a:pPr>
            <a:endParaRPr lang="en-US" sz="1800" dirty="0">
              <a:solidFill>
                <a:prstClr val="black"/>
              </a:solidFill>
              <a:latin typeface="Calibri"/>
            </a:endParaRPr>
          </a:p>
        </p:txBody>
      </p:sp>
    </p:spTree>
    <p:extLst>
      <p:ext uri="{BB962C8B-B14F-4D97-AF65-F5344CB8AC3E}">
        <p14:creationId xmlns:p14="http://schemas.microsoft.com/office/powerpoint/2010/main" val="3274856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8305800" cy="1104900"/>
          </a:xfrm>
        </p:spPr>
        <p:txBody>
          <a:bodyPr>
            <a:normAutofit fontScale="90000"/>
          </a:bodyPr>
          <a:lstStyle/>
          <a:p>
            <a:pPr>
              <a:defRPr/>
            </a:pPr>
            <a:r>
              <a:rPr lang="en-US" dirty="0" smtClean="0">
                <a:solidFill>
                  <a:schemeClr val="accent1"/>
                </a:solidFill>
                <a:latin typeface="+mn-lt"/>
                <a:ea typeface="+mn-ea"/>
                <a:cs typeface="+mn-cs"/>
              </a:rPr>
              <a:t>Insecure &amp; disorganized </a:t>
            </a:r>
            <a:br>
              <a:rPr lang="en-US" dirty="0" smtClean="0">
                <a:solidFill>
                  <a:schemeClr val="accent1"/>
                </a:solidFill>
                <a:latin typeface="+mn-lt"/>
                <a:ea typeface="+mn-ea"/>
                <a:cs typeface="+mn-cs"/>
              </a:rPr>
            </a:br>
            <a:r>
              <a:rPr lang="en-US" dirty="0" smtClean="0">
                <a:solidFill>
                  <a:schemeClr val="accent1"/>
                </a:solidFill>
                <a:latin typeface="+mn-lt"/>
                <a:ea typeface="+mn-ea"/>
                <a:cs typeface="+mn-cs"/>
                <a:sym typeface="Wingdings" pitchFamily="2" charset="2"/>
              </a:rPr>
              <a:t> </a:t>
            </a:r>
            <a:r>
              <a:rPr lang="en-US" dirty="0" smtClean="0">
                <a:solidFill>
                  <a:schemeClr val="accent1"/>
                </a:solidFill>
                <a:latin typeface="+mn-lt"/>
                <a:ea typeface="+mn-ea"/>
                <a:cs typeface="+mn-cs"/>
              </a:rPr>
              <a:t>risk of externalizing problems</a:t>
            </a:r>
            <a:endParaRPr lang="en-US" dirty="0">
              <a:solidFill>
                <a:schemeClr val="accent1"/>
              </a:solidFill>
            </a:endParaRPr>
          </a:p>
        </p:txBody>
      </p:sp>
      <p:sp>
        <p:nvSpPr>
          <p:cNvPr id="3" name="Content Placeholder 2"/>
          <p:cNvSpPr>
            <a:spLocks noGrp="1"/>
          </p:cNvSpPr>
          <p:nvPr>
            <p:ph idx="1"/>
          </p:nvPr>
        </p:nvSpPr>
        <p:spPr/>
        <p:txBody>
          <a:bodyPr/>
          <a:lstStyle/>
          <a:p>
            <a:pPr>
              <a:defRPr/>
            </a:pPr>
            <a:r>
              <a:rPr lang="en-US" sz="2800" dirty="0" smtClean="0"/>
              <a:t>Disorganized at elevated risk, weaker effects for avoidance &amp;  resistance</a:t>
            </a:r>
          </a:p>
          <a:p>
            <a:pPr lvl="2">
              <a:defRPr/>
            </a:pPr>
            <a:r>
              <a:rPr lang="en-US" dirty="0" smtClean="0">
                <a:ea typeface="+mn-ea"/>
                <a:cs typeface="+mn-cs"/>
              </a:rPr>
              <a:t>Meta-analysis, 69 samples (5,947).</a:t>
            </a:r>
          </a:p>
          <a:p>
            <a:pPr lvl="3">
              <a:defRPr/>
            </a:pPr>
            <a:r>
              <a:rPr lang="en-US" dirty="0" smtClean="0">
                <a:ea typeface="+mn-ea"/>
                <a:cs typeface="+mn-cs"/>
              </a:rPr>
              <a:t>overall</a:t>
            </a:r>
            <a:r>
              <a:rPr lang="it-IT" dirty="0" smtClean="0"/>
              <a:t> d = 0.31 (95% CI: 0.23, 0.40)</a:t>
            </a:r>
            <a:r>
              <a:rPr lang="en-US" dirty="0" smtClean="0">
                <a:ea typeface="+mn-ea"/>
                <a:cs typeface="+mn-cs"/>
              </a:rPr>
              <a:t> </a:t>
            </a:r>
            <a:endParaRPr lang="en-US" dirty="0" smtClean="0"/>
          </a:p>
          <a:p>
            <a:pPr marL="1657350" lvl="4" indent="-342900">
              <a:defRPr/>
            </a:pPr>
            <a:r>
              <a:rPr lang="en-US" dirty="0" smtClean="0">
                <a:ea typeface="+mn-ea"/>
                <a:cs typeface="+mn-cs"/>
              </a:rPr>
              <a:t>Larger effects for boys, clinical samples, observation-based outcome assessments, attachment assessments other than the Strange Situation.</a:t>
            </a:r>
          </a:p>
          <a:p>
            <a:pPr lvl="2">
              <a:defRPr/>
            </a:pPr>
            <a:r>
              <a:rPr lang="en-US" sz="1000" dirty="0" err="1" smtClean="0"/>
              <a:t>Fearon</a:t>
            </a:r>
            <a:r>
              <a:rPr lang="en-US" sz="1000" dirty="0" smtClean="0"/>
              <a:t>, R. P., M. J. </a:t>
            </a:r>
            <a:r>
              <a:rPr lang="en-US" sz="1000" dirty="0" err="1" smtClean="0"/>
              <a:t>Bakermans-Kranenburg</a:t>
            </a:r>
            <a:r>
              <a:rPr lang="en-US" sz="1000" dirty="0" smtClean="0"/>
              <a:t>, et al. (2010). "The significance of insecure attachment and disorganization in the development of children s externalizing behavior: A meta-analytic study." </a:t>
            </a:r>
            <a:r>
              <a:rPr lang="en-US" sz="1000" u="sng" dirty="0" smtClean="0"/>
              <a:t>Child Development </a:t>
            </a:r>
            <a:r>
              <a:rPr lang="en-US" sz="1000" b="1" u="sng" dirty="0" smtClean="0"/>
              <a:t>81(2): 435-456.</a:t>
            </a:r>
            <a:endParaRPr lang="en-US" sz="6000" b="1" u="sng" dirty="0" smtClean="0"/>
          </a:p>
          <a:p>
            <a:pPr lvl="2">
              <a:defRPr/>
            </a:pPr>
            <a:endParaRPr lang="en-US" dirty="0" smtClean="0">
              <a:ea typeface="+mn-ea"/>
              <a:cs typeface="+mn-cs"/>
            </a:endParaRPr>
          </a:p>
          <a:p>
            <a:pPr lvl="2">
              <a:defRPr/>
            </a:pPr>
            <a:endParaRPr lang="en-US" dirty="0" smtClean="0">
              <a:ea typeface="+mn-ea"/>
              <a:cs typeface="+mn-cs"/>
            </a:endParaRPr>
          </a:p>
          <a:p>
            <a:pPr>
              <a:defRPr/>
            </a:pPr>
            <a:endParaRPr lang="en-US" dirty="0"/>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D31D226-FB20-4E06-8DEF-ABA0A6389072}" type="slidenum">
              <a:rPr lang="en-US" altLang="en-US" sz="1400" smtClean="0"/>
              <a:pPr>
                <a:spcBef>
                  <a:spcPct val="0"/>
                </a:spcBef>
                <a:buClrTx/>
                <a:buSzTx/>
                <a:buFontTx/>
                <a:buNone/>
              </a:pPr>
              <a:t>8</a:t>
            </a:fld>
            <a:endParaRPr lang="en-US" altLang="en-US" sz="1400" smtClean="0"/>
          </a:p>
        </p:txBody>
      </p:sp>
    </p:spTree>
    <p:extLst>
      <p:ext uri="{BB962C8B-B14F-4D97-AF65-F5344CB8AC3E}">
        <p14:creationId xmlns:p14="http://schemas.microsoft.com/office/powerpoint/2010/main" val="54850448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smtClean="0"/>
              <a:t>Father-Child Relationships </a:t>
            </a:r>
            <a:br>
              <a:rPr lang="en-US" sz="4000" dirty="0" smtClean="0"/>
            </a:br>
            <a:r>
              <a:rPr lang="en-US" sz="3200" dirty="0" smtClean="0"/>
              <a:t>(</a:t>
            </a:r>
            <a:r>
              <a:rPr lang="en-US" sz="3200" dirty="0" err="1" smtClean="0"/>
              <a:t>Tamis-LeMonda</a:t>
            </a:r>
            <a:r>
              <a:rPr lang="en-US" sz="3200" dirty="0" smtClean="0"/>
              <a:t> et </a:t>
            </a:r>
            <a:r>
              <a:rPr lang="en-US" sz="3200" dirty="0"/>
              <a:t>al., </a:t>
            </a:r>
            <a:r>
              <a:rPr lang="en-US" sz="3200" dirty="0" smtClean="0"/>
              <a:t>2004)</a:t>
            </a:r>
            <a:endParaRPr lang="en-US" sz="4000" dirty="0"/>
          </a:p>
        </p:txBody>
      </p:sp>
      <p:sp>
        <p:nvSpPr>
          <p:cNvPr id="622595" name="Rectangle 3"/>
          <p:cNvSpPr>
            <a:spLocks noGrp="1" noChangeArrowheads="1"/>
          </p:cNvSpPr>
          <p:nvPr>
            <p:ph idx="1"/>
          </p:nvPr>
        </p:nvSpPr>
        <p:spPr>
          <a:xfrm>
            <a:off x="457200" y="1646237"/>
            <a:ext cx="8229600" cy="4526280"/>
          </a:xfrm>
          <a:prstGeom prst="rect">
            <a:avLst/>
          </a:prstGeom>
        </p:spPr>
        <p:txBody>
          <a:bodyPr/>
          <a:lstStyle/>
          <a:p>
            <a:r>
              <a:rPr lang="en-US" dirty="0"/>
              <a:t>Limitations of prior studies of fathers?</a:t>
            </a:r>
          </a:p>
          <a:p>
            <a:endParaRPr lang="en-US" dirty="0"/>
          </a:p>
          <a:p>
            <a:r>
              <a:rPr lang="en-US" dirty="0"/>
              <a:t>Current focus on active roles of fathers</a:t>
            </a:r>
          </a:p>
          <a:p>
            <a:pPr lvl="1"/>
            <a:r>
              <a:rPr lang="en-US" dirty="0"/>
              <a:t>Is the content and/or meaning of father-child interactions </a:t>
            </a:r>
            <a:r>
              <a:rPr lang="en-US" dirty="0" smtClean="0"/>
              <a:t>similar </a:t>
            </a:r>
            <a:r>
              <a:rPr lang="en-US" dirty="0"/>
              <a:t>or different than mother-child interactions?</a:t>
            </a:r>
          </a:p>
          <a:p>
            <a:endParaRPr lang="en-US" dirty="0"/>
          </a:p>
        </p:txBody>
      </p:sp>
    </p:spTree>
    <p:extLst>
      <p:ext uri="{BB962C8B-B14F-4D97-AF65-F5344CB8AC3E}">
        <p14:creationId xmlns:p14="http://schemas.microsoft.com/office/powerpoint/2010/main" val="82655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a:t>Father-Child Relationships </a:t>
            </a:r>
            <a:r>
              <a:rPr lang="en-US" sz="4000" dirty="0" smtClean="0"/>
              <a:t/>
            </a:r>
            <a:br>
              <a:rPr lang="en-US" sz="4000" dirty="0" smtClean="0"/>
            </a:br>
            <a:r>
              <a:rPr lang="en-US" sz="3200" dirty="0" smtClean="0"/>
              <a:t>(</a:t>
            </a:r>
            <a:r>
              <a:rPr lang="en-US" sz="3200" dirty="0" err="1"/>
              <a:t>Tamis-LeMonda</a:t>
            </a:r>
            <a:r>
              <a:rPr lang="en-US" sz="3200" dirty="0"/>
              <a:t> et al., 2004)</a:t>
            </a:r>
            <a:endParaRPr lang="en-US" sz="4000" dirty="0"/>
          </a:p>
        </p:txBody>
      </p:sp>
      <p:sp>
        <p:nvSpPr>
          <p:cNvPr id="624643" name="Rectangle 3"/>
          <p:cNvSpPr>
            <a:spLocks noGrp="1" noChangeArrowheads="1"/>
          </p:cNvSpPr>
          <p:nvPr>
            <p:ph idx="1"/>
          </p:nvPr>
        </p:nvSpPr>
        <p:spPr>
          <a:xfrm>
            <a:off x="457200" y="1646237"/>
            <a:ext cx="8229600" cy="4526280"/>
          </a:xfrm>
          <a:prstGeom prst="rect">
            <a:avLst/>
          </a:prstGeom>
        </p:spPr>
        <p:txBody>
          <a:bodyPr/>
          <a:lstStyle/>
          <a:p>
            <a:r>
              <a:rPr lang="en-US" dirty="0"/>
              <a:t>Importance of studying fatherhood within the </a:t>
            </a:r>
            <a:r>
              <a:rPr lang="en-US" dirty="0" smtClean="0"/>
              <a:t>context </a:t>
            </a:r>
            <a:r>
              <a:rPr lang="en-US" dirty="0"/>
              <a:t>of </a:t>
            </a:r>
            <a:r>
              <a:rPr lang="en-US" i="1" dirty="0"/>
              <a:t>networks of family relationships</a:t>
            </a:r>
          </a:p>
          <a:p>
            <a:endParaRPr lang="en-US" dirty="0"/>
          </a:p>
          <a:p>
            <a:pPr lvl="1"/>
            <a:r>
              <a:rPr lang="en-US" dirty="0"/>
              <a:t>Nature of effects of fathers on development</a:t>
            </a:r>
          </a:p>
          <a:p>
            <a:pPr lvl="2"/>
            <a:r>
              <a:rPr lang="en-US" dirty="0"/>
              <a:t>Direct effects:</a:t>
            </a:r>
          </a:p>
          <a:p>
            <a:pPr lvl="2"/>
            <a:endParaRPr lang="en-US" dirty="0"/>
          </a:p>
          <a:p>
            <a:pPr lvl="2"/>
            <a:r>
              <a:rPr lang="en-US" dirty="0"/>
              <a:t>Indirect effects:</a:t>
            </a:r>
          </a:p>
        </p:txBody>
      </p:sp>
    </p:spTree>
    <p:extLst>
      <p:ext uri="{BB962C8B-B14F-4D97-AF65-F5344CB8AC3E}">
        <p14:creationId xmlns:p14="http://schemas.microsoft.com/office/powerpoint/2010/main" val="83980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a:t>Father-Child Relationships </a:t>
            </a:r>
            <a:r>
              <a:rPr lang="en-US" sz="4000" dirty="0" smtClean="0"/>
              <a:t/>
            </a:r>
            <a:br>
              <a:rPr lang="en-US" sz="4000" dirty="0" smtClean="0"/>
            </a:br>
            <a:r>
              <a:rPr lang="en-US" sz="3200" dirty="0" smtClean="0"/>
              <a:t>(</a:t>
            </a:r>
            <a:r>
              <a:rPr lang="en-US" sz="3200" dirty="0" err="1"/>
              <a:t>Tamis-LeMonda</a:t>
            </a:r>
            <a:r>
              <a:rPr lang="en-US" sz="3200" dirty="0"/>
              <a:t> et al., 2004)</a:t>
            </a:r>
            <a:endParaRPr lang="en-US" sz="4000" dirty="0"/>
          </a:p>
        </p:txBody>
      </p:sp>
      <p:sp>
        <p:nvSpPr>
          <p:cNvPr id="626691" name="Rectangle 3"/>
          <p:cNvSpPr>
            <a:spLocks noGrp="1" noChangeArrowheads="1"/>
          </p:cNvSpPr>
          <p:nvPr>
            <p:ph idx="1"/>
          </p:nvPr>
        </p:nvSpPr>
        <p:spPr>
          <a:xfrm>
            <a:off x="457200" y="1646237"/>
            <a:ext cx="8229600" cy="4526280"/>
          </a:xfrm>
          <a:prstGeom prst="rect">
            <a:avLst/>
          </a:prstGeom>
        </p:spPr>
        <p:txBody>
          <a:bodyPr/>
          <a:lstStyle/>
          <a:p>
            <a:pPr>
              <a:lnSpc>
                <a:spcPct val="90000"/>
              </a:lnSpc>
            </a:pPr>
            <a:r>
              <a:rPr lang="en-US" sz="2800" dirty="0"/>
              <a:t>Method</a:t>
            </a:r>
          </a:p>
          <a:p>
            <a:pPr lvl="1">
              <a:lnSpc>
                <a:spcPct val="90000"/>
              </a:lnSpc>
            </a:pPr>
            <a:r>
              <a:rPr lang="en-US" sz="2400" i="1" dirty="0"/>
              <a:t>Characteristics of Sample? </a:t>
            </a:r>
            <a:endParaRPr lang="en-US" sz="2400" dirty="0"/>
          </a:p>
          <a:p>
            <a:pPr lvl="2">
              <a:lnSpc>
                <a:spcPct val="90000"/>
              </a:lnSpc>
            </a:pPr>
            <a:r>
              <a:rPr lang="en-US" sz="2000" i="1" dirty="0"/>
              <a:t>Original sample (n=1168) vs. analyzed sample (n=290, n=111)</a:t>
            </a:r>
            <a:endParaRPr lang="en-US" sz="2000" dirty="0"/>
          </a:p>
          <a:p>
            <a:pPr>
              <a:lnSpc>
                <a:spcPct val="90000"/>
              </a:lnSpc>
            </a:pPr>
            <a:r>
              <a:rPr lang="en-US" sz="2800" dirty="0"/>
              <a:t>Measures</a:t>
            </a:r>
          </a:p>
          <a:p>
            <a:pPr lvl="1">
              <a:lnSpc>
                <a:spcPct val="90000"/>
              </a:lnSpc>
            </a:pPr>
            <a:r>
              <a:rPr lang="en-US" sz="2400" dirty="0"/>
              <a:t>Dyadic Interactions at 24 and 36 months</a:t>
            </a:r>
          </a:p>
          <a:p>
            <a:pPr lvl="2">
              <a:lnSpc>
                <a:spcPct val="90000"/>
              </a:lnSpc>
            </a:pPr>
            <a:r>
              <a:rPr lang="en-US" sz="2000" dirty="0"/>
              <a:t>Three Box Task</a:t>
            </a:r>
          </a:p>
          <a:p>
            <a:pPr lvl="3">
              <a:lnSpc>
                <a:spcPct val="90000"/>
              </a:lnSpc>
            </a:pPr>
            <a:r>
              <a:rPr lang="en-US" sz="1800" dirty="0"/>
              <a:t>Coded dimensions: </a:t>
            </a:r>
            <a:r>
              <a:rPr lang="en-US" sz="1800" dirty="0" smtClean="0"/>
              <a:t>sensitivity</a:t>
            </a:r>
            <a:r>
              <a:rPr lang="en-US" sz="1800" dirty="0"/>
              <a:t>, positive regard, cognitive stimulation, intrusiveness, detachment, negative regard</a:t>
            </a:r>
          </a:p>
          <a:p>
            <a:pPr lvl="1">
              <a:lnSpc>
                <a:spcPct val="90000"/>
              </a:lnSpc>
            </a:pPr>
            <a:r>
              <a:rPr lang="en-US" sz="2400" dirty="0"/>
              <a:t>Cognitive Development (</a:t>
            </a:r>
            <a:r>
              <a:rPr lang="en-US" sz="2400" dirty="0" err="1"/>
              <a:t>Bayley</a:t>
            </a:r>
            <a:r>
              <a:rPr lang="en-US" sz="2400" dirty="0"/>
              <a:t>, PPVT)</a:t>
            </a:r>
          </a:p>
          <a:p>
            <a:pPr lvl="1">
              <a:lnSpc>
                <a:spcPct val="90000"/>
              </a:lnSpc>
            </a:pPr>
            <a:r>
              <a:rPr lang="en-US" sz="2400" dirty="0"/>
              <a:t>Demographics (education level, employment status</a:t>
            </a:r>
            <a:r>
              <a:rPr lang="en-US" sz="2400" dirty="0" smtClean="0"/>
              <a:t>,    </a:t>
            </a:r>
            <a:r>
              <a:rPr lang="en-US" sz="2400" dirty="0"/>
              <a:t>income, father residency)</a:t>
            </a:r>
          </a:p>
        </p:txBody>
      </p:sp>
    </p:spTree>
    <p:extLst>
      <p:ext uri="{BB962C8B-B14F-4D97-AF65-F5344CB8AC3E}">
        <p14:creationId xmlns:p14="http://schemas.microsoft.com/office/powerpoint/2010/main" val="194069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smtClean="0"/>
              <a:t>Mean differences </a:t>
            </a:r>
            <a:r>
              <a:rPr lang="en-US" sz="4000" dirty="0"/>
              <a:t>in </a:t>
            </a:r>
            <a:r>
              <a:rPr lang="en-US" sz="4000" dirty="0" smtClean="0"/>
              <a:t>behaviors? </a:t>
            </a:r>
            <a:br>
              <a:rPr lang="en-US" sz="4000" dirty="0" smtClean="0"/>
            </a:br>
            <a:r>
              <a:rPr lang="en-US" sz="3200" dirty="0" smtClean="0"/>
              <a:t>(</a:t>
            </a:r>
            <a:r>
              <a:rPr lang="en-US" sz="3200" dirty="0" err="1" smtClean="0"/>
              <a:t>Tamis-LeMonda</a:t>
            </a:r>
            <a:r>
              <a:rPr lang="en-US" sz="3200" dirty="0" smtClean="0"/>
              <a:t> et al., 2004)</a:t>
            </a:r>
            <a:endParaRPr lang="en-US" sz="4000" dirty="0"/>
          </a:p>
        </p:txBody>
      </p:sp>
      <p:sp>
        <p:nvSpPr>
          <p:cNvPr id="628739"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628740" name="Picture 4"/>
          <p:cNvPicPr>
            <a:picLocks noChangeAspect="1" noChangeArrowheads="1"/>
          </p:cNvPicPr>
          <p:nvPr/>
        </p:nvPicPr>
        <p:blipFill rotWithShape="1">
          <a:blip r:embed="rId3" cstate="print"/>
          <a:srcRect t="50746"/>
          <a:stretch/>
        </p:blipFill>
        <p:spPr bwMode="auto">
          <a:xfrm>
            <a:off x="4637087" y="3810000"/>
            <a:ext cx="4539287" cy="3048000"/>
          </a:xfrm>
          <a:prstGeom prst="rect">
            <a:avLst/>
          </a:prstGeom>
          <a:noFill/>
          <a:ln w="9525">
            <a:noFill/>
            <a:miter lim="800000"/>
            <a:headEnd/>
            <a:tailEnd/>
          </a:ln>
          <a:effectLst/>
        </p:spPr>
      </p:pic>
      <p:pic>
        <p:nvPicPr>
          <p:cNvPr id="5" name="Picture 4"/>
          <p:cNvPicPr>
            <a:picLocks noChangeAspect="1" noChangeArrowheads="1"/>
          </p:cNvPicPr>
          <p:nvPr/>
        </p:nvPicPr>
        <p:blipFill rotWithShape="1">
          <a:blip r:embed="rId3" cstate="print"/>
          <a:srcRect b="49729"/>
          <a:stretch/>
        </p:blipFill>
        <p:spPr bwMode="auto">
          <a:xfrm>
            <a:off x="326570" y="1624466"/>
            <a:ext cx="4412027" cy="3023734"/>
          </a:xfrm>
          <a:prstGeom prst="rect">
            <a:avLst/>
          </a:prstGeom>
          <a:noFill/>
          <a:ln w="9525">
            <a:noFill/>
            <a:miter lim="800000"/>
            <a:headEnd/>
            <a:tailEnd/>
          </a:ln>
          <a:effectLst/>
        </p:spPr>
      </p:pic>
    </p:spTree>
    <p:extLst>
      <p:ext uri="{BB962C8B-B14F-4D97-AF65-F5344CB8AC3E}">
        <p14:creationId xmlns:p14="http://schemas.microsoft.com/office/powerpoint/2010/main" val="265739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a:t>Father-Child Relationships </a:t>
            </a:r>
            <a:r>
              <a:rPr lang="en-US" sz="4000" dirty="0" smtClean="0"/>
              <a:t/>
            </a:r>
            <a:br>
              <a:rPr lang="en-US" sz="4000" dirty="0" smtClean="0"/>
            </a:br>
            <a:r>
              <a:rPr lang="en-US" sz="3200" dirty="0" smtClean="0"/>
              <a:t>(</a:t>
            </a:r>
            <a:r>
              <a:rPr lang="en-US" sz="3200" dirty="0" err="1"/>
              <a:t>Tamis-LeMonda</a:t>
            </a:r>
            <a:r>
              <a:rPr lang="en-US" sz="3200" dirty="0"/>
              <a:t> et al., 2004)</a:t>
            </a:r>
            <a:endParaRPr lang="en-US" sz="4000" dirty="0"/>
          </a:p>
        </p:txBody>
      </p:sp>
      <p:sp>
        <p:nvSpPr>
          <p:cNvPr id="630787" name="Rectangle 3"/>
          <p:cNvSpPr>
            <a:spLocks noGrp="1" noChangeArrowheads="1"/>
          </p:cNvSpPr>
          <p:nvPr>
            <p:ph idx="1"/>
          </p:nvPr>
        </p:nvSpPr>
        <p:spPr>
          <a:xfrm>
            <a:off x="457200" y="1646237"/>
            <a:ext cx="8229600" cy="4526280"/>
          </a:xfrm>
          <a:prstGeom prst="rect">
            <a:avLst/>
          </a:prstGeom>
        </p:spPr>
        <p:txBody>
          <a:bodyPr>
            <a:normAutofit/>
          </a:bodyPr>
          <a:lstStyle/>
          <a:p>
            <a:r>
              <a:rPr lang="en-US" dirty="0"/>
              <a:t>Results </a:t>
            </a:r>
            <a:r>
              <a:rPr lang="en-US" dirty="0" smtClean="0"/>
              <a:t>Summary:</a:t>
            </a:r>
          </a:p>
          <a:p>
            <a:pPr lvl="1"/>
            <a:r>
              <a:rPr lang="en-US" dirty="0" smtClean="0"/>
              <a:t>Mom/Dad behaviors correlated at each age</a:t>
            </a:r>
          </a:p>
          <a:p>
            <a:pPr lvl="1"/>
            <a:r>
              <a:rPr lang="en-US" dirty="0" smtClean="0"/>
              <a:t>Dad predicts mom behaviors over time but mom less predictive of dad</a:t>
            </a:r>
          </a:p>
          <a:p>
            <a:pPr lvl="1"/>
            <a:r>
              <a:rPr lang="en-US" dirty="0" smtClean="0"/>
              <a:t>Dad demographics (income/education) predict some aspects of parenting</a:t>
            </a:r>
          </a:p>
          <a:p>
            <a:pPr lvl="1"/>
            <a:r>
              <a:rPr lang="en-US" dirty="0" smtClean="0"/>
              <a:t>Dad and mom supportive parenting independently predict children’s outcomes </a:t>
            </a:r>
          </a:p>
        </p:txBody>
      </p:sp>
    </p:spTree>
    <p:extLst>
      <p:ext uri="{BB962C8B-B14F-4D97-AF65-F5344CB8AC3E}">
        <p14:creationId xmlns:p14="http://schemas.microsoft.com/office/powerpoint/2010/main" val="106762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et al., 2011</a:t>
            </a:r>
            <a:endParaRPr lang="en-US" dirty="0"/>
          </a:p>
        </p:txBody>
      </p:sp>
      <p:sp>
        <p:nvSpPr>
          <p:cNvPr id="4" name="Oval 3"/>
          <p:cNvSpPr/>
          <p:nvPr/>
        </p:nvSpPr>
        <p:spPr>
          <a:xfrm>
            <a:off x="1447800" y="3200400"/>
            <a:ext cx="1676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Attitudes about Emotion</a:t>
            </a:r>
            <a:endParaRPr lang="en-US" dirty="0"/>
          </a:p>
        </p:txBody>
      </p:sp>
      <p:sp>
        <p:nvSpPr>
          <p:cNvPr id="5" name="Oval 4"/>
          <p:cNvSpPr/>
          <p:nvPr/>
        </p:nvSpPr>
        <p:spPr>
          <a:xfrm>
            <a:off x="3810000" y="2209800"/>
            <a:ext cx="19812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 Socialization Behaviors</a:t>
            </a:r>
            <a:endParaRPr lang="en-US" dirty="0"/>
          </a:p>
        </p:txBody>
      </p:sp>
      <p:sp>
        <p:nvSpPr>
          <p:cNvPr id="6" name="Oval 5"/>
          <p:cNvSpPr/>
          <p:nvPr/>
        </p:nvSpPr>
        <p:spPr>
          <a:xfrm>
            <a:off x="6541476" y="3223846"/>
            <a:ext cx="2016369" cy="148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Social Competence</a:t>
            </a:r>
            <a:endParaRPr lang="en-US" dirty="0"/>
          </a:p>
        </p:txBody>
      </p:sp>
      <p:cxnSp>
        <p:nvCxnSpPr>
          <p:cNvPr id="8" name="Straight Arrow Connector 7"/>
          <p:cNvCxnSpPr/>
          <p:nvPr/>
        </p:nvCxnSpPr>
        <p:spPr>
          <a:xfrm>
            <a:off x="3124200" y="39243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3924300"/>
            <a:ext cx="750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60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et al., 2011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Study Goals</a:t>
            </a:r>
          </a:p>
          <a:p>
            <a:pPr lvl="1"/>
            <a:r>
              <a:rPr lang="en-US" dirty="0" smtClean="0"/>
              <a:t>Compare mothers and fathers on </a:t>
            </a:r>
          </a:p>
          <a:p>
            <a:pPr lvl="2"/>
            <a:r>
              <a:rPr lang="en-US" dirty="0"/>
              <a:t>Mean levels of:</a:t>
            </a:r>
          </a:p>
          <a:p>
            <a:pPr lvl="3"/>
            <a:r>
              <a:rPr lang="en-US" dirty="0"/>
              <a:t>Emotion Attitudes</a:t>
            </a:r>
          </a:p>
          <a:p>
            <a:pPr lvl="4"/>
            <a:r>
              <a:rPr lang="en-US" dirty="0"/>
              <a:t>Coaching vs. dismissive</a:t>
            </a:r>
          </a:p>
          <a:p>
            <a:pPr lvl="3"/>
            <a:r>
              <a:rPr lang="en-US" dirty="0"/>
              <a:t>Emotion socialization behaviors</a:t>
            </a:r>
          </a:p>
          <a:p>
            <a:pPr lvl="4"/>
            <a:r>
              <a:rPr lang="en-US" dirty="0"/>
              <a:t>Reactions to emotion</a:t>
            </a:r>
          </a:p>
          <a:p>
            <a:pPr lvl="4"/>
            <a:r>
              <a:rPr lang="en-US" dirty="0"/>
              <a:t>Expressiveness</a:t>
            </a:r>
          </a:p>
          <a:p>
            <a:pPr lvl="4"/>
            <a:r>
              <a:rPr lang="en-US" dirty="0"/>
              <a:t>Coaching during emotion discussion</a:t>
            </a:r>
          </a:p>
          <a:p>
            <a:pPr lvl="2"/>
            <a:r>
              <a:rPr lang="en-US" dirty="0"/>
              <a:t>Coherence among emotion socialization behaviors within each parent</a:t>
            </a:r>
            <a:endParaRPr lang="en-US" dirty="0" smtClean="0"/>
          </a:p>
          <a:p>
            <a:pPr lvl="1"/>
            <a:endParaRPr lang="en-US" smtClean="0"/>
          </a:p>
          <a:p>
            <a:pPr lvl="1"/>
            <a:r>
              <a:rPr lang="en-US" smtClean="0"/>
              <a:t>Examine </a:t>
            </a:r>
            <a:r>
              <a:rPr lang="en-US" dirty="0" smtClean="0"/>
              <a:t>correspondence across parents</a:t>
            </a:r>
          </a:p>
          <a:p>
            <a:pPr lvl="1"/>
            <a:endParaRPr lang="en-US" dirty="0" smtClean="0"/>
          </a:p>
          <a:p>
            <a:pPr lvl="1"/>
            <a:r>
              <a:rPr lang="en-US" dirty="0" smtClean="0"/>
              <a:t>Predictors/outcomes/correlates</a:t>
            </a:r>
          </a:p>
          <a:p>
            <a:pPr lvl="2"/>
            <a:endParaRPr lang="en-US" dirty="0"/>
          </a:p>
          <a:p>
            <a:pPr lvl="2">
              <a:buNone/>
            </a:pPr>
            <a:endParaRPr lang="en-US" dirty="0"/>
          </a:p>
        </p:txBody>
      </p:sp>
    </p:spTree>
    <p:extLst>
      <p:ext uri="{BB962C8B-B14F-4D97-AF65-F5344CB8AC3E}">
        <p14:creationId xmlns:p14="http://schemas.microsoft.com/office/powerpoint/2010/main" val="166992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et al., 2011</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67001"/>
            <a:ext cx="6172200" cy="52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6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et al., 2011</a:t>
            </a:r>
            <a:endParaRPr lang="en-US" dirty="0"/>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rot="5400000">
            <a:off x="2452511" y="671689"/>
            <a:ext cx="4086579" cy="6553202"/>
          </a:xfrm>
          <a:prstGeom prst="rect">
            <a:avLst/>
          </a:prstGeom>
          <a:noFill/>
          <a:ln w="9525">
            <a:noFill/>
            <a:miter lim="800000"/>
            <a:headEnd/>
            <a:tailEnd/>
          </a:ln>
        </p:spPr>
      </p:pic>
      <p:cxnSp>
        <p:nvCxnSpPr>
          <p:cNvPr id="10" name="Straight Connector 9"/>
          <p:cNvCxnSpPr/>
          <p:nvPr/>
        </p:nvCxnSpPr>
        <p:spPr>
          <a:xfrm>
            <a:off x="2819400" y="2667000"/>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6200" y="2667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9400" y="2667000"/>
            <a:ext cx="487680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74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et al., 2011</a:t>
            </a:r>
            <a:endParaRPr lang="en-US" dirty="0"/>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023939" y="1704975"/>
            <a:ext cx="3624261" cy="38576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1752600"/>
            <a:ext cx="3581400" cy="3657600"/>
          </a:xfrm>
          <a:prstGeom prst="rect">
            <a:avLst/>
          </a:prstGeom>
          <a:noFill/>
          <a:ln w="9525">
            <a:noFill/>
            <a:miter lim="800000"/>
            <a:headEnd/>
            <a:tailEnd/>
          </a:ln>
        </p:spPr>
      </p:pic>
    </p:spTree>
    <p:extLst>
      <p:ext uri="{BB962C8B-B14F-4D97-AF65-F5344CB8AC3E}">
        <p14:creationId xmlns:p14="http://schemas.microsoft.com/office/powerpoint/2010/main" val="382017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342900"/>
            <a:ext cx="8153400" cy="1104900"/>
          </a:xfrm>
        </p:spPr>
        <p:txBody>
          <a:bodyPr>
            <a:normAutofit fontScale="90000"/>
          </a:bodyPr>
          <a:lstStyle/>
          <a:p>
            <a:r>
              <a:rPr lang="en-US" altLang="en-US" smtClean="0"/>
              <a:t>Disorganized/Nonsecure  </a:t>
            </a:r>
            <a:r>
              <a:rPr lang="en-US" altLang="en-US" smtClean="0">
                <a:sym typeface="Wingdings" panose="05000000000000000000" pitchFamily="2" charset="2"/>
              </a:rPr>
              <a:t> Internalizing/Externalizing</a:t>
            </a:r>
            <a:endParaRPr lang="en-US" altLang="en-US" i="1" smtClean="0"/>
          </a:p>
        </p:txBody>
      </p:sp>
      <p:sp>
        <p:nvSpPr>
          <p:cNvPr id="98307" name="Content Placeholder 2"/>
          <p:cNvSpPr>
            <a:spLocks noGrp="1"/>
          </p:cNvSpPr>
          <p:nvPr>
            <p:ph idx="1"/>
          </p:nvPr>
        </p:nvSpPr>
        <p:spPr/>
        <p:txBody>
          <a:bodyPr/>
          <a:lstStyle/>
          <a:p>
            <a:endParaRPr lang="en-US" altLang="en-US" smtClean="0"/>
          </a:p>
        </p:txBody>
      </p:sp>
      <p:sp>
        <p:nvSpPr>
          <p:cNvPr id="98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141F308-2FD8-4097-B8C4-B133B6FF71DE}" type="slidenum">
              <a:rPr lang="en-US" altLang="en-US" sz="1400" smtClean="0"/>
              <a:pPr>
                <a:spcBef>
                  <a:spcPct val="0"/>
                </a:spcBef>
                <a:buClrTx/>
                <a:buSzTx/>
                <a:buFontTx/>
                <a:buNone/>
              </a:pPr>
              <a:t>9</a:t>
            </a:fld>
            <a:endParaRPr lang="en-US" altLang="en-US" sz="1400" smtClean="0"/>
          </a:p>
        </p:txBody>
      </p:sp>
      <p:pic>
        <p:nvPicPr>
          <p:cNvPr id="98310" name="Picture 2"/>
          <p:cNvPicPr>
            <a:picLocks noChangeAspect="1" noChangeArrowheads="1"/>
          </p:cNvPicPr>
          <p:nvPr/>
        </p:nvPicPr>
        <p:blipFill>
          <a:blip r:embed="rId3">
            <a:extLst>
              <a:ext uri="{28A0092B-C50C-407E-A947-70E740481C1C}">
                <a14:useLocalDpi xmlns:a14="http://schemas.microsoft.com/office/drawing/2010/main" val="0"/>
              </a:ext>
            </a:extLst>
          </a:blip>
          <a:srcRect b="38686"/>
          <a:stretch>
            <a:fillRect/>
          </a:stretch>
        </p:blipFill>
        <p:spPr bwMode="auto">
          <a:xfrm>
            <a:off x="838200" y="1773238"/>
            <a:ext cx="6096000"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5570538" y="3378200"/>
            <a:ext cx="4454525" cy="1323975"/>
          </a:xfrm>
          <a:prstGeom prst="rect">
            <a:avLst/>
          </a:prstGeom>
        </p:spPr>
        <p:txBody>
          <a:bodyPr>
            <a:spAutoFit/>
          </a:bodyPr>
          <a:lstStyle/>
          <a:p>
            <a:pPr algn="ctr">
              <a:spcBef>
                <a:spcPct val="20000"/>
              </a:spcBef>
              <a:buClr>
                <a:srgbClr val="B2B2B2"/>
              </a:buClr>
              <a:buSzPct val="75000"/>
              <a:defRPr/>
            </a:pPr>
            <a:r>
              <a:rPr lang="en-US" sz="4000" kern="0" dirty="0">
                <a:solidFill>
                  <a:srgbClr val="000000"/>
                </a:solidFill>
                <a:latin typeface="Times New Roman"/>
                <a:sym typeface="Wingdings" pitchFamily="2" charset="2"/>
              </a:rPr>
              <a:t>Disorganized externalizing</a:t>
            </a:r>
            <a:endParaRPr lang="en-US" sz="4000" kern="0" dirty="0">
              <a:solidFill>
                <a:srgbClr val="000000"/>
              </a:solidFill>
              <a:latin typeface="Times New Roman"/>
            </a:endParaRPr>
          </a:p>
        </p:txBody>
      </p:sp>
      <p:sp>
        <p:nvSpPr>
          <p:cNvPr id="98312" name="Rectangle 6"/>
          <p:cNvSpPr>
            <a:spLocks noChangeArrowheads="1"/>
          </p:cNvSpPr>
          <p:nvPr/>
        </p:nvSpPr>
        <p:spPr bwMode="auto">
          <a:xfrm>
            <a:off x="6934200" y="57277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t>(Groh, Roisman, van Ijzendoorn, Bakermans-Kranenburg, &amp; Fearon, 2012) </a:t>
            </a:r>
          </a:p>
          <a:p>
            <a:pPr>
              <a:spcBef>
                <a:spcPct val="0"/>
              </a:spcBef>
              <a:buClrTx/>
              <a:buSzTx/>
              <a:buFontTx/>
              <a:buNone/>
            </a:pPr>
            <a:endParaRPr lang="en-US" altLang="en-US" sz="1600"/>
          </a:p>
        </p:txBody>
      </p:sp>
      <p:sp>
        <p:nvSpPr>
          <p:cNvPr id="98313" name="Rectangle 7"/>
          <p:cNvSpPr>
            <a:spLocks noChangeArrowheads="1"/>
          </p:cNvSpPr>
          <p:nvPr/>
        </p:nvSpPr>
        <p:spPr bwMode="auto">
          <a:xfrm>
            <a:off x="0" y="648970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latin typeface="AdvPSPAL-R"/>
              </a:rPr>
              <a:t>Based on 42 independent samples (</a:t>
            </a:r>
            <a:r>
              <a:rPr lang="en-US" altLang="en-US" sz="1400">
                <a:latin typeface="Advpala-ita"/>
              </a:rPr>
              <a:t>N </a:t>
            </a:r>
            <a:r>
              <a:rPr lang="en-US" altLang="en-US" sz="1400">
                <a:latin typeface="AdvPSPAL-R"/>
              </a:rPr>
              <a:t>= 4,614),</a:t>
            </a:r>
            <a:endParaRPr lang="en-US" altLang="en-US" sz="5400"/>
          </a:p>
        </p:txBody>
      </p:sp>
    </p:spTree>
    <p:extLst>
      <p:ext uri="{BB962C8B-B14F-4D97-AF65-F5344CB8AC3E}">
        <p14:creationId xmlns:p14="http://schemas.microsoft.com/office/powerpoint/2010/main" val="2701838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pPr algn="ctr"/>
            <a:r>
              <a:rPr lang="en-US" sz="4000" dirty="0" smtClean="0"/>
              <a:t>Baker et al., (2011) </a:t>
            </a:r>
            <a:endParaRPr lang="en-US" sz="4000" dirty="0"/>
          </a:p>
        </p:txBody>
      </p:sp>
      <p:sp>
        <p:nvSpPr>
          <p:cNvPr id="595971" name="Rectangle 3"/>
          <p:cNvSpPr>
            <a:spLocks noGrp="1" noChangeArrowheads="1"/>
          </p:cNvSpPr>
          <p:nvPr>
            <p:ph idx="1"/>
          </p:nvPr>
        </p:nvSpPr>
        <p:spPr>
          <a:xfrm>
            <a:off x="457200" y="1646237"/>
            <a:ext cx="8229600" cy="4526280"/>
          </a:xfrm>
          <a:prstGeom prst="rect">
            <a:avLst/>
          </a:prstGeom>
        </p:spPr>
        <p:txBody>
          <a:bodyPr/>
          <a:lstStyle/>
          <a:p>
            <a:r>
              <a:rPr lang="en-US" dirty="0" smtClean="0"/>
              <a:t>Less coherence between attitudes and behaviors for mothers?</a:t>
            </a:r>
          </a:p>
          <a:p>
            <a:pPr lvl="1">
              <a:buNone/>
            </a:pPr>
            <a:endParaRPr lang="en-US" dirty="0" smtClean="0"/>
          </a:p>
          <a:p>
            <a:pPr lvl="1">
              <a:buNone/>
            </a:pPr>
            <a:endParaRPr lang="en-US" dirty="0" smtClean="0"/>
          </a:p>
          <a:p>
            <a:r>
              <a:rPr lang="en-US" dirty="0" smtClean="0"/>
              <a:t>Stronger evidence for child to parent effects than vice versa</a:t>
            </a:r>
          </a:p>
          <a:p>
            <a:pPr lvl="1"/>
            <a:endParaRPr lang="en-US" dirty="0"/>
          </a:p>
        </p:txBody>
      </p:sp>
    </p:spTree>
    <p:extLst>
      <p:ext uri="{BB962C8B-B14F-4D97-AF65-F5344CB8AC3E}">
        <p14:creationId xmlns:p14="http://schemas.microsoft.com/office/powerpoint/2010/main" val="32322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pPr algn="ctr"/>
            <a:r>
              <a:rPr lang="en-US" sz="4000" dirty="0"/>
              <a:t>Huston &amp; </a:t>
            </a:r>
            <a:r>
              <a:rPr lang="en-US" sz="4000" dirty="0" smtClean="0"/>
              <a:t>Aronson </a:t>
            </a:r>
            <a:r>
              <a:rPr lang="en-US" sz="4000" dirty="0"/>
              <a:t>(2005) </a:t>
            </a:r>
          </a:p>
        </p:txBody>
      </p:sp>
      <p:sp>
        <p:nvSpPr>
          <p:cNvPr id="595971" name="Rectangle 3"/>
          <p:cNvSpPr>
            <a:spLocks noGrp="1" noChangeArrowheads="1"/>
          </p:cNvSpPr>
          <p:nvPr>
            <p:ph idx="1"/>
          </p:nvPr>
        </p:nvSpPr>
        <p:spPr>
          <a:xfrm>
            <a:off x="457200" y="1646237"/>
            <a:ext cx="8229600" cy="4526280"/>
          </a:xfrm>
          <a:prstGeom prst="rect">
            <a:avLst/>
          </a:prstGeom>
        </p:spPr>
        <p:txBody>
          <a:bodyPr>
            <a:normAutofit fontScale="85000" lnSpcReduction="10000"/>
          </a:bodyPr>
          <a:lstStyle/>
          <a:p>
            <a:r>
              <a:rPr lang="en-US" dirty="0"/>
              <a:t>Associations between mothers’ time in </a:t>
            </a:r>
            <a:r>
              <a:rPr lang="en-US" dirty="0" smtClean="0"/>
              <a:t>employment </a:t>
            </a:r>
            <a:r>
              <a:rPr lang="en-US" dirty="0"/>
              <a:t>and mother-child relationship &amp; child development outcomes</a:t>
            </a:r>
          </a:p>
          <a:p>
            <a:endParaRPr lang="en-US" dirty="0"/>
          </a:p>
          <a:p>
            <a:r>
              <a:rPr lang="en-US" dirty="0"/>
              <a:t>Problems with time in out-of-home care as </a:t>
            </a:r>
            <a:r>
              <a:rPr lang="en-US" dirty="0" smtClean="0"/>
              <a:t>proxy </a:t>
            </a:r>
            <a:r>
              <a:rPr lang="en-US" dirty="0"/>
              <a:t>for time with mother</a:t>
            </a:r>
            <a:r>
              <a:rPr lang="en-US" dirty="0" smtClean="0"/>
              <a:t>?</a:t>
            </a:r>
          </a:p>
          <a:p>
            <a:endParaRPr lang="en-US" dirty="0" smtClean="0"/>
          </a:p>
          <a:p>
            <a:r>
              <a:rPr lang="en-US" dirty="0" smtClean="0"/>
              <a:t>“Employed </a:t>
            </a:r>
            <a:r>
              <a:rPr lang="en-US" dirty="0"/>
              <a:t>women apparently compensate for </a:t>
            </a:r>
            <a:r>
              <a:rPr lang="en-US" dirty="0" smtClean="0"/>
              <a:t>their absence </a:t>
            </a:r>
            <a:r>
              <a:rPr lang="en-US" dirty="0"/>
              <a:t>by spending more time with their </a:t>
            </a:r>
            <a:r>
              <a:rPr lang="en-US" dirty="0" smtClean="0"/>
              <a:t>children during </a:t>
            </a:r>
            <a:r>
              <a:rPr lang="en-US" dirty="0" err="1"/>
              <a:t>nonwork</a:t>
            </a:r>
            <a:r>
              <a:rPr lang="en-US" dirty="0"/>
              <a:t> hours </a:t>
            </a:r>
            <a:endParaRPr lang="en-US" dirty="0" smtClean="0"/>
          </a:p>
          <a:p>
            <a:pPr lvl="1"/>
            <a:r>
              <a:rPr lang="en-US" sz="2400" dirty="0" smtClean="0"/>
              <a:t>(</a:t>
            </a:r>
            <a:r>
              <a:rPr lang="en-US" sz="2400" dirty="0" err="1"/>
              <a:t>Easterbrooks</a:t>
            </a:r>
            <a:r>
              <a:rPr lang="en-US" sz="2400" dirty="0"/>
              <a:t> &amp; </a:t>
            </a:r>
            <a:r>
              <a:rPr lang="en-US" sz="2400" dirty="0" smtClean="0"/>
              <a:t>Goldberg, 1985</a:t>
            </a:r>
            <a:r>
              <a:rPr lang="en-US" sz="2400" dirty="0"/>
              <a:t>; Hill &amp; Stafford, 1985; Nock &amp; Kingston, 1988</a:t>
            </a:r>
            <a:r>
              <a:rPr lang="en-US" sz="2400" dirty="0" smtClean="0"/>
              <a:t>; </a:t>
            </a:r>
            <a:r>
              <a:rPr lang="en-US" sz="2400" dirty="0" err="1" smtClean="0"/>
              <a:t>Zaslow</a:t>
            </a:r>
            <a:r>
              <a:rPr lang="en-US" sz="2400" dirty="0"/>
              <a:t>, Pederson, </a:t>
            </a:r>
            <a:r>
              <a:rPr lang="en-US" sz="2400" dirty="0" err="1"/>
              <a:t>Suwalsky</a:t>
            </a:r>
            <a:r>
              <a:rPr lang="en-US" sz="2400" dirty="0"/>
              <a:t>, Cain &amp; </a:t>
            </a:r>
            <a:r>
              <a:rPr lang="en-US" sz="2400" dirty="0" err="1"/>
              <a:t>Fivel</a:t>
            </a:r>
            <a:r>
              <a:rPr lang="en-US" sz="2400" dirty="0"/>
              <a:t>, 1985</a:t>
            </a:r>
            <a:r>
              <a:rPr lang="en-US" sz="2400" dirty="0" smtClean="0"/>
              <a:t>).”</a:t>
            </a:r>
            <a:endParaRPr lang="en-US" sz="2400" dirty="0"/>
          </a:p>
        </p:txBody>
      </p:sp>
    </p:spTree>
    <p:extLst>
      <p:ext uri="{BB962C8B-B14F-4D97-AF65-F5344CB8AC3E}">
        <p14:creationId xmlns:p14="http://schemas.microsoft.com/office/powerpoint/2010/main" val="132611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normAutofit fontScale="90000"/>
          </a:bodyPr>
          <a:lstStyle/>
          <a:p>
            <a:pPr algn="ctr"/>
            <a:r>
              <a:rPr lang="en-US" sz="4000" dirty="0"/>
              <a:t>Huston &amp; </a:t>
            </a:r>
            <a:r>
              <a:rPr lang="en-US" sz="4000" dirty="0" err="1" smtClean="0"/>
              <a:t>Rosenkrantz</a:t>
            </a:r>
            <a:r>
              <a:rPr lang="en-US" sz="4000" dirty="0"/>
              <a:t> </a:t>
            </a:r>
            <a:r>
              <a:rPr lang="en-US" sz="4000" dirty="0" smtClean="0"/>
              <a:t>Aronson </a:t>
            </a:r>
            <a:r>
              <a:rPr lang="en-US" sz="4000" dirty="0"/>
              <a:t>(2005) </a:t>
            </a:r>
          </a:p>
        </p:txBody>
      </p:sp>
      <p:sp>
        <p:nvSpPr>
          <p:cNvPr id="596995" name="Rectangle 3"/>
          <p:cNvSpPr>
            <a:spLocks noGrp="1" noChangeArrowheads="1"/>
          </p:cNvSpPr>
          <p:nvPr>
            <p:ph idx="1"/>
          </p:nvPr>
        </p:nvSpPr>
        <p:spPr>
          <a:xfrm>
            <a:off x="457200" y="1646237"/>
            <a:ext cx="8229600" cy="4526280"/>
          </a:xfrm>
          <a:prstGeom prst="rect">
            <a:avLst/>
          </a:prstGeom>
        </p:spPr>
        <p:txBody>
          <a:bodyPr>
            <a:normAutofit/>
          </a:bodyPr>
          <a:lstStyle/>
          <a:p>
            <a:pPr>
              <a:lnSpc>
                <a:spcPct val="90000"/>
              </a:lnSpc>
            </a:pPr>
            <a:r>
              <a:rPr lang="en-US" sz="2800" dirty="0"/>
              <a:t>Possible deleterious effects of less mother-infant time include:</a:t>
            </a:r>
          </a:p>
          <a:p>
            <a:pPr>
              <a:lnSpc>
                <a:spcPct val="90000"/>
              </a:lnSpc>
            </a:pPr>
            <a:endParaRPr lang="en-US" sz="2800" dirty="0"/>
          </a:p>
          <a:p>
            <a:pPr lvl="2">
              <a:lnSpc>
                <a:spcPct val="90000"/>
              </a:lnSpc>
            </a:pPr>
            <a:r>
              <a:rPr lang="en-US" sz="2000" dirty="0"/>
              <a:t>Mother-infant interactions</a:t>
            </a:r>
          </a:p>
          <a:p>
            <a:pPr lvl="2">
              <a:lnSpc>
                <a:spcPct val="90000"/>
              </a:lnSpc>
            </a:pPr>
            <a:r>
              <a:rPr lang="en-US" sz="2000" dirty="0"/>
              <a:t>Quality of home environment</a:t>
            </a:r>
          </a:p>
          <a:p>
            <a:pPr lvl="2">
              <a:lnSpc>
                <a:spcPct val="90000"/>
              </a:lnSpc>
            </a:pPr>
            <a:r>
              <a:rPr lang="en-US" sz="2000" dirty="0"/>
              <a:t>Attachment security</a:t>
            </a:r>
          </a:p>
          <a:p>
            <a:pPr lvl="2">
              <a:lnSpc>
                <a:spcPct val="90000"/>
              </a:lnSpc>
            </a:pPr>
            <a:r>
              <a:rPr lang="en-US" sz="2000" dirty="0"/>
              <a:t>Child social behaviors (compliance)</a:t>
            </a:r>
          </a:p>
          <a:p>
            <a:pPr lvl="2">
              <a:lnSpc>
                <a:spcPct val="90000"/>
              </a:lnSpc>
            </a:pPr>
            <a:r>
              <a:rPr lang="en-US" sz="2000" dirty="0"/>
              <a:t>Cognitive/Language outcomes</a:t>
            </a:r>
          </a:p>
          <a:p>
            <a:pPr>
              <a:lnSpc>
                <a:spcPct val="90000"/>
              </a:lnSpc>
            </a:pPr>
            <a:endParaRPr lang="en-US" sz="2800" dirty="0"/>
          </a:p>
          <a:p>
            <a:pPr>
              <a:lnSpc>
                <a:spcPct val="90000"/>
              </a:lnSpc>
            </a:pPr>
            <a:r>
              <a:rPr lang="en-US" sz="2800" dirty="0"/>
              <a:t>Predictors of individual differences in mothers’ </a:t>
            </a:r>
            <a:r>
              <a:rPr lang="en-US" sz="2800" dirty="0" smtClean="0"/>
              <a:t>   time </a:t>
            </a:r>
            <a:r>
              <a:rPr lang="en-US" sz="2800" dirty="0"/>
              <a:t>allocation?</a:t>
            </a:r>
          </a:p>
        </p:txBody>
      </p:sp>
    </p:spTree>
    <p:extLst>
      <p:ext uri="{BB962C8B-B14F-4D97-AF65-F5344CB8AC3E}">
        <p14:creationId xmlns:p14="http://schemas.microsoft.com/office/powerpoint/2010/main" val="237391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rmAutofit fontScale="90000"/>
          </a:bodyPr>
          <a:lstStyle/>
          <a:p>
            <a:pPr algn="ctr"/>
            <a:r>
              <a:rPr lang="en-US" sz="4000" dirty="0"/>
              <a:t>Huston &amp; </a:t>
            </a:r>
            <a:r>
              <a:rPr lang="en-US" sz="4000" dirty="0" err="1" smtClean="0"/>
              <a:t>Rosenkrantz</a:t>
            </a:r>
            <a:r>
              <a:rPr lang="en-US" sz="4000" dirty="0"/>
              <a:t> </a:t>
            </a:r>
            <a:r>
              <a:rPr lang="en-US" sz="4000" dirty="0" smtClean="0"/>
              <a:t>Aronson </a:t>
            </a:r>
            <a:r>
              <a:rPr lang="en-US" sz="4000" dirty="0"/>
              <a:t>(2005) </a:t>
            </a:r>
          </a:p>
        </p:txBody>
      </p:sp>
      <p:sp>
        <p:nvSpPr>
          <p:cNvPr id="600067" name="Rectangle 3"/>
          <p:cNvSpPr>
            <a:spLocks noGrp="1" noChangeArrowheads="1"/>
          </p:cNvSpPr>
          <p:nvPr>
            <p:ph idx="1"/>
          </p:nvPr>
        </p:nvSpPr>
        <p:spPr>
          <a:xfrm>
            <a:off x="457200" y="1646237"/>
            <a:ext cx="8229600" cy="4526280"/>
          </a:xfrm>
          <a:prstGeom prst="rect">
            <a:avLst/>
          </a:prstGeom>
        </p:spPr>
        <p:txBody>
          <a:bodyPr/>
          <a:lstStyle/>
          <a:p>
            <a:r>
              <a:rPr lang="en-US" sz="2800" dirty="0"/>
              <a:t>Goals:</a:t>
            </a:r>
          </a:p>
          <a:p>
            <a:pPr lvl="1"/>
            <a:r>
              <a:rPr lang="en-US" sz="2400" dirty="0"/>
              <a:t>Associations between maternal employment and </a:t>
            </a:r>
            <a:r>
              <a:rPr lang="en-US" sz="2400" dirty="0" smtClean="0"/>
              <a:t>       amount </a:t>
            </a:r>
            <a:r>
              <a:rPr lang="en-US" sz="2400" dirty="0"/>
              <a:t>of time mothers spend engaged in </a:t>
            </a:r>
            <a:r>
              <a:rPr lang="en-US" sz="2400" dirty="0" smtClean="0"/>
              <a:t>                  </a:t>
            </a:r>
            <a:r>
              <a:rPr lang="en-US" sz="2400" i="1" dirty="0" smtClean="0"/>
              <a:t>instrumental </a:t>
            </a:r>
            <a:r>
              <a:rPr lang="en-US" sz="2400" i="1" dirty="0"/>
              <a:t>care </a:t>
            </a:r>
            <a:r>
              <a:rPr lang="en-US" sz="2400" dirty="0"/>
              <a:t>and </a:t>
            </a:r>
            <a:r>
              <a:rPr lang="en-US" sz="2400" i="1" dirty="0"/>
              <a:t>social interaction </a:t>
            </a:r>
            <a:r>
              <a:rPr lang="en-US" sz="2400" dirty="0"/>
              <a:t>with infant</a:t>
            </a:r>
          </a:p>
          <a:p>
            <a:pPr lvl="1"/>
            <a:r>
              <a:rPr lang="en-US" sz="2400" dirty="0"/>
              <a:t>Demographic and personal characteristics of mothers as predictors of time with children and time </a:t>
            </a:r>
            <a:r>
              <a:rPr lang="en-US" sz="2400" dirty="0" smtClean="0"/>
              <a:t>in              </a:t>
            </a:r>
            <a:r>
              <a:rPr lang="en-US" sz="2400" dirty="0"/>
              <a:t>employment</a:t>
            </a:r>
          </a:p>
          <a:p>
            <a:pPr lvl="1"/>
            <a:r>
              <a:rPr lang="en-US" sz="2400" dirty="0"/>
              <a:t>Associations between time with infants and </a:t>
            </a:r>
            <a:r>
              <a:rPr lang="en-US" sz="2400" dirty="0" smtClean="0"/>
              <a:t>HOME     </a:t>
            </a:r>
            <a:r>
              <a:rPr lang="en-US" sz="2400" dirty="0"/>
              <a:t>environment, mother-infant relationship, </a:t>
            </a:r>
            <a:r>
              <a:rPr lang="en-US" sz="2400" dirty="0" smtClean="0"/>
              <a:t>child </a:t>
            </a:r>
            <a:r>
              <a:rPr lang="en-US" sz="2400" dirty="0"/>
              <a:t>outcomes?</a:t>
            </a:r>
          </a:p>
          <a:p>
            <a:pPr lvl="2"/>
            <a:r>
              <a:rPr lang="en-US" sz="2000" dirty="0"/>
              <a:t>Relative influence of instrumental vs. social interaction</a:t>
            </a:r>
          </a:p>
        </p:txBody>
      </p:sp>
    </p:spTree>
    <p:extLst>
      <p:ext uri="{BB962C8B-B14F-4D97-AF65-F5344CB8AC3E}">
        <p14:creationId xmlns:p14="http://schemas.microsoft.com/office/powerpoint/2010/main" val="267179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pPr algn="ctr"/>
            <a:r>
              <a:rPr lang="en-US" sz="3600" dirty="0" smtClean="0"/>
              <a:t>Greater infant time (but not proportion social) for </a:t>
            </a:r>
            <a:r>
              <a:rPr lang="en-US" sz="3600" dirty="0" err="1" smtClean="0"/>
              <a:t>nonemployed</a:t>
            </a:r>
            <a:r>
              <a:rPr lang="en-US" sz="3600" dirty="0" smtClean="0"/>
              <a:t>)</a:t>
            </a:r>
            <a:endParaRPr lang="en-US" sz="4000" dirty="0" smtClean="0"/>
          </a:p>
        </p:txBody>
      </p:sp>
      <p:sp>
        <p:nvSpPr>
          <p:cNvPr id="602115"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4" y="1666875"/>
            <a:ext cx="443597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3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normAutofit fontScale="90000"/>
          </a:bodyPr>
          <a:lstStyle/>
          <a:p>
            <a:r>
              <a:rPr lang="en-US" sz="4000" b="0" dirty="0"/>
              <a:t>E</a:t>
            </a:r>
            <a:r>
              <a:rPr lang="en-US" sz="4000" b="0" dirty="0" smtClean="0"/>
              <a:t>mployed mothers: less </a:t>
            </a:r>
            <a:r>
              <a:rPr lang="en-US" sz="4000" b="0" dirty="0"/>
              <a:t>time with </a:t>
            </a:r>
            <a:r>
              <a:rPr lang="en-US" sz="4000" b="0" dirty="0" smtClean="0"/>
              <a:t>infant</a:t>
            </a:r>
            <a:r>
              <a:rPr lang="en-US" sz="4000" b="0" dirty="0"/>
              <a:t/>
            </a:r>
            <a:br>
              <a:rPr lang="en-US" sz="4000" b="0" dirty="0"/>
            </a:br>
            <a:r>
              <a:rPr lang="en-US" sz="4000" b="0" dirty="0" smtClean="0"/>
              <a:t>weekdays </a:t>
            </a:r>
            <a:r>
              <a:rPr lang="en-US" sz="4000" b="0" dirty="0"/>
              <a:t>but </a:t>
            </a:r>
            <a:r>
              <a:rPr lang="en-US" sz="4000" b="0" dirty="0" smtClean="0"/>
              <a:t>more time weekends</a:t>
            </a:r>
            <a:endParaRPr lang="en-US" sz="4000" dirty="0"/>
          </a:p>
        </p:txBody>
      </p:sp>
      <p:sp>
        <p:nvSpPr>
          <p:cNvPr id="60416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82" y="1600200"/>
            <a:ext cx="8332018"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57763" y="-5035878"/>
            <a:ext cx="2286000" cy="2554545"/>
          </a:xfrm>
          <a:prstGeom prst="rect">
            <a:avLst/>
          </a:prstGeom>
        </p:spPr>
        <p:txBody>
          <a:bodyPr>
            <a:spAutoFit/>
          </a:bodyPr>
          <a:lstStyle/>
          <a:p>
            <a:pPr lvl="0" algn="ctr" eaLnBrk="1" fontAlgn="auto" hangingPunct="1">
              <a:spcAft>
                <a:spcPts val="0"/>
              </a:spcAft>
            </a:pPr>
            <a:r>
              <a:rPr lang="en-US" sz="4000" b="1" dirty="0">
                <a:solidFill>
                  <a:srgbClr val="F0AD00">
                    <a:satMod val="150000"/>
                  </a:srgbClr>
                </a:solidFill>
                <a:latin typeface="Corbel"/>
              </a:rPr>
              <a:t>Weekday vs. weekend</a:t>
            </a:r>
            <a:br>
              <a:rPr lang="en-US" sz="4000" b="1" dirty="0">
                <a:solidFill>
                  <a:srgbClr val="F0AD00">
                    <a:satMod val="150000"/>
                  </a:srgbClr>
                </a:solidFill>
                <a:latin typeface="Corbel"/>
              </a:rPr>
            </a:br>
            <a:endParaRPr lang="en-US" sz="4000" b="1" dirty="0">
              <a:solidFill>
                <a:srgbClr val="F0AD00">
                  <a:satMod val="150000"/>
                </a:srgbClr>
              </a:solidFill>
              <a:latin typeface="Corbel"/>
            </a:endParaRPr>
          </a:p>
        </p:txBody>
      </p:sp>
      <p:sp>
        <p:nvSpPr>
          <p:cNvPr id="3" name="Rectangle 2"/>
          <p:cNvSpPr/>
          <p:nvPr/>
        </p:nvSpPr>
        <p:spPr>
          <a:xfrm>
            <a:off x="354782" y="5368994"/>
            <a:ext cx="8332018" cy="707886"/>
          </a:xfrm>
          <a:prstGeom prst="rect">
            <a:avLst/>
          </a:prstGeom>
        </p:spPr>
        <p:txBody>
          <a:bodyPr wrap="square">
            <a:spAutoFit/>
          </a:bodyPr>
          <a:lstStyle/>
          <a:p>
            <a:pPr lvl="0" algn="ctr" eaLnBrk="1" fontAlgn="auto" hangingPunct="1">
              <a:spcAft>
                <a:spcPts val="0"/>
              </a:spcAft>
            </a:pPr>
            <a:r>
              <a:rPr lang="en-US" sz="4000" b="1" dirty="0">
                <a:solidFill>
                  <a:srgbClr val="F0AD00">
                    <a:satMod val="150000"/>
                  </a:srgbClr>
                </a:solidFill>
                <a:latin typeface="Corbel"/>
              </a:rPr>
              <a:t>(what is infant’s experience?)</a:t>
            </a:r>
          </a:p>
        </p:txBody>
      </p:sp>
      <p:sp>
        <p:nvSpPr>
          <p:cNvPr id="4" name="Rectangle 3"/>
          <p:cNvSpPr/>
          <p:nvPr/>
        </p:nvSpPr>
        <p:spPr>
          <a:xfrm>
            <a:off x="4572000" y="6324600"/>
            <a:ext cx="4198650" cy="369332"/>
          </a:xfrm>
          <a:prstGeom prst="rect">
            <a:avLst/>
          </a:prstGeom>
        </p:spPr>
        <p:txBody>
          <a:bodyPr wrap="none">
            <a:spAutoFit/>
          </a:bodyPr>
          <a:lstStyle/>
          <a:p>
            <a:r>
              <a:rPr lang="en-US" dirty="0"/>
              <a:t>Huston &amp; </a:t>
            </a:r>
            <a:r>
              <a:rPr lang="en-US" dirty="0" err="1"/>
              <a:t>Rosenkrantz</a:t>
            </a:r>
            <a:r>
              <a:rPr lang="en-US" dirty="0"/>
              <a:t> Aronson (2005) </a:t>
            </a:r>
          </a:p>
        </p:txBody>
      </p:sp>
    </p:spTree>
    <p:extLst>
      <p:ext uri="{BB962C8B-B14F-4D97-AF65-F5344CB8AC3E}">
        <p14:creationId xmlns:p14="http://schemas.microsoft.com/office/powerpoint/2010/main" val="84875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rmAutofit fontScale="90000"/>
          </a:bodyPr>
          <a:lstStyle/>
          <a:p>
            <a:r>
              <a:rPr lang="en-US" sz="4000" dirty="0"/>
              <a:t>Maternal characteristics associated with time </a:t>
            </a:r>
            <a:r>
              <a:rPr lang="en-US" sz="4000" dirty="0" smtClean="0"/>
              <a:t>use</a:t>
            </a:r>
            <a:endParaRPr lang="en-US" sz="4000" dirty="0"/>
          </a:p>
        </p:txBody>
      </p:sp>
      <p:sp>
        <p:nvSpPr>
          <p:cNvPr id="606211" name="Rectangle 3"/>
          <p:cNvSpPr>
            <a:spLocks noGrp="1" noChangeArrowheads="1"/>
          </p:cNvSpPr>
          <p:nvPr>
            <p:ph idx="1"/>
          </p:nvPr>
        </p:nvSpPr>
        <p:spPr>
          <a:xfrm>
            <a:off x="457200" y="1646237"/>
            <a:ext cx="8229600" cy="4526280"/>
          </a:xfrm>
          <a:prstGeom prst="rect">
            <a:avLst/>
          </a:prstGeom>
        </p:spPr>
        <p:txBody>
          <a:bodyPr>
            <a:normAutofit/>
          </a:bodyPr>
          <a:lstStyle/>
          <a:p>
            <a:pPr>
              <a:buNone/>
            </a:pPr>
            <a:endParaRPr lang="en-US" sz="2800" dirty="0"/>
          </a:p>
          <a:p>
            <a:pPr lvl="1"/>
            <a:r>
              <a:rPr lang="en-US" sz="2400" dirty="0"/>
              <a:t>Mothers who spent </a:t>
            </a:r>
            <a:r>
              <a:rPr lang="en-US" sz="2400" b="1" dirty="0"/>
              <a:t>more total time </a:t>
            </a:r>
            <a:r>
              <a:rPr lang="en-US" sz="2400" dirty="0"/>
              <a:t>with children were:</a:t>
            </a:r>
          </a:p>
          <a:p>
            <a:pPr lvl="2"/>
            <a:r>
              <a:rPr lang="en-US" sz="2000" dirty="0"/>
              <a:t>Older, White, higher psychological adjustment, had fewer </a:t>
            </a:r>
            <a:r>
              <a:rPr lang="en-US" sz="2000" dirty="0" smtClean="0"/>
              <a:t>        children</a:t>
            </a:r>
            <a:r>
              <a:rPr lang="en-US" sz="2000" dirty="0"/>
              <a:t>, lower incomes, high separation anxiety, believed </a:t>
            </a:r>
            <a:r>
              <a:rPr lang="en-US" sz="2000" dirty="0" smtClean="0"/>
              <a:t>     maternal </a:t>
            </a:r>
            <a:r>
              <a:rPr lang="en-US" sz="2000" dirty="0"/>
              <a:t>employment was not good for children</a:t>
            </a:r>
          </a:p>
          <a:p>
            <a:pPr lvl="2">
              <a:buFont typeface="Wingdings" pitchFamily="2" charset="2"/>
              <a:buNone/>
            </a:pPr>
            <a:endParaRPr lang="en-US" sz="2000" dirty="0"/>
          </a:p>
          <a:p>
            <a:pPr lvl="1"/>
            <a:r>
              <a:rPr lang="en-US" sz="2400" dirty="0"/>
              <a:t>Mothers who spent </a:t>
            </a:r>
            <a:r>
              <a:rPr lang="en-US" sz="2400" b="1" dirty="0"/>
              <a:t>more available time </a:t>
            </a:r>
            <a:r>
              <a:rPr lang="en-US" sz="2400" dirty="0"/>
              <a:t>with children:</a:t>
            </a:r>
          </a:p>
          <a:p>
            <a:pPr lvl="2"/>
            <a:r>
              <a:rPr lang="en-US" sz="2000" dirty="0"/>
              <a:t>Older, White, higher psychological adjustment, fewer children, high separation anxiety</a:t>
            </a:r>
          </a:p>
        </p:txBody>
      </p:sp>
    </p:spTree>
    <p:extLst>
      <p:ext uri="{BB962C8B-B14F-4D97-AF65-F5344CB8AC3E}">
        <p14:creationId xmlns:p14="http://schemas.microsoft.com/office/powerpoint/2010/main" val="106307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Predicting time use, sensitivity, HOME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238"/>
            <a:ext cx="8925957" cy="442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47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normAutofit fontScale="90000"/>
          </a:bodyPr>
          <a:lstStyle/>
          <a:p>
            <a:pPr algn="ctr"/>
            <a:r>
              <a:rPr lang="en-US" sz="4000" dirty="0"/>
              <a:t>Huston &amp; </a:t>
            </a:r>
            <a:r>
              <a:rPr lang="en-US" sz="4000" dirty="0" err="1" smtClean="0"/>
              <a:t>Rosenkrantz</a:t>
            </a:r>
            <a:r>
              <a:rPr lang="en-US" sz="4000" dirty="0"/>
              <a:t> </a:t>
            </a:r>
            <a:r>
              <a:rPr lang="en-US" sz="4000" dirty="0" smtClean="0"/>
              <a:t>Aronson </a:t>
            </a:r>
            <a:r>
              <a:rPr lang="en-US" sz="4000" dirty="0"/>
              <a:t>(2005) </a:t>
            </a:r>
          </a:p>
        </p:txBody>
      </p:sp>
      <p:sp>
        <p:nvSpPr>
          <p:cNvPr id="608259" name="Rectangle 3"/>
          <p:cNvSpPr>
            <a:spLocks noGrp="1" noChangeArrowheads="1"/>
          </p:cNvSpPr>
          <p:nvPr>
            <p:ph idx="1"/>
          </p:nvPr>
        </p:nvSpPr>
        <p:spPr>
          <a:xfrm>
            <a:off x="457200" y="1646237"/>
            <a:ext cx="8229600" cy="4526280"/>
          </a:xfrm>
          <a:prstGeom prst="rect">
            <a:avLst/>
          </a:prstGeom>
        </p:spPr>
        <p:txBody>
          <a:bodyPr>
            <a:normAutofit lnSpcReduction="10000"/>
          </a:bodyPr>
          <a:lstStyle/>
          <a:p>
            <a:r>
              <a:rPr lang="en-US" dirty="0"/>
              <a:t>Available time spent with infant </a:t>
            </a:r>
            <a:r>
              <a:rPr lang="en-US" dirty="0" smtClean="0"/>
              <a:t>and developmental outcomes</a:t>
            </a:r>
          </a:p>
          <a:p>
            <a:pPr>
              <a:buNone/>
            </a:pPr>
            <a:endParaRPr lang="en-US" dirty="0"/>
          </a:p>
          <a:p>
            <a:pPr lvl="1"/>
            <a:r>
              <a:rPr lang="en-US" dirty="0"/>
              <a:t>Total time predicts sensitivity, HOME</a:t>
            </a:r>
          </a:p>
          <a:p>
            <a:pPr lvl="1">
              <a:buFontTx/>
              <a:buNone/>
            </a:pPr>
            <a:endParaRPr lang="en-US" dirty="0" smtClean="0"/>
          </a:p>
          <a:p>
            <a:pPr lvl="1">
              <a:buFontTx/>
              <a:buNone/>
            </a:pPr>
            <a:r>
              <a:rPr lang="en-US" dirty="0" smtClean="0"/>
              <a:t>BUT</a:t>
            </a:r>
            <a:endParaRPr lang="en-US" dirty="0"/>
          </a:p>
          <a:p>
            <a:pPr lvl="1">
              <a:buFontTx/>
              <a:buNone/>
            </a:pPr>
            <a:endParaRPr lang="en-US" dirty="0" smtClean="0"/>
          </a:p>
          <a:p>
            <a:pPr lvl="1">
              <a:buFontTx/>
              <a:buNone/>
            </a:pPr>
            <a:r>
              <a:rPr lang="en-US" dirty="0" smtClean="0"/>
              <a:t>- </a:t>
            </a:r>
            <a:r>
              <a:rPr lang="en-US" dirty="0"/>
              <a:t>No documented effects on child or relationship outcomes</a:t>
            </a:r>
          </a:p>
          <a:p>
            <a:pPr lvl="1">
              <a:buFontTx/>
              <a:buNone/>
            </a:pPr>
            <a:endParaRPr lang="en-US" dirty="0"/>
          </a:p>
        </p:txBody>
      </p:sp>
    </p:spTree>
    <p:extLst>
      <p:ext uri="{BB962C8B-B14F-4D97-AF65-F5344CB8AC3E}">
        <p14:creationId xmlns:p14="http://schemas.microsoft.com/office/powerpoint/2010/main" val="3867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normAutofit fontScale="90000"/>
          </a:bodyPr>
          <a:lstStyle/>
          <a:p>
            <a:pPr algn="ctr"/>
            <a:r>
              <a:rPr lang="en-US" sz="4000" dirty="0"/>
              <a:t>Huston &amp; </a:t>
            </a:r>
            <a:r>
              <a:rPr lang="en-US" sz="4000" dirty="0" err="1" smtClean="0"/>
              <a:t>Rosenkrantz</a:t>
            </a:r>
            <a:r>
              <a:rPr lang="en-US" sz="4000" dirty="0"/>
              <a:t> </a:t>
            </a:r>
            <a:r>
              <a:rPr lang="en-US" sz="4000" dirty="0" smtClean="0"/>
              <a:t>Aronson </a:t>
            </a:r>
            <a:r>
              <a:rPr lang="en-US" sz="4000" dirty="0"/>
              <a:t>(2005) </a:t>
            </a:r>
          </a:p>
        </p:txBody>
      </p:sp>
      <p:sp>
        <p:nvSpPr>
          <p:cNvPr id="610307" name="Rectangle 3"/>
          <p:cNvSpPr>
            <a:spLocks noGrp="1" noChangeArrowheads="1"/>
          </p:cNvSpPr>
          <p:nvPr>
            <p:ph idx="1"/>
          </p:nvPr>
        </p:nvSpPr>
        <p:spPr>
          <a:xfrm>
            <a:off x="457200" y="1646237"/>
            <a:ext cx="8229600" cy="4526280"/>
          </a:xfrm>
          <a:prstGeom prst="rect">
            <a:avLst/>
          </a:prstGeom>
        </p:spPr>
        <p:txBody>
          <a:bodyPr/>
          <a:lstStyle/>
          <a:p>
            <a:r>
              <a:rPr lang="en-US" dirty="0"/>
              <a:t>Time with infant as indicator of </a:t>
            </a:r>
            <a:r>
              <a:rPr lang="en-US" dirty="0" smtClean="0"/>
              <a:t>maternal                 </a:t>
            </a:r>
            <a:r>
              <a:rPr lang="en-US" dirty="0"/>
              <a:t>investment rather than a cause of their parenting</a:t>
            </a:r>
          </a:p>
        </p:txBody>
      </p:sp>
    </p:spTree>
    <p:extLst>
      <p:ext uri="{BB962C8B-B14F-4D97-AF65-F5344CB8AC3E}">
        <p14:creationId xmlns:p14="http://schemas.microsoft.com/office/powerpoint/2010/main" val="65829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4437</TotalTime>
  <Words>6855</Words>
  <Application>Microsoft Office PowerPoint</Application>
  <PresentationFormat>On-screen Show (4:3)</PresentationFormat>
  <Paragraphs>1239</Paragraphs>
  <Slides>130</Slides>
  <Notes>111</Notes>
  <HiddenSlides>65</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6" baseType="lpstr">
      <vt:lpstr>MS PGothic</vt:lpstr>
      <vt:lpstr>MS PGothic</vt:lpstr>
      <vt:lpstr>Advpala-ita</vt:lpstr>
      <vt:lpstr>AdvPSPAL-R</vt:lpstr>
      <vt:lpstr>Arial</vt:lpstr>
      <vt:lpstr>Calibri</vt:lpstr>
      <vt:lpstr>Corbel</vt:lpstr>
      <vt:lpstr>Monotype Sorts</vt:lpstr>
      <vt:lpstr>Times New Roman</vt:lpstr>
      <vt:lpstr>Wingdings</vt:lpstr>
      <vt:lpstr>Wingdings 2</vt:lpstr>
      <vt:lpstr>Wingdings 3</vt:lpstr>
      <vt:lpstr>Zapf Dingbats</vt:lpstr>
      <vt:lpstr>Module</vt:lpstr>
      <vt:lpstr>Bitmap Image</vt:lpstr>
      <vt:lpstr>Microsoft Word Document</vt:lpstr>
      <vt:lpstr>Attachment, parenting, and outcomes  Daniel Messinger, PhD</vt:lpstr>
      <vt:lpstr>PowerPoint Presentation</vt:lpstr>
      <vt:lpstr>Results</vt:lpstr>
      <vt:lpstr>Results cont’d </vt:lpstr>
      <vt:lpstr>Discussion</vt:lpstr>
      <vt:lpstr>Attachment &amp; emotional development</vt:lpstr>
      <vt:lpstr>Attachment and Children's Peer Relations</vt:lpstr>
      <vt:lpstr>Insecure &amp; disorganized   risk of externalizing problems</vt:lpstr>
      <vt:lpstr>Disorganized/Nonsecure   Internalizing/Externalizing</vt:lpstr>
      <vt:lpstr>But insecure attachment may have positive functions</vt:lpstr>
      <vt:lpstr>Attachment and Maturation</vt:lpstr>
      <vt:lpstr>Attachment-Maturation Model</vt:lpstr>
      <vt:lpstr>Kochanska &amp; Kim, 2013</vt:lpstr>
      <vt:lpstr>Background</vt:lpstr>
      <vt:lpstr>Research Questions</vt:lpstr>
      <vt:lpstr>Participants</vt:lpstr>
      <vt:lpstr>Measures</vt:lpstr>
      <vt:lpstr>Mother &amp; father problem behavior report correlate, but not with teacher or child report</vt:lpstr>
      <vt:lpstr>Can 1 secure relationship act as a buffer?</vt:lpstr>
      <vt:lpstr>Double insecurity  Behavior problems</vt:lpstr>
      <vt:lpstr>Two insecure attachments…</vt:lpstr>
      <vt:lpstr>Level of resistance</vt:lpstr>
      <vt:lpstr>The Big Question</vt:lpstr>
      <vt:lpstr>Overview</vt:lpstr>
      <vt:lpstr>A Big Question</vt:lpstr>
      <vt:lpstr>In adulthood</vt:lpstr>
      <vt:lpstr>Interview</vt:lpstr>
      <vt:lpstr>PowerPoint Presentation</vt:lpstr>
      <vt:lpstr>How Speakers are Categorized</vt:lpstr>
      <vt:lpstr>Discourse coherence</vt:lpstr>
      <vt:lpstr>Specifics of the Hypothesized Link </vt:lpstr>
      <vt:lpstr>Correspondence Adult state of mind     Infant SS behavior</vt:lpstr>
      <vt:lpstr>Autonomous (secure)</vt:lpstr>
      <vt:lpstr>Dismissing (Avoidant)</vt:lpstr>
      <vt:lpstr>Preoccupied (Resistant)</vt:lpstr>
      <vt:lpstr>Unresolved - Disorganized Link</vt:lpstr>
      <vt:lpstr>Validity of AAI</vt:lpstr>
      <vt:lpstr>Parent-Infant  Attachment Correspondence</vt:lpstr>
      <vt:lpstr>3-way classification (18 studies) Hypothesis 1</vt:lpstr>
      <vt:lpstr>4-way classification (9 studies) Hypothesis 1</vt:lpstr>
      <vt:lpstr>AAI accounted for 12% of variation in parental responsiveness </vt:lpstr>
      <vt:lpstr>Parent-Infant Correspondence</vt:lpstr>
      <vt:lpstr>Parent-Infant  Attachment Correspondence</vt:lpstr>
      <vt:lpstr>Parent-Infant Correspondence</vt:lpstr>
      <vt:lpstr>Parent-Infant  Attachment Correspondence Effect Sizes</vt:lpstr>
      <vt:lpstr>How might link work?</vt:lpstr>
      <vt:lpstr>Putting the pieces together</vt:lpstr>
      <vt:lpstr>Breaking the Link</vt:lpstr>
      <vt:lpstr>Interview</vt:lpstr>
      <vt:lpstr>PowerPoint Presentation</vt:lpstr>
      <vt:lpstr>How to Think About What You’ve Said</vt:lpstr>
      <vt:lpstr>Longitudinal predictors of adult attachment</vt:lpstr>
      <vt:lpstr>Is security a ‘vaccination’?</vt:lpstr>
      <vt:lpstr>Sensitivitysocial competence (beyond attachment)</vt:lpstr>
      <vt:lpstr>Maternal sensitivity</vt:lpstr>
      <vt:lpstr>Background</vt:lpstr>
      <vt:lpstr>Two models</vt:lpstr>
      <vt:lpstr>Purpose of Study</vt:lpstr>
      <vt:lpstr>Minnesota Longitudinal Study of Risk and Adaptation (MLSRA)</vt:lpstr>
      <vt:lpstr>Method</vt:lpstr>
      <vt:lpstr>Method</vt:lpstr>
      <vt:lpstr>Method</vt:lpstr>
      <vt:lpstr>Results</vt:lpstr>
      <vt:lpstr>Results: Enduring Effects</vt:lpstr>
      <vt:lpstr>Results: Transactional</vt:lpstr>
      <vt:lpstr>Results: Transactional</vt:lpstr>
      <vt:lpstr>Results: Covariates</vt:lpstr>
      <vt:lpstr>Social competence with Covariates</vt:lpstr>
      <vt:lpstr>Academic competence with covariates</vt:lpstr>
      <vt:lpstr>Social (not significant) with Transactional + Covariates</vt:lpstr>
      <vt:lpstr>Academic (significant) with Transactional + Covariates</vt:lpstr>
      <vt:lpstr>Discussion</vt:lpstr>
      <vt:lpstr>Discussion</vt:lpstr>
      <vt:lpstr>FRALEY. Attachment implications for adult functioning</vt:lpstr>
      <vt:lpstr>Two-dimensional model (Bartholomew and Horowitz, 1991)</vt:lpstr>
      <vt:lpstr>Experiences in Close Relationship Scale</vt:lpstr>
      <vt:lpstr>Early care impacts later attachment</vt:lpstr>
      <vt:lpstr>Regression Findings</vt:lpstr>
      <vt:lpstr>Temperamental &amp; Genetic Factors</vt:lpstr>
      <vt:lpstr>Father-Child Relationships  (Tamis-LeMonda et al., 2004)</vt:lpstr>
      <vt:lpstr>Father-Child Relationships  (Tamis-LeMonda et al., 2004)</vt:lpstr>
      <vt:lpstr>Father-Child Relationships  (Tamis-LeMonda et al., 2004)</vt:lpstr>
      <vt:lpstr>Mean differences in behaviors?  (Tamis-LeMonda et al., 2004)</vt:lpstr>
      <vt:lpstr>Father-Child Relationships  (Tamis-LeMonda et al., 2004)</vt:lpstr>
      <vt:lpstr>Baker et al., 2011</vt:lpstr>
      <vt:lpstr>Baker et al., 2011</vt:lpstr>
      <vt:lpstr>Baker et al., 2011</vt:lpstr>
      <vt:lpstr>Baker et al., 2011</vt:lpstr>
      <vt:lpstr>Baker et al., 2011</vt:lpstr>
      <vt:lpstr>Baker et al., (2011) </vt:lpstr>
      <vt:lpstr>Huston &amp; Aronson (2005) </vt:lpstr>
      <vt:lpstr>Huston &amp; Rosenkrantz Aronson (2005) </vt:lpstr>
      <vt:lpstr>Huston &amp; Rosenkrantz Aronson (2005) </vt:lpstr>
      <vt:lpstr>Greater infant time (but not proportion social) for nonemployed)</vt:lpstr>
      <vt:lpstr>Employed mothers: less time with infant weekdays but more time weekends</vt:lpstr>
      <vt:lpstr>Maternal characteristics associated with time use</vt:lpstr>
      <vt:lpstr>Predicting time use, sensitivity, HOME</vt:lpstr>
      <vt:lpstr>Huston &amp; Rosenkrantz Aronson (2005) </vt:lpstr>
      <vt:lpstr>Huston &amp; Rosenkrantz Aronson (2005) </vt:lpstr>
      <vt:lpstr>PowerPoint Presentation</vt:lpstr>
      <vt:lpstr>Background</vt:lpstr>
      <vt:lpstr>Limitations of Prior Research</vt:lpstr>
      <vt:lpstr>Methods: Sample</vt:lpstr>
      <vt:lpstr>Methods: Measures – Primary Predictor</vt:lpstr>
      <vt:lpstr>Methods: Measures – Outcomes</vt:lpstr>
      <vt:lpstr>Methods: Measures – Child and Family Control Variables</vt:lpstr>
      <vt:lpstr>Results: Prevalence of Spanking</vt:lpstr>
      <vt:lpstr>Results: Spanking and Child Externalizing Problems</vt:lpstr>
      <vt:lpstr>Results: Spanking and Child Receptive Vocabulary</vt:lpstr>
      <vt:lpstr>Conclusions</vt:lpstr>
      <vt:lpstr>Questions</vt:lpstr>
      <vt:lpstr>Cultural differences in association between intrusiveness and warmth at 15 months?</vt:lpstr>
      <vt:lpstr>Sensitive Structuring</vt:lpstr>
      <vt:lpstr>Control and warmth -- central dimensions of parenting</vt:lpstr>
      <vt:lpstr>Maternal control and maternal warmth are central to parenting</vt:lpstr>
      <vt:lpstr>Background </vt:lpstr>
      <vt:lpstr>Goals</vt:lpstr>
      <vt:lpstr>Hypotheses</vt:lpstr>
      <vt:lpstr>Measures</vt:lpstr>
      <vt:lpstr>Method</vt:lpstr>
      <vt:lpstr>Results</vt:lpstr>
      <vt:lpstr>Cultural differences in parent &amp; 15 month-old?</vt:lpstr>
      <vt:lpstr>Results</vt:lpstr>
      <vt:lpstr>Child Negativity</vt:lpstr>
      <vt:lpstr>Child Engagement With Mom</vt:lpstr>
      <vt:lpstr>Dyadic Mutuality</vt:lpstr>
      <vt:lpstr>Conclusions</vt:lpstr>
      <vt:lpstr>Discussion Questions</vt:lpstr>
      <vt:lpstr>Normativity of intrusivenes</vt:lpstr>
      <vt:lpstr>Parenting Styles in Middle  Childhood</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232</cp:revision>
  <cp:lastPrinted>2013-03-25T18:12:14Z</cp:lastPrinted>
  <dcterms:created xsi:type="dcterms:W3CDTF">2007-01-11T16:44:21Z</dcterms:created>
  <dcterms:modified xsi:type="dcterms:W3CDTF">2016-10-31T19:57:32Z</dcterms:modified>
</cp:coreProperties>
</file>