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EAA-D627-47C4-A6C8-506CD646109B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3EB1-0613-4675-A0B6-308C5585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EAA-D627-47C4-A6C8-506CD646109B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3EB1-0613-4675-A0B6-308C5585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EAA-D627-47C4-A6C8-506CD646109B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3EB1-0613-4675-A0B6-308C5585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EAA-D627-47C4-A6C8-506CD646109B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3EB1-0613-4675-A0B6-308C5585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EAA-D627-47C4-A6C8-506CD646109B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3EB1-0613-4675-A0B6-308C5585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EAA-D627-47C4-A6C8-506CD646109B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3EB1-0613-4675-A0B6-308C5585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EAA-D627-47C4-A6C8-506CD646109B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3EB1-0613-4675-A0B6-308C5585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EAA-D627-47C4-A6C8-506CD646109B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3EB1-0613-4675-A0B6-308C5585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EAA-D627-47C4-A6C8-506CD646109B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3EB1-0613-4675-A0B6-308C5585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EAA-D627-47C4-A6C8-506CD646109B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3EB1-0613-4675-A0B6-308C5585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EAA-D627-47C4-A6C8-506CD646109B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3EB1-0613-4675-A0B6-308C55859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00EAA-D627-47C4-A6C8-506CD646109B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D3EB1-0613-4675-A0B6-308C558591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Lieberman, </a:t>
            </a:r>
            <a:r>
              <a:rPr lang="en-US" dirty="0" err="1" smtClean="0"/>
              <a:t>Tooby</a:t>
            </a:r>
            <a:r>
              <a:rPr lang="en-US" dirty="0" smtClean="0"/>
              <a:t>, &amp; </a:t>
            </a:r>
            <a:r>
              <a:rPr lang="en-US" dirty="0" err="1" smtClean="0"/>
              <a:t>Cosmides</a:t>
            </a:r>
            <a:r>
              <a:rPr lang="en-US" dirty="0" smtClean="0"/>
              <a:t> (2007)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Humans interact closely with relatives</a:t>
            </a:r>
          </a:p>
          <a:p>
            <a:pPr lvl="1"/>
            <a:r>
              <a:rPr lang="en-US" dirty="0" smtClean="0"/>
              <a:t>In-breeding depression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in-selection</a:t>
            </a:r>
          </a:p>
          <a:p>
            <a:r>
              <a:rPr lang="en-US" dirty="0" smtClean="0"/>
              <a:t>Humans should be able to: </a:t>
            </a:r>
          </a:p>
          <a:p>
            <a:pPr lvl="1"/>
            <a:r>
              <a:rPr lang="en-US" dirty="0" smtClean="0"/>
              <a:t>Show appropriate altruism</a:t>
            </a:r>
          </a:p>
          <a:p>
            <a:pPr lvl="1"/>
            <a:r>
              <a:rPr lang="en-US" dirty="0" smtClean="0"/>
              <a:t>Detect genetic similarity in mates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514600"/>
            <a:ext cx="2671141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191000" y="61722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Mattson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Sibling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Maternal </a:t>
            </a:r>
            <a:r>
              <a:rPr lang="en-US" dirty="0" err="1"/>
              <a:t>P</a:t>
            </a:r>
            <a:r>
              <a:rPr lang="en-US" dirty="0" err="1" smtClean="0"/>
              <a:t>erinatal</a:t>
            </a:r>
            <a:r>
              <a:rPr lang="en-US" dirty="0" smtClean="0"/>
              <a:t> Association (MPA)</a:t>
            </a:r>
          </a:p>
          <a:p>
            <a:r>
              <a:rPr lang="en-US" dirty="0" smtClean="0"/>
              <a:t>Co-residence and other factors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276600"/>
            <a:ext cx="5791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524000" y="3276600"/>
            <a:ext cx="292608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08760" y="4663440"/>
            <a:ext cx="2926080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86400" y="3276600"/>
            <a:ext cx="1783080" cy="8229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4544568"/>
            <a:ext cx="1773936" cy="8503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91000" y="61722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Mattson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1" animBg="1"/>
      <p:bldP spid="7" grpId="1" animBg="1"/>
      <p:bldP spid="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Co-residence and MPA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N=154 at lowest</a:t>
            </a:r>
          </a:p>
          <a:p>
            <a:r>
              <a:rPr lang="en-US" dirty="0" smtClean="0"/>
              <a:t>Self-Report</a:t>
            </a:r>
          </a:p>
          <a:p>
            <a:r>
              <a:rPr lang="en-US" dirty="0" smtClean="0"/>
              <a:t>Men vs. Women</a:t>
            </a:r>
          </a:p>
          <a:p>
            <a:r>
              <a:rPr lang="en-US" dirty="0" smtClean="0"/>
              <a:t>Notable change</a:t>
            </a:r>
            <a:br>
              <a:rPr lang="en-US" dirty="0" smtClean="0"/>
            </a:br>
            <a:r>
              <a:rPr lang="en-US" dirty="0" smtClean="0"/>
              <a:t>in effect size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676400"/>
            <a:ext cx="4991100" cy="444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191000" y="61722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Mattson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Co-residence and MPA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 of MPA vs. </a:t>
            </a:r>
            <a:br>
              <a:rPr lang="en-US" dirty="0" smtClean="0"/>
            </a:br>
            <a:r>
              <a:rPr lang="en-US" dirty="0" smtClean="0"/>
              <a:t>Co-residence on</a:t>
            </a:r>
          </a:p>
          <a:p>
            <a:pPr lvl="1"/>
            <a:r>
              <a:rPr lang="en-US" dirty="0" smtClean="0"/>
              <a:t>Altruism</a:t>
            </a:r>
          </a:p>
          <a:p>
            <a:pPr lvl="1"/>
            <a:r>
              <a:rPr lang="en-US" dirty="0" smtClean="0"/>
              <a:t>Incest</a:t>
            </a:r>
          </a:p>
          <a:p>
            <a:r>
              <a:rPr lang="en-US" dirty="0" smtClean="0"/>
              <a:t>After controlling </a:t>
            </a:r>
            <a:br>
              <a:rPr lang="en-US" dirty="0" smtClean="0"/>
            </a:br>
            <a:r>
              <a:rPr lang="en-US" dirty="0" smtClean="0"/>
              <a:t>for MPA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600200"/>
            <a:ext cx="3105593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239000" y="2133600"/>
            <a:ext cx="1066800" cy="388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91000" y="61722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Mattson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Artifact? </a:t>
            </a:r>
          </a:p>
          <a:p>
            <a:pPr lvl="1"/>
            <a:r>
              <a:rPr lang="en-US" dirty="0" smtClean="0"/>
              <a:t>Moral opposition linked to opposite sex co-residence</a:t>
            </a:r>
          </a:p>
          <a:p>
            <a:r>
              <a:rPr lang="en-US" dirty="0" smtClean="0"/>
              <a:t>Early Imprinting?</a:t>
            </a:r>
          </a:p>
          <a:p>
            <a:pPr lvl="1"/>
            <a:r>
              <a:rPr lang="en-US" dirty="0" smtClean="0"/>
              <a:t>Likely due to MPA</a:t>
            </a:r>
          </a:p>
          <a:p>
            <a:r>
              <a:rPr lang="en-US" dirty="0" smtClean="0"/>
              <a:t>Beliefs?</a:t>
            </a:r>
          </a:p>
          <a:p>
            <a:pPr lvl="1"/>
            <a:r>
              <a:rPr lang="en-US" dirty="0" smtClean="0"/>
              <a:t>Not predictive compared to co-residence</a:t>
            </a:r>
          </a:p>
          <a:p>
            <a:r>
              <a:rPr lang="en-US" dirty="0" err="1" smtClean="0"/>
              <a:t>Correlational</a:t>
            </a:r>
            <a:r>
              <a:rPr lang="en-US" dirty="0" smtClean="0"/>
              <a:t> </a:t>
            </a:r>
          </a:p>
          <a:p>
            <a:r>
              <a:rPr lang="en-US" dirty="0" smtClean="0"/>
              <a:t>Kinship Index</a:t>
            </a:r>
          </a:p>
          <a:p>
            <a:pPr lvl="1"/>
            <a:r>
              <a:rPr lang="en-US" dirty="0" smtClean="0"/>
              <a:t>Hierarchy of Cues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61722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Mattson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102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Lieberman, Tooby, &amp; Cosmides (2007)</vt:lpstr>
      <vt:lpstr>Sibling Detection</vt:lpstr>
      <vt:lpstr>Co-residence and MPA</vt:lpstr>
      <vt:lpstr>Co-residence and MPA</vt:lpstr>
      <vt:lpstr>Alternatives and Conclusions</vt:lpstr>
    </vt:vector>
  </TitlesOfParts>
  <Company>University of MIami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wmattson</dc:creator>
  <cp:lastModifiedBy>wmattson</cp:lastModifiedBy>
  <cp:revision>11</cp:revision>
  <dcterms:created xsi:type="dcterms:W3CDTF">2009-11-24T13:57:11Z</dcterms:created>
  <dcterms:modified xsi:type="dcterms:W3CDTF">2009-11-24T15:39:47Z</dcterms:modified>
</cp:coreProperties>
</file>